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5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A7E9-3C1D-490A-B2B1-C21B1383D7F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D6F8-D80A-4113-BFBF-4CE878E3A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2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A7E9-3C1D-490A-B2B1-C21B1383D7F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D6F8-D80A-4113-BFBF-4CE878E3A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3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A7E9-3C1D-490A-B2B1-C21B1383D7F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D6F8-D80A-4113-BFBF-4CE878E3A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5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A7E9-3C1D-490A-B2B1-C21B1383D7F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D6F8-D80A-4113-BFBF-4CE878E3A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5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A7E9-3C1D-490A-B2B1-C21B1383D7F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D6F8-D80A-4113-BFBF-4CE878E3A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1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A7E9-3C1D-490A-B2B1-C21B1383D7F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D6F8-D80A-4113-BFBF-4CE878E3A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3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A7E9-3C1D-490A-B2B1-C21B1383D7F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D6F8-D80A-4113-BFBF-4CE878E3A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7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A7E9-3C1D-490A-B2B1-C21B1383D7F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D6F8-D80A-4113-BFBF-4CE878E3A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A7E9-3C1D-490A-B2B1-C21B1383D7F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D6F8-D80A-4113-BFBF-4CE878E3A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7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A7E9-3C1D-490A-B2B1-C21B1383D7F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D6F8-D80A-4113-BFBF-4CE878E3A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A7E9-3C1D-490A-B2B1-C21B1383D7F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D6F8-D80A-4113-BFBF-4CE878E3A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25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A7E9-3C1D-490A-B2B1-C21B1383D7F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D6F8-D80A-4113-BFBF-4CE878E3A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9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rnasse.ru/prose/large/tale/036-chuhlinskoe-detstvo-1.html" TargetMode="External"/><Relationship Id="rId2" Type="http://schemas.openxmlformats.org/officeDocument/2006/relationships/hyperlink" Target="http://forums.drom.ru/krasnodar/t1151564729-p8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bscribe.ru/group/tsvetyi/668532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МОУ «</a:t>
            </a:r>
            <a:r>
              <a:rPr lang="ru-RU" sz="2400" b="1" dirty="0" err="1" smtClean="0">
                <a:solidFill>
                  <a:srgbClr val="0070C0"/>
                </a:solidFill>
              </a:rPr>
              <a:t>Косланская</a:t>
            </a:r>
            <a:r>
              <a:rPr lang="ru-RU" sz="2400" b="1" dirty="0" smtClean="0">
                <a:solidFill>
                  <a:srgbClr val="0070C0"/>
                </a:solidFill>
              </a:rPr>
              <a:t> СОШ»,  </a:t>
            </a:r>
            <a:r>
              <a:rPr lang="ru-RU" sz="2400" b="1" dirty="0" err="1" smtClean="0">
                <a:solidFill>
                  <a:srgbClr val="0070C0"/>
                </a:solidFill>
              </a:rPr>
              <a:t>Удорский</a:t>
            </a:r>
            <a:r>
              <a:rPr lang="ru-RU" sz="2400" b="1" dirty="0" smtClean="0">
                <a:solidFill>
                  <a:srgbClr val="0070C0"/>
                </a:solidFill>
              </a:rPr>
              <a:t> район,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Республика Коми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50912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Иевлева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Светлана Геннадьевна,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учитель биологии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2014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09909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B050"/>
                </a:solidFill>
              </a:rPr>
              <a:t>Презентация к сценарию урока в 5 классе по теме «Почвенные обитатели»,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п</a:t>
            </a:r>
            <a:r>
              <a:rPr lang="ru-RU" sz="2800" b="1" dirty="0" smtClean="0">
                <a:solidFill>
                  <a:srgbClr val="00B050"/>
                </a:solidFill>
              </a:rPr>
              <a:t>о программе </a:t>
            </a:r>
            <a:r>
              <a:rPr lang="ru-RU" sz="2800" b="1" dirty="0">
                <a:solidFill>
                  <a:srgbClr val="00B050"/>
                </a:solidFill>
              </a:rPr>
              <a:t>УМК 5 класс "Природоведение", автор А.Е. Андреева</a:t>
            </a:r>
            <a:r>
              <a:rPr lang="ru-RU" sz="2800" b="1" i="1" dirty="0">
                <a:solidFill>
                  <a:srgbClr val="00B050"/>
                </a:solidFill>
              </a:rPr>
              <a:t>: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6" y="3803724"/>
            <a:ext cx="3377952" cy="2997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1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496944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Задание: какое из приведенных высказываний верно?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251520" y="1916832"/>
            <a:ext cx="8424936" cy="1080120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А) Большая часть живого населения сосредоточена  в нижнем почвенном горизонте.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238913" y="3429000"/>
            <a:ext cx="8424936" cy="1071736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Б) Большая часть живого населения почвы сосредоточена  в верхнем почвенном горизонте.</a:t>
            </a:r>
            <a:endParaRPr lang="ru-RU" sz="2400" dirty="0"/>
          </a:p>
        </p:txBody>
      </p:sp>
      <p:sp>
        <p:nvSpPr>
          <p:cNvPr id="12" name="Прямоугольник с одним вырезанным скругленным углом 11"/>
          <p:cNvSpPr/>
          <p:nvPr/>
        </p:nvSpPr>
        <p:spPr>
          <a:xfrm>
            <a:off x="238913" y="5022482"/>
            <a:ext cx="8424936" cy="1071736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В) Животные распределены равномерно по всем слоям почвы.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34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7848872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/>
              <a:t>Почему суслику зимой не спится?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95536" y="1772816"/>
            <a:ext cx="4824536" cy="1512168"/>
          </a:xfrm>
          <a:prstGeom prst="snip2Diag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а) боится замерзнуть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б) вспоминает о лете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в) стережет свои запасы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95536" y="4005064"/>
            <a:ext cx="4536504" cy="2626888"/>
          </a:xfrm>
          <a:prstGeom prst="snip2Diag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</a:rPr>
              <a:t>ОТВЕТ: </a:t>
            </a:r>
            <a:r>
              <a:rPr lang="ru-RU" sz="2000" b="1" dirty="0" smtClean="0">
                <a:solidFill>
                  <a:srgbClr val="7030A0"/>
                </a:solidFill>
              </a:rPr>
              <a:t>Суслик просыпается зимой через каждые 10−12 дней. За несколько часов бодрствования его надпочечники успевают выделить порцию гормонов, нужных для обогревания суслика. Хомяк просыпается через 2−3 дня.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85036"/>
            <a:ext cx="3029322" cy="4846916"/>
          </a:xfrm>
          <a:prstGeom prst="rect">
            <a:avLst/>
          </a:prstGeom>
          <a:noFill/>
          <a:ln w="57150">
            <a:solidFill>
              <a:srgbClr val="8E5799"/>
            </a:solidFill>
            <a:miter lim="800000"/>
            <a:headEnd/>
            <a:tailEnd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1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4849">
            <a:off x="4663384" y="2464240"/>
            <a:ext cx="4780894" cy="319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7848872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На кого же медведка похожа?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95536" y="1772816"/>
            <a:ext cx="4824536" cy="1512168"/>
          </a:xfrm>
          <a:prstGeom prst="snip2Diag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а) на медведя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б) на саму себя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в) на крота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95536" y="4221088"/>
            <a:ext cx="4680520" cy="2016224"/>
          </a:xfrm>
          <a:prstGeom prst="snip2Diag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</a:rPr>
              <a:t>ОТВЕТ: </a:t>
            </a:r>
            <a:r>
              <a:rPr lang="ru-RU" sz="2000" b="1" dirty="0" smtClean="0">
                <a:solidFill>
                  <a:srgbClr val="7030A0"/>
                </a:solidFill>
              </a:rPr>
              <a:t>Медведка похожа на крота. Такое же </a:t>
            </a:r>
            <a:r>
              <a:rPr lang="ru-RU" sz="2000" b="1" dirty="0" err="1" smtClean="0">
                <a:solidFill>
                  <a:srgbClr val="7030A0"/>
                </a:solidFill>
              </a:rPr>
              <a:t>вальковатое</a:t>
            </a:r>
            <a:r>
              <a:rPr lang="ru-RU" sz="2000" b="1" dirty="0" smtClean="0">
                <a:solidFill>
                  <a:srgbClr val="7030A0"/>
                </a:solidFill>
              </a:rPr>
              <a:t> тело с зауженной вперед головой, лапы, вывернутые наружу, приспособленные для копания ходов под землей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E5799"/>
                </a:solidFill>
              </a:rPr>
              <a:t>Источники:</a:t>
            </a:r>
            <a:endParaRPr lang="ru-RU" b="1" dirty="0">
              <a:solidFill>
                <a:srgbClr val="8E57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forums.drom.ru/krasnodar/t1151564729-p87.html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parnasse.ru/prose/large/tale/036-chuhlinskoe-detstvo-1.html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http://subscribe.ru/group/tsvetyi/6685325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5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896808"/>
              </p:ext>
            </p:extLst>
          </p:nvPr>
        </p:nvGraphicFramePr>
        <p:xfrm>
          <a:off x="457200" y="1557338"/>
          <a:ext cx="8229600" cy="518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071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Микроорганизмы (видны только в микроскоп)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Мелки е организмы</a:t>
                      </a:r>
                      <a:r>
                        <a:rPr lang="ru-RU" sz="2400" baseline="0" dirty="0" smtClean="0"/>
                        <a:t> (видны под лупой)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Крупные организмы (видны невооруженным глазом)</a:t>
                      </a:r>
                      <a:endParaRPr lang="ru-RU" sz="2400" dirty="0"/>
                    </a:p>
                  </a:txBody>
                  <a:tcPr/>
                </a:tc>
              </a:tr>
              <a:tr h="907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1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1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1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9694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Задание: впишите в таблицу названия почвенных организмов, группируя их по размеру. В качестве подсказки используйте текст учебника п.35, стр.138-139.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613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000433"/>
              </p:ext>
            </p:extLst>
          </p:nvPr>
        </p:nvGraphicFramePr>
        <p:xfrm>
          <a:off x="467544" y="332656"/>
          <a:ext cx="8229600" cy="6615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795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Микроорганизмы (видны только в микроскоп)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Мелки е организмы</a:t>
                      </a:r>
                      <a:r>
                        <a:rPr lang="ru-RU" sz="2400" baseline="0" dirty="0" smtClean="0"/>
                        <a:t> (видны под лупой)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Крупные организмы (видны невооруженным глазом)</a:t>
                      </a:r>
                      <a:endParaRPr lang="ru-RU" sz="2400" dirty="0"/>
                    </a:p>
                  </a:txBody>
                  <a:tcPr/>
                </a:tc>
              </a:tr>
              <a:tr h="117029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бактерии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личинки насекомых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крупные насекомые</a:t>
                      </a:r>
                      <a:endParaRPr lang="ru-RU" sz="2800" dirty="0"/>
                    </a:p>
                  </a:txBody>
                  <a:tcPr/>
                </a:tc>
              </a:tr>
              <a:tr h="117029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грибы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коловратки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дождевые черви</a:t>
                      </a:r>
                      <a:endParaRPr lang="ru-RU" sz="2800" dirty="0"/>
                    </a:p>
                  </a:txBody>
                  <a:tcPr/>
                </a:tc>
              </a:tr>
              <a:tr h="117029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простейшие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тихоходки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кроты</a:t>
                      </a:r>
                      <a:endParaRPr lang="ru-RU" sz="2800" dirty="0"/>
                    </a:p>
                  </a:txBody>
                  <a:tcPr/>
                </a:tc>
              </a:tr>
              <a:tr h="155049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клещи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суслики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полевки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Управляющая кнопка: в конец 1">
            <a:hlinkClick r:id="rId2" action="ppaction://hlinksldjump" highlightClick="1"/>
          </p:cNvPr>
          <p:cNvSpPr/>
          <p:nvPr/>
        </p:nvSpPr>
        <p:spPr>
          <a:xfrm>
            <a:off x="2195736" y="6359016"/>
            <a:ext cx="504056" cy="3326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rId3" action="ppaction://hlinksldjump" highlightClick="1"/>
          </p:cNvPr>
          <p:cNvSpPr/>
          <p:nvPr/>
        </p:nvSpPr>
        <p:spPr>
          <a:xfrm>
            <a:off x="5220072" y="6359016"/>
            <a:ext cx="504056" cy="3326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rId4" action="ppaction://hlinksldjump" highlightClick="1"/>
          </p:cNvPr>
          <p:cNvSpPr/>
          <p:nvPr/>
        </p:nvSpPr>
        <p:spPr>
          <a:xfrm>
            <a:off x="8028384" y="6359016"/>
            <a:ext cx="504056" cy="3326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rId5" action="ppaction://hlinksldjump" highlightClick="1"/>
          </p:cNvPr>
          <p:cNvSpPr/>
          <p:nvPr/>
        </p:nvSpPr>
        <p:spPr>
          <a:xfrm>
            <a:off x="8676456" y="116632"/>
            <a:ext cx="467544" cy="504056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576064" cy="36004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20" y="1266989"/>
            <a:ext cx="4625176" cy="399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3" y="260647"/>
            <a:ext cx="4225447" cy="314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8418" y="3573016"/>
            <a:ext cx="3559476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Раковинные амебы, питающиеся бактериями на разлагающихся листьях лесной подстилки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22764" y="5412076"/>
            <a:ext cx="6521644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Микрофауна почвы 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1–4– жгутиковые; 5–8 – голые амебы; 9-10 – раковинные амебы; 11–13 – инфузории; 14–16 – круглые черви; 17–18 – коловратки; 19–20 – тихоходки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576064" cy="36004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07"/>
            <a:ext cx="444510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9"/>
            <a:ext cx="5818298" cy="34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260648"/>
            <a:ext cx="4104456" cy="2376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</a:rPr>
              <a:t>Мезофауна</a:t>
            </a:r>
            <a:r>
              <a:rPr lang="ru-RU" sz="2000" dirty="0" smtClean="0">
                <a:solidFill>
                  <a:srgbClr val="002060"/>
                </a:solidFill>
              </a:rPr>
              <a:t> почв 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1– </a:t>
            </a:r>
            <a:r>
              <a:rPr lang="ru-RU" sz="2000" dirty="0" err="1" smtClean="0">
                <a:solidFill>
                  <a:srgbClr val="002060"/>
                </a:solidFill>
              </a:rPr>
              <a:t>лжескориион</a:t>
            </a:r>
            <a:r>
              <a:rPr lang="ru-RU" sz="2000" dirty="0" smtClean="0">
                <a:solidFill>
                  <a:srgbClr val="002060"/>
                </a:solidFill>
              </a:rPr>
              <a:t>; 2 – гама новый клеш; 3–4 панцирные клещи; 5 – многоножка </a:t>
            </a:r>
            <a:r>
              <a:rPr lang="ru-RU" sz="2000" dirty="0" err="1" smtClean="0">
                <a:solidFill>
                  <a:srgbClr val="002060"/>
                </a:solidFill>
              </a:rPr>
              <a:t>пауроиода</a:t>
            </a:r>
            <a:r>
              <a:rPr lang="ru-RU" sz="2000" dirty="0" smtClean="0">
                <a:solidFill>
                  <a:srgbClr val="002060"/>
                </a:solidFill>
              </a:rPr>
              <a:t>; 6 – личинка комара; 7 – жук из сем. </a:t>
            </a:r>
            <a:r>
              <a:rPr lang="en-US" sz="2000" dirty="0" err="1" smtClean="0">
                <a:solidFill>
                  <a:srgbClr val="002060"/>
                </a:solidFill>
              </a:rPr>
              <a:t>Ptiliidae</a:t>
            </a:r>
            <a:r>
              <a:rPr lang="en-US" sz="2000" dirty="0" smtClean="0">
                <a:solidFill>
                  <a:srgbClr val="002060"/>
                </a:solidFill>
              </a:rPr>
              <a:t>; 8–9 </a:t>
            </a:r>
            <a:r>
              <a:rPr lang="ru-RU" sz="2000" dirty="0" err="1" smtClean="0">
                <a:solidFill>
                  <a:srgbClr val="002060"/>
                </a:solidFill>
              </a:rPr>
              <a:t>коллемболы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4752528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1513"/>
            <a:ext cx="5995036" cy="335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74548" y="3381513"/>
            <a:ext cx="2861947" cy="33598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Макрофауна почв: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1– дождевой червь; 2 – мокрица; 3 – </a:t>
            </a:r>
            <a:r>
              <a:rPr lang="ru-RU" dirty="0" err="1" smtClean="0">
                <a:solidFill>
                  <a:srgbClr val="002060"/>
                </a:solidFill>
              </a:rPr>
              <a:t>губоногая</a:t>
            </a:r>
            <a:r>
              <a:rPr lang="ru-RU" dirty="0" smtClean="0">
                <a:solidFill>
                  <a:srgbClr val="002060"/>
                </a:solidFill>
              </a:rPr>
              <a:t> многоножка; 4 – </a:t>
            </a:r>
            <a:r>
              <a:rPr lang="ru-RU" dirty="0" err="1" smtClean="0">
                <a:solidFill>
                  <a:srgbClr val="002060"/>
                </a:solidFill>
              </a:rPr>
              <a:t>двупарнононогая</a:t>
            </a:r>
            <a:r>
              <a:rPr lang="ru-RU" dirty="0" smtClean="0">
                <a:solidFill>
                  <a:srgbClr val="002060"/>
                </a:solidFill>
              </a:rPr>
              <a:t> многоножка; 5 – личинка жужелицы; 6 – личинка щелкуна; 7 – медведка; 8 – личинка хруща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931"/>
            <a:ext cx="4161152" cy="312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219700" cy="3495675"/>
          </a:xfrm>
          <a:prstGeom prst="rect">
            <a:avLst/>
          </a:prstGeom>
          <a:ln w="57150">
            <a:solidFill>
              <a:schemeClr val="accent1"/>
            </a:solidFill>
            <a:headEnd/>
            <a:tailEnd/>
          </a:ln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10460"/>
            <a:ext cx="4790306" cy="306579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4221088"/>
            <a:ext cx="345638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Черный крот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2492896"/>
            <a:ext cx="345638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Полевка обыкновенная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683568" y="6444894"/>
            <a:ext cx="576064" cy="36004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88640"/>
            <a:ext cx="60486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Задание для любознательных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1556792"/>
            <a:ext cx="4536504" cy="4320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Составьте описание какого-либо животного, обитающего в почвах нашей местности. Используйте для этого дополнительные источники информации и свои наблюдения.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4355976" y="2276872"/>
            <a:ext cx="4788024" cy="4441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ПОДСКАЗКА:</a:t>
            </a:r>
          </a:p>
          <a:p>
            <a:pPr algn="ctr"/>
            <a:r>
              <a:rPr lang="ru-RU" dirty="0" smtClean="0"/>
              <a:t>В описании приведите примерные размеры животного, а так же сведения о том, в каких местах оно обитает, чем питается, как двигается, как переносит неблагоприятный период, когда вы его наблюдали, как часто оно встречается, ведет ли человек с ним борьбу или, наоборот, принимает меры для его охраны.</a:t>
            </a:r>
            <a:endParaRPr lang="ru-RU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395536" y="188640"/>
            <a:ext cx="1584176" cy="13681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496944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Задание: допишите предложения и вставьте пропущенные слова (учебник, стр.140-141).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251520" y="1556792"/>
            <a:ext cx="8424936" cy="1368152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А) Почвенный воздух насыщен _________________, что позволяет многим животным дышать через покров.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238913" y="3077344"/>
            <a:ext cx="8424936" cy="1368152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Б) Почвенные микроорганизмы живут в  _________ , заполненных водой, и в _______________ .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238913" y="4725144"/>
            <a:ext cx="8424936" cy="1800200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В</a:t>
            </a:r>
            <a:r>
              <a:rPr lang="ru-RU" sz="2800" dirty="0" smtClean="0">
                <a:solidFill>
                  <a:srgbClr val="002060"/>
                </a:solidFill>
              </a:rPr>
              <a:t>) Мелкие почвенные животные, дышащие воздухом, переживают периоды затопления _________________ , которые задерживаются вокруг тела животного.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702976"/>
            <a:ext cx="3024336" cy="357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</a:rPr>
              <a:t>одяными парами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401380"/>
            <a:ext cx="165618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порах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865329"/>
            <a:ext cx="280831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водоемах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5928" y="5733256"/>
            <a:ext cx="330398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</a:rPr>
              <a:t> пузырьках воздуха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558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МОУ «Косланская СОШ»,  Удорский район,  Республика Коми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10</cp:revision>
  <dcterms:created xsi:type="dcterms:W3CDTF">2012-02-13T17:00:19Z</dcterms:created>
  <dcterms:modified xsi:type="dcterms:W3CDTF">2014-12-24T18:01:04Z</dcterms:modified>
</cp:coreProperties>
</file>