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13" r:id="rId2"/>
    <p:sldId id="265" r:id="rId3"/>
    <p:sldId id="303" r:id="rId4"/>
    <p:sldId id="257" r:id="rId5"/>
    <p:sldId id="270" r:id="rId6"/>
    <p:sldId id="304" r:id="rId7"/>
    <p:sldId id="305" r:id="rId8"/>
    <p:sldId id="298" r:id="rId9"/>
    <p:sldId id="306" r:id="rId10"/>
    <p:sldId id="307" r:id="rId11"/>
    <p:sldId id="287" r:id="rId12"/>
    <p:sldId id="300" r:id="rId13"/>
    <p:sldId id="308" r:id="rId14"/>
    <p:sldId id="299" r:id="rId15"/>
    <p:sldId id="309" r:id="rId16"/>
    <p:sldId id="302" r:id="rId17"/>
    <p:sldId id="310" r:id="rId18"/>
    <p:sldId id="311" r:id="rId19"/>
    <p:sldId id="312" r:id="rId20"/>
    <p:sldId id="277" r:id="rId21"/>
    <p:sldId id="314" r:id="rId22"/>
  </p:sldIdLst>
  <p:sldSz cx="1080135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BDE3FF"/>
    <a:srgbClr val="FF8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224" y="-90"/>
      </p:cViewPr>
      <p:guideLst>
        <p:guide orient="horz" pos="2160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FD5E9-B857-425D-8745-8FA6B5104403}" type="datetimeFigureOut">
              <a:rPr lang="ru-RU" smtClean="0"/>
              <a:t>25.12.2014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985EF-2A7D-4C29-AEC3-4C3C5CE0D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76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985EF-2A7D-4C29-AEC3-4C3C5CE0DE1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354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985EF-2A7D-4C29-AEC3-4C3C5CE0DE1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35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101" y="2130426"/>
            <a:ext cx="918114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0203" y="3886200"/>
            <a:ext cx="756094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50532" y="274639"/>
            <a:ext cx="287098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7579" y="274639"/>
            <a:ext cx="843293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32" y="4406901"/>
            <a:ext cx="91811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232" y="2906713"/>
            <a:ext cx="91811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7580" y="1600201"/>
            <a:ext cx="565195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69559" y="1600201"/>
            <a:ext cx="565195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274638"/>
            <a:ext cx="972121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535113"/>
            <a:ext cx="47724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0068" y="2174875"/>
            <a:ext cx="47724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6936" y="1535113"/>
            <a:ext cx="477434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86936" y="2174875"/>
            <a:ext cx="477434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25.12.2014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25.12.2014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25.12.2014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273050"/>
            <a:ext cx="3553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23028" y="273051"/>
            <a:ext cx="603825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0068" y="1435101"/>
            <a:ext cx="3553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140" y="4800600"/>
            <a:ext cx="64808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7140" y="612775"/>
            <a:ext cx="64808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7140" y="5367338"/>
            <a:ext cx="64808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F4F6-DBAB-4B75-8EA2-B625D01E31C4}" type="datetimeFigureOut">
              <a:rPr lang="ru-RU" smtClean="0"/>
              <a:pPr/>
              <a:t>25.12.2014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274638"/>
            <a:ext cx="972121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600201"/>
            <a:ext cx="972121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0068" y="6356351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1F4F6-DBAB-4B75-8EA2-B625D01E31C4}" type="datetimeFigureOut">
              <a:rPr lang="ru-RU" smtClean="0"/>
              <a:pPr/>
              <a:t>25.12.2014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90461" y="6356351"/>
            <a:ext cx="3420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40968" y="6356351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8ED97-47E1-4BBC-A5A7-3378B4BB9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kak.znate.ru/pars_docs/refs/34/33317/33317-3_1.jpg" TargetMode="External"/><Relationship Id="rId2" Type="http://schemas.openxmlformats.org/officeDocument/2006/relationships/hyperlink" Target="http://s3.uploads.ru/t/rESI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utnik107.com/news/republic_news?page=245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721966" y="476251"/>
            <a:ext cx="9181148" cy="1470025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0070C0"/>
                </a:solidFill>
              </a:rPr>
              <a:t>МОУ «Косланская СОШ»,  Удорский район, </a:t>
            </a:r>
            <a:br>
              <a:rPr lang="ru-RU" altLang="ru-RU" sz="2400" b="1" smtClean="0">
                <a:solidFill>
                  <a:srgbClr val="0070C0"/>
                </a:solidFill>
              </a:rPr>
            </a:br>
            <a:r>
              <a:rPr lang="ru-RU" altLang="ru-RU" sz="2400" b="1" smtClean="0">
                <a:solidFill>
                  <a:srgbClr val="0070C0"/>
                </a:solidFill>
              </a:rPr>
              <a:t>Республика Коми</a:t>
            </a:r>
            <a:br>
              <a:rPr lang="ru-RU" altLang="ru-RU" sz="2400" b="1" smtClean="0">
                <a:solidFill>
                  <a:srgbClr val="0070C0"/>
                </a:solidFill>
              </a:rPr>
            </a:br>
            <a:endParaRPr lang="ru-RU" altLang="ru-RU" sz="2400" b="1" smtClean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4095" y="4508500"/>
            <a:ext cx="7560945" cy="1752600"/>
          </a:xfrm>
        </p:spPr>
        <p:txBody>
          <a:bodyPr rtlCol="0">
            <a:normAutofit fontScale="92500" lnSpcReduction="20000"/>
          </a:bodyPr>
          <a:lstStyle/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Иевлева 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Светлана Геннадьевна, 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учитель биологии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2014 год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052" name="Заголовок 1"/>
          <p:cNvSpPr txBox="1">
            <a:spLocks/>
          </p:cNvSpPr>
          <p:nvPr/>
        </p:nvSpPr>
        <p:spPr bwMode="auto">
          <a:xfrm>
            <a:off x="721966" y="2098676"/>
            <a:ext cx="918114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</a:rPr>
              <a:t>Презентация к сценарию урока в 5 классе по теме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«Весенние явления»,</a:t>
            </a:r>
            <a:endParaRPr lang="ru-RU" altLang="ru-RU" sz="2800" b="1" dirty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</a:rPr>
              <a:t>по программе УМК 5 класс "Природоведение", </a:t>
            </a:r>
            <a:endParaRPr lang="ru-RU" altLang="ru-RU" sz="2800" b="1" dirty="0" smtClean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C00000"/>
                </a:solidFill>
              </a:rPr>
              <a:t>автор</a:t>
            </a:r>
            <a:r>
              <a:rPr lang="ru-RU" altLang="ru-RU" sz="2800" b="1" dirty="0">
                <a:solidFill>
                  <a:srgbClr val="C00000"/>
                </a:solidFill>
              </a:rPr>
              <a:t> А.Е.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Андреева</a:t>
            </a:r>
            <a:endParaRPr lang="ru-RU" alt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s3.uploads.ru/t/rES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3" y="3861048"/>
            <a:ext cx="3861048" cy="2574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8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4091" y="116632"/>
            <a:ext cx="8208912" cy="1080120"/>
          </a:xfrm>
          <a:prstGeom prst="roundRect">
            <a:avLst/>
          </a:prstGeom>
          <a:solidFill>
            <a:srgbClr val="33993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4000" dirty="0" err="1"/>
              <a:t>Прота́лина</a:t>
            </a:r>
            <a:r>
              <a:rPr lang="ru-RU" sz="4000" dirty="0"/>
              <a:t> — место, где стаял снег и открылась земля.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55" y="1268760"/>
            <a:ext cx="7620000" cy="5438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1916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394001" y="692696"/>
            <a:ext cx="3667958" cy="1295548"/>
          </a:xfrm>
          <a:prstGeom prst="roundRect">
            <a:avLst/>
          </a:prstGeom>
          <a:solidFill>
            <a:srgbClr val="33993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 smtClean="0">
                <a:solidFill>
                  <a:schemeClr val="bg1"/>
                </a:solidFill>
              </a:rPr>
              <a:t>Задание № 34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00338" y="2967335"/>
            <a:ext cx="540067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—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39748" y="2276872"/>
            <a:ext cx="4176464" cy="252028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В тексте учебника на стр. 147 найдите ответ на этот вопрос.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9" y="917839"/>
            <a:ext cx="5705475" cy="412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Скругленный прямоугольник 9"/>
          <p:cNvSpPr/>
          <p:nvPr/>
        </p:nvSpPr>
        <p:spPr>
          <a:xfrm>
            <a:off x="477296" y="5296125"/>
            <a:ext cx="9812081" cy="1296144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3627" y="5407834"/>
            <a:ext cx="9464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</a:rPr>
              <a:t>Какие раннецветущие растения Вам известны?</a:t>
            </a:r>
          </a:p>
        </p:txBody>
      </p:sp>
    </p:spTree>
    <p:extLst>
      <p:ext uri="{BB962C8B-B14F-4D97-AF65-F5344CB8AC3E}">
        <p14:creationId xmlns:p14="http://schemas.microsoft.com/office/powerpoint/2010/main" val="90658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2123" y="332656"/>
            <a:ext cx="4608512" cy="1152128"/>
          </a:xfrm>
          <a:prstGeom prst="roundRect">
            <a:avLst/>
          </a:prstGeom>
          <a:solidFill>
            <a:srgbClr val="33993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dirty="0" smtClean="0"/>
              <a:t>Раннецветущие растения:</a:t>
            </a:r>
            <a:endParaRPr lang="ru-RU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667" y="188640"/>
            <a:ext cx="5391213" cy="3848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02" y="2199903"/>
            <a:ext cx="5131329" cy="3848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6696819" y="4293096"/>
            <a:ext cx="3744416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Подснежник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36579" y="6165304"/>
            <a:ext cx="3744416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Пролеска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72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2123" y="332656"/>
            <a:ext cx="4608512" cy="1152128"/>
          </a:xfrm>
          <a:prstGeom prst="roundRect">
            <a:avLst/>
          </a:prstGeom>
          <a:solidFill>
            <a:srgbClr val="33993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dirty="0" smtClean="0"/>
              <a:t>Раннецветущие растения:</a:t>
            </a:r>
            <a:endParaRPr lang="ru-RU" sz="3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696819" y="4437112"/>
            <a:ext cx="3744416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Печеночница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52203" y="6165304"/>
            <a:ext cx="3744416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Ветреница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7" y="2420888"/>
            <a:ext cx="5230706" cy="3484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830" y="251768"/>
            <a:ext cx="5260855" cy="3937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8756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99407" y="332656"/>
            <a:ext cx="9505056" cy="1152128"/>
          </a:xfrm>
          <a:prstGeom prst="round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Снежный покров защищает почву и растения от промерзания. А куда исчезает снег весной?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00338" y="2967335"/>
            <a:ext cx="540067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—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403" y="1732145"/>
            <a:ext cx="7352060" cy="486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Скругленный прямоугольник 10"/>
          <p:cNvSpPr/>
          <p:nvPr/>
        </p:nvSpPr>
        <p:spPr>
          <a:xfrm>
            <a:off x="288107" y="2276872"/>
            <a:ext cx="2300634" cy="3441693"/>
          </a:xfrm>
          <a:prstGeom prst="roundRect">
            <a:avLst/>
          </a:prstGeom>
          <a:solidFill>
            <a:srgbClr val="BDE3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70C0"/>
                </a:solidFill>
              </a:rPr>
              <a:t>Найди ответ на вопрос на стр. 148.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2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456459" y="443639"/>
            <a:ext cx="3240360" cy="1152128"/>
          </a:xfrm>
          <a:prstGeom prst="round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</a:rPr>
              <a:t>Весна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4354" y="1653743"/>
            <a:ext cx="3240360" cy="11521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</a:rPr>
              <a:t>«Быстрая»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30566" y="1637184"/>
            <a:ext cx="3240360" cy="11521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</a:rPr>
              <a:t>«Затяжная»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1" y="2996952"/>
            <a:ext cx="3577580" cy="3617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873135"/>
            <a:ext cx="5154149" cy="3865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0086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2483" y="1772816"/>
            <a:ext cx="6264696" cy="197281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2123" y="332656"/>
            <a:ext cx="10081120" cy="1152128"/>
          </a:xfrm>
          <a:prstGeom prst="round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</a:rPr>
              <a:t>Таяние снега формирует запас влаги в почве на период роста растений.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71" y="3922447"/>
            <a:ext cx="4039692" cy="2671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Скругленный прямоугольник 10"/>
          <p:cNvSpPr/>
          <p:nvPr/>
        </p:nvSpPr>
        <p:spPr>
          <a:xfrm>
            <a:off x="288107" y="2276872"/>
            <a:ext cx="2300634" cy="2016223"/>
          </a:xfrm>
          <a:prstGeom prst="roundRect">
            <a:avLst/>
          </a:prstGeom>
          <a:solidFill>
            <a:srgbClr val="BDE3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70C0"/>
                </a:solidFill>
              </a:rPr>
              <a:t>Допиши предложение.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70C0"/>
                </a:solidFill>
              </a:rPr>
              <a:t>При затруднении найди ответ на вопрос на стр. 149.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312443" y="1772816"/>
            <a:ext cx="6992020" cy="18722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Таким образом, чем __________ тает снег и чем _________ его испаряется с поверхности или стекает по склонам, тем больше влаги сохранится в почве. 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24811" y="1916832"/>
            <a:ext cx="1872208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медленнее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43552" y="2348880"/>
            <a:ext cx="1622960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меньше</a:t>
            </a:r>
            <a:r>
              <a:rPr lang="ru-RU" dirty="0" smtClean="0"/>
              <a:t>е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136" y="3894769"/>
            <a:ext cx="2853896" cy="2671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3522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ru-RU" sz="3200" i="1" dirty="0" smtClean="0">
              <a:solidFill>
                <a:srgbClr val="006600"/>
              </a:solidFill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84" y="1945964"/>
            <a:ext cx="3010158" cy="44196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endParaRPr lang="ru-RU" b="1" dirty="0" smtClean="0">
              <a:solidFill>
                <a:srgbClr val="0070C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16099" y="304800"/>
            <a:ext cx="3960440" cy="125199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Задание 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33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435" y="1700808"/>
            <a:ext cx="7445018" cy="4653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288107" y="2276872"/>
            <a:ext cx="2300634" cy="2016223"/>
          </a:xfrm>
          <a:prstGeom prst="roundRect">
            <a:avLst/>
          </a:prstGeom>
          <a:solidFill>
            <a:srgbClr val="BDE3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70C0"/>
                </a:solidFill>
              </a:rPr>
              <a:t>Допиши предложение.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70C0"/>
                </a:solidFill>
              </a:rPr>
              <a:t>При затруднении найди ответ на вопрос на стр. 149-150.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09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6099" y="304800"/>
            <a:ext cx="10153128" cy="125199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Паводок – временное затопление поймы реки водой.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9" y="1772815"/>
            <a:ext cx="3635896" cy="4847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193" y="1916832"/>
            <a:ext cx="6257249" cy="3528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4159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6099" y="304800"/>
            <a:ext cx="10153128" cy="125199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Паводок – временное затопление поймы реки водой.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9" y="1714500"/>
            <a:ext cx="7310715" cy="4882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17" y="1714501"/>
            <a:ext cx="6510470" cy="4882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576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60515" y="549276"/>
            <a:ext cx="3667958" cy="8556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 smtClean="0"/>
              <a:t>Время</a:t>
            </a:r>
            <a:endParaRPr lang="ru-RU" sz="40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74610" y="1955516"/>
            <a:ext cx="7439768" cy="68139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Природные ритмы и циклы</a:t>
            </a:r>
            <a:endParaRPr lang="ru-RU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5690" y="3384550"/>
            <a:ext cx="2580729" cy="98055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2"/>
                </a:solidFill>
              </a:rPr>
              <a:t>Суточные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60515" y="3435522"/>
            <a:ext cx="2580729" cy="98055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2"/>
                </a:solidFill>
              </a:rPr>
              <a:t>Сезонные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88907" y="3435522"/>
            <a:ext cx="2580729" cy="98055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2"/>
                </a:solidFill>
              </a:rPr>
              <a:t>Годовые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9" y="4433053"/>
            <a:ext cx="2223269" cy="2223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515" y="4479643"/>
            <a:ext cx="2517924" cy="2262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923" y="4488593"/>
            <a:ext cx="2016696" cy="2644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Стрелка вниз 3"/>
          <p:cNvSpPr/>
          <p:nvPr/>
        </p:nvSpPr>
        <p:spPr>
          <a:xfrm>
            <a:off x="5472683" y="1404939"/>
            <a:ext cx="321811" cy="55057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2376339" y="2668448"/>
            <a:ext cx="321811" cy="55057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5464315" y="2639657"/>
            <a:ext cx="321811" cy="55057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8446899" y="2636912"/>
            <a:ext cx="321811" cy="55057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66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600" b="1" i="1" dirty="0" smtClean="0">
                <a:solidFill>
                  <a:srgbClr val="00B050"/>
                </a:solidFill>
              </a:rPr>
              <a:t>Домашнее  задание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b="1" i="1" dirty="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b="1" i="1" dirty="0" smtClean="0"/>
              <a:t> </a:t>
            </a:r>
            <a:r>
              <a:rPr lang="ru-RU" b="1" i="1" dirty="0" smtClean="0">
                <a:solidFill>
                  <a:srgbClr val="00B050"/>
                </a:solidFill>
              </a:rPr>
              <a:t>Задание № ________  в рабочей тетради. Прочитать параграф 39.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480" y="3573016"/>
            <a:ext cx="5229200" cy="2948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372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B050"/>
                </a:solidFill>
              </a:rPr>
              <a:t>Источники: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s3.uploads.ru/t/rESIe.jpg</a:t>
            </a:r>
            <a:endParaRPr lang="ru-RU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kak.znate.ru/pars_docs/refs/34/33317/33317-3_1.jpg</a:t>
            </a:r>
            <a:endParaRPr lang="ru-RU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sputnik107.com/news/republic_news?page=2458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0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76139" y="404664"/>
            <a:ext cx="9721080" cy="1368152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___________ явления  (просмотр видеофильма)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87" y="1916832"/>
            <a:ext cx="5112568" cy="4593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6567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39" y="404664"/>
            <a:ext cx="5112568" cy="1368152"/>
          </a:xfr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Весенние явления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5" y="2109055"/>
            <a:ext cx="5753100" cy="431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71" y="3124610"/>
            <a:ext cx="4392488" cy="329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827" y="260648"/>
            <a:ext cx="3112006" cy="2547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ru-RU" sz="3200" i="1" dirty="0" smtClean="0">
              <a:solidFill>
                <a:srgbClr val="006600"/>
              </a:solidFill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84" y="1945964"/>
            <a:ext cx="3010158" cy="44196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Какие природные явления, связанные с приходом весны, вы наблюдали в вашей местности?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16099" y="304800"/>
            <a:ext cx="3960440" cy="125199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Задание 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32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435" y="1700808"/>
            <a:ext cx="7445018" cy="4653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23475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456459" y="2132856"/>
            <a:ext cx="6984776" cy="4536504"/>
          </a:xfrm>
        </p:spPr>
        <p:txBody>
          <a:bodyPr>
            <a:normAutofit/>
          </a:bodyPr>
          <a:lstStyle/>
          <a:p>
            <a:pPr algn="l"/>
            <a:r>
              <a:rPr lang="ru-RU" sz="3200" i="1" dirty="0">
                <a:solidFill>
                  <a:srgbClr val="006600"/>
                </a:solidFill>
              </a:rPr>
              <a:t>- </a:t>
            </a:r>
            <a:r>
              <a:rPr lang="ru-RU" sz="3200" i="1" dirty="0" smtClean="0">
                <a:solidFill>
                  <a:srgbClr val="006600"/>
                </a:solidFill>
              </a:rPr>
              <a:t>положение </a:t>
            </a:r>
            <a:r>
              <a:rPr lang="ru-RU" sz="3200" i="1" dirty="0">
                <a:solidFill>
                  <a:srgbClr val="006600"/>
                </a:solidFill>
              </a:rPr>
              <a:t>Солнца на небосводе стано­вится выше; </a:t>
            </a:r>
            <a:br>
              <a:rPr lang="ru-RU" sz="3200" i="1" dirty="0">
                <a:solidFill>
                  <a:srgbClr val="006600"/>
                </a:solidFill>
              </a:rPr>
            </a:br>
            <a:r>
              <a:rPr lang="ru-RU" sz="3200" i="1" dirty="0" smtClean="0">
                <a:solidFill>
                  <a:srgbClr val="006600"/>
                </a:solidFill>
              </a:rPr>
              <a:t>- постепенное повышение температуры;</a:t>
            </a:r>
            <a:br>
              <a:rPr lang="ru-RU" sz="3200" i="1" dirty="0" smtClean="0">
                <a:solidFill>
                  <a:srgbClr val="006600"/>
                </a:solidFill>
              </a:rPr>
            </a:br>
            <a:r>
              <a:rPr lang="ru-RU" sz="3200" i="1" dirty="0" smtClean="0">
                <a:solidFill>
                  <a:srgbClr val="006600"/>
                </a:solidFill>
              </a:rPr>
              <a:t> - увеличение длины светового дня;</a:t>
            </a:r>
            <a:br>
              <a:rPr lang="ru-RU" sz="3200" i="1" dirty="0" smtClean="0">
                <a:solidFill>
                  <a:srgbClr val="006600"/>
                </a:solidFill>
              </a:rPr>
            </a:br>
            <a:r>
              <a:rPr lang="ru-RU" sz="3200" i="1" dirty="0" smtClean="0">
                <a:solidFill>
                  <a:srgbClr val="006600"/>
                </a:solidFill>
              </a:rPr>
              <a:t> - таяние и сход снега;</a:t>
            </a:r>
            <a:br>
              <a:rPr lang="ru-RU" sz="3200" i="1" dirty="0" smtClean="0">
                <a:solidFill>
                  <a:srgbClr val="006600"/>
                </a:solidFill>
              </a:rPr>
            </a:br>
            <a:r>
              <a:rPr lang="ru-RU" sz="3200" i="1" dirty="0" smtClean="0">
                <a:solidFill>
                  <a:srgbClr val="006600"/>
                </a:solidFill>
              </a:rPr>
              <a:t>пение птиц;</a:t>
            </a:r>
            <a:br>
              <a:rPr lang="ru-RU" sz="3200" i="1" dirty="0" smtClean="0">
                <a:solidFill>
                  <a:srgbClr val="006600"/>
                </a:solidFill>
              </a:rPr>
            </a:br>
            <a:r>
              <a:rPr lang="ru-RU" sz="3200" i="1" dirty="0" smtClean="0">
                <a:solidFill>
                  <a:srgbClr val="006600"/>
                </a:solidFill>
              </a:rPr>
              <a:t> - набухание почек у растений;</a:t>
            </a:r>
            <a:br>
              <a:rPr lang="ru-RU" sz="3200" i="1" dirty="0" smtClean="0">
                <a:solidFill>
                  <a:srgbClr val="006600"/>
                </a:solidFill>
              </a:rPr>
            </a:br>
            <a:r>
              <a:rPr lang="ru-RU" sz="3200" i="1" dirty="0" smtClean="0">
                <a:solidFill>
                  <a:srgbClr val="006600"/>
                </a:solidFill>
              </a:rPr>
              <a:t> - животные выходят из спячки.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84" y="1945964"/>
            <a:ext cx="3010158" cy="44196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Какие природные явления, связанные с приходом весны, вы наблюдали в вашей местности?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16099" y="304800"/>
            <a:ext cx="3960440" cy="125199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Задание 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32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907" y="188640"/>
            <a:ext cx="2255912" cy="1691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8292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6099" y="304800"/>
            <a:ext cx="10153128" cy="125199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Верно ли выражение: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«Снег тает быстрее на южных склонах» ?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13" y="1700808"/>
            <a:ext cx="6362700" cy="4772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1228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11" y="188640"/>
            <a:ext cx="8712968" cy="6534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2248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59" y="188638"/>
            <a:ext cx="4464495" cy="2915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6339" y="304800"/>
            <a:ext cx="9721215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80594" y="304800"/>
            <a:ext cx="5971803" cy="125199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Животные пробуждаются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после зимней спячки.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4690"/>
            <a:ext cx="5431194" cy="3618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635" y="2048978"/>
            <a:ext cx="5640288" cy="4794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392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310</Words>
  <Application>Microsoft Office PowerPoint</Application>
  <PresentationFormat>Произвольный</PresentationFormat>
  <Paragraphs>63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МОУ «Косланская СОШ»,  Удорский район,  Республика Коми </vt:lpstr>
      <vt:lpstr>Презентация PowerPoint</vt:lpstr>
      <vt:lpstr>Презентация PowerPoint</vt:lpstr>
      <vt:lpstr>Весенние явления</vt:lpstr>
      <vt:lpstr>Презентация PowerPoint</vt:lpstr>
      <vt:lpstr>- положение Солнца на небосводе стано­вится выше;  - постепенное повышение температуры;  - увеличение длины светового дня;  - таяние и сход снега; пение птиц;  - набухание почек у растений;  - животные выходят из спячки.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 задание</vt:lpstr>
      <vt:lpstr>Источники: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Света</cp:lastModifiedBy>
  <cp:revision>50</cp:revision>
  <dcterms:created xsi:type="dcterms:W3CDTF">2011-08-05T04:25:34Z</dcterms:created>
  <dcterms:modified xsi:type="dcterms:W3CDTF">2014-12-25T16:00:13Z</dcterms:modified>
</cp:coreProperties>
</file>