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1" r:id="rId2"/>
    <p:sldId id="265" r:id="rId3"/>
    <p:sldId id="303" r:id="rId4"/>
    <p:sldId id="257" r:id="rId5"/>
    <p:sldId id="270" r:id="rId6"/>
    <p:sldId id="304" r:id="rId7"/>
    <p:sldId id="313" r:id="rId8"/>
    <p:sldId id="314" r:id="rId9"/>
    <p:sldId id="315" r:id="rId10"/>
    <p:sldId id="316" r:id="rId11"/>
    <p:sldId id="305" r:id="rId12"/>
    <p:sldId id="318" r:id="rId13"/>
    <p:sldId id="319" r:id="rId14"/>
    <p:sldId id="317" r:id="rId15"/>
    <p:sldId id="306" r:id="rId16"/>
    <p:sldId id="320" r:id="rId17"/>
    <p:sldId id="307" r:id="rId18"/>
    <p:sldId id="277" r:id="rId19"/>
    <p:sldId id="322" r:id="rId20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DE3FF"/>
    <a:srgbClr val="FF8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62" d="100"/>
          <a:sy n="62" d="100"/>
        </p:scale>
        <p:origin x="-1188" y="-90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D5E9-B857-425D-8745-8FA6B5104403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85EF-2A7D-4C29-AEC3-4C3C5CE0D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6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F4F6-DBAB-4B75-8EA2-B625D01E31C4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.kz/kazakhstan/4508786-v-kostanajjskojj-oblasti-na-pole-s.html" TargetMode="External"/><Relationship Id="rId2" Type="http://schemas.openxmlformats.org/officeDocument/2006/relationships/hyperlink" Target="http://uralpressa.ru/news?doc=14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cast.ru/view/1611326/7da295f3687eac7b1dbd10f1df087e4151698871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405" y="476673"/>
            <a:ext cx="9181148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МОУ «</a:t>
            </a:r>
            <a:r>
              <a:rPr lang="ru-RU" sz="2400" b="1" dirty="0" err="1" smtClean="0">
                <a:solidFill>
                  <a:srgbClr val="0070C0"/>
                </a:solidFill>
              </a:rPr>
              <a:t>Косланская</a:t>
            </a:r>
            <a:r>
              <a:rPr lang="ru-RU" sz="2400" b="1" dirty="0" smtClean="0">
                <a:solidFill>
                  <a:srgbClr val="0070C0"/>
                </a:solidFill>
              </a:rPr>
              <a:t> СОШ»,  </a:t>
            </a:r>
            <a:r>
              <a:rPr lang="ru-RU" sz="2400" b="1" dirty="0" err="1" smtClean="0">
                <a:solidFill>
                  <a:srgbClr val="0070C0"/>
                </a:solidFill>
              </a:rPr>
              <a:t>Удорский</a:t>
            </a:r>
            <a:r>
              <a:rPr lang="ru-RU" sz="2400" b="1" dirty="0" smtClean="0">
                <a:solidFill>
                  <a:srgbClr val="0070C0"/>
                </a:solidFill>
              </a:rPr>
              <a:t> район,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Республика Коми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832" y="4509120"/>
            <a:ext cx="7560945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2405" y="2099098"/>
            <a:ext cx="91811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B050"/>
                </a:solidFill>
              </a:rPr>
              <a:t>Презентация к сценарию урока в 5 классе по теме «Летняя засуха»,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п</a:t>
            </a:r>
            <a:r>
              <a:rPr lang="ru-RU" sz="2800" b="1" dirty="0" smtClean="0">
                <a:solidFill>
                  <a:srgbClr val="00B050"/>
                </a:solidFill>
              </a:rPr>
              <a:t>о программе </a:t>
            </a:r>
            <a:r>
              <a:rPr lang="ru-RU" sz="2800" b="1" dirty="0">
                <a:solidFill>
                  <a:srgbClr val="00B050"/>
                </a:solidFill>
              </a:rPr>
              <a:t>УМК 5 класс "Природоведение",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автор</a:t>
            </a:r>
            <a:r>
              <a:rPr lang="ru-RU" sz="2800" b="1" dirty="0">
                <a:solidFill>
                  <a:srgbClr val="00B050"/>
                </a:solidFill>
              </a:rPr>
              <a:t> А.Е. </a:t>
            </a:r>
            <a:r>
              <a:rPr lang="ru-RU" sz="2800" b="1" dirty="0" smtClean="0">
                <a:solidFill>
                  <a:srgbClr val="00B050"/>
                </a:solidFill>
              </a:rPr>
              <a:t>Андреева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Татарстан переходит рубеж неблагополучия по урожаю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5" y="3789040"/>
            <a:ext cx="3948957" cy="286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3" y="1945964"/>
            <a:ext cx="3010159" cy="321122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Постоянные засухи приводят к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___________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0613" y="3652964"/>
            <a:ext cx="2576336" cy="8561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у</a:t>
            </a:r>
            <a:r>
              <a:rPr lang="ru-RU" sz="3200" b="1" dirty="0" smtClean="0">
                <a:solidFill>
                  <a:srgbClr val="0070C0"/>
                </a:solidFill>
              </a:rPr>
              <a:t>плотнению почвы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700808"/>
            <a:ext cx="762000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7088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8147" y="1916832"/>
            <a:ext cx="4176464" cy="4059979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ru-RU" sz="3200" b="1" dirty="0">
                <a:solidFill>
                  <a:srgbClr val="92D050"/>
                </a:solidFill>
              </a:rPr>
              <a:t>Зеленоватая окраска Луны - признак наступления сильной засухи.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8107" y="188640"/>
            <a:ext cx="9865096" cy="1368152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Приметы народного календаря о возможном наступлении засухи.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05686" y="2204864"/>
            <a:ext cx="3456384" cy="324036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107" y="2132856"/>
            <a:ext cx="4032448" cy="3843955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Красный </a:t>
            </a:r>
            <a:r>
              <a:rPr lang="ru-RU" sz="3200" dirty="0">
                <a:solidFill>
                  <a:srgbClr val="C00000"/>
                </a:solidFill>
              </a:rPr>
              <a:t>диск солнца садится в тучу или туман - к дождю или ветру, во мглу - к засухе. 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8107" y="188640"/>
            <a:ext cx="9865096" cy="1368152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Приметы народного календаря о возможном наступлении засухи.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22" y="2109873"/>
            <a:ext cx="590550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8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107" y="1745285"/>
            <a:ext cx="2592288" cy="489654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Большое </a:t>
            </a:r>
            <a:r>
              <a:rPr lang="ru-RU" sz="3200" dirty="0">
                <a:solidFill>
                  <a:srgbClr val="FF0000"/>
                </a:solidFill>
              </a:rPr>
              <a:t>количество паутины весной – верный признак жаркого и сухого лета; </a:t>
            </a: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8107" y="188640"/>
            <a:ext cx="9865096" cy="1368152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Приметы народного календаря о возможном наступлении засухи.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49" y="1745285"/>
            <a:ext cx="4069157" cy="305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848527"/>
            <a:ext cx="4402460" cy="293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3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107" y="1745285"/>
            <a:ext cx="3096344" cy="4896544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Если </a:t>
            </a:r>
            <a:r>
              <a:rPr lang="ru-RU" sz="3200" dirty="0">
                <a:solidFill>
                  <a:srgbClr val="C00000"/>
                </a:solidFill>
              </a:rPr>
              <a:t>весной сверкает молния, а гром не слышен, значит летом нужно ожидать засухи.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8107" y="188640"/>
            <a:ext cx="9865096" cy="1368152"/>
          </a:xfrm>
          <a:prstGeom prst="rect">
            <a:avLst/>
          </a:prstGeom>
          <a:solidFill>
            <a:srgbClr val="FFC00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Приметы народного календаря о возможном наступлении засухи.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9" y="1724681"/>
            <a:ext cx="66675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88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339" y="304800"/>
            <a:ext cx="9721215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563" y="692696"/>
            <a:ext cx="5971803" cy="12519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Пожары в степи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" y="180492"/>
            <a:ext cx="360040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34" y="2749138"/>
            <a:ext cx="6811516" cy="3892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" y="3501008"/>
            <a:ext cx="33603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92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339" y="304800"/>
            <a:ext cx="9721215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99580" y="188640"/>
            <a:ext cx="5971803" cy="12519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Пожары в степи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628800"/>
            <a:ext cx="10297144" cy="506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89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4131" y="260648"/>
            <a:ext cx="9649072" cy="1368152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/>
              <a:t>Во время засухи и лесных пожаров гибнут огромные площади посевов зерновых культур.</a:t>
            </a:r>
            <a:endParaRPr lang="ru-RU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43" y="1772816"/>
            <a:ext cx="7975714" cy="498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9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B050"/>
                </a:solidFill>
              </a:rPr>
              <a:t>Домашнее  задание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139" y="1340768"/>
            <a:ext cx="9721215" cy="269289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Задание № ________  в рабочей тетради. Прочитать параграф 40.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3392996"/>
            <a:ext cx="5231904" cy="326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Источники: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uralpressa.ru/news?doc=1447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www.zakon.kz/kazakhstan/4508786-v-kostanajjskojj-oblasti-na-pole-s.html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www.playcast.ru/view/1611326/7da295f3687eac7b1dbd10f1df087e4151698871pl</a:t>
            </a:r>
            <a:endParaRPr lang="ru-RU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5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60515" y="549276"/>
            <a:ext cx="3667958" cy="8556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Время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4610" y="1955516"/>
            <a:ext cx="7439768" cy="6813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 ритмы и циклы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690" y="3384550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Суточные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60515" y="3435522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Сезонные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88907" y="3435522"/>
            <a:ext cx="2580729" cy="9805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/>
                </a:solidFill>
              </a:rPr>
              <a:t>Годовые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" y="4433053"/>
            <a:ext cx="2223269" cy="222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15" y="4479643"/>
            <a:ext cx="2517924" cy="226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23" y="4488593"/>
            <a:ext cx="2016696" cy="2644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низ 3"/>
          <p:cNvSpPr/>
          <p:nvPr/>
        </p:nvSpPr>
        <p:spPr>
          <a:xfrm>
            <a:off x="5472683" y="1404939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376339" y="2668448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64315" y="2639657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446899" y="2636912"/>
            <a:ext cx="321811" cy="5505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6139" y="404664"/>
            <a:ext cx="9721080" cy="1368152"/>
          </a:xfrm>
          <a:prstGeom prst="rect">
            <a:avLst/>
          </a:prstGeom>
          <a:solidFill>
            <a:srgbClr val="0070C0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___________ явления  (просмотр видеофильма)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87" y="1916832"/>
            <a:ext cx="5112568" cy="459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56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39" y="404664"/>
            <a:ext cx="5112568" cy="1368152"/>
          </a:xfr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Летняя засуха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43" y="2158407"/>
            <a:ext cx="6625580" cy="440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3200" i="1" dirty="0" smtClean="0">
              <a:solidFill>
                <a:srgbClr val="006600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3" y="2708920"/>
            <a:ext cx="3384375" cy="365664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Лето – наиболее благоприятное время для развития организмов: тепло и пища в достатке.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10225136" cy="1251992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Почему летом повышается активность почвенных организмов?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75" y="1916832"/>
            <a:ext cx="6690320" cy="447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47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4" y="1945964"/>
            <a:ext cx="3010158" cy="400331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 называется природное явление, которое связано с недостатком воды в почве?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51" y="1865516"/>
            <a:ext cx="6867128" cy="462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76139" y="6093296"/>
            <a:ext cx="2160240" cy="6300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Засуха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4" y="1945964"/>
            <a:ext cx="3010158" cy="313922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Для каких природных зон характерна летняя засуха?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099" y="5301208"/>
            <a:ext cx="2520280" cy="11881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Степей и </a:t>
            </a:r>
            <a:r>
              <a:rPr lang="ru-RU" sz="3200" dirty="0" err="1" smtClean="0">
                <a:solidFill>
                  <a:srgbClr val="0070C0"/>
                </a:solidFill>
              </a:rPr>
              <a:t>лесостепей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03" y="1918126"/>
            <a:ext cx="7620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3172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5949" y="1945964"/>
            <a:ext cx="3298191" cy="321122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Личинки, зимовавшие в почве, летом превращаются во __________ 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3586" y="4005064"/>
            <a:ext cx="2520280" cy="8640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70C0"/>
                </a:solidFill>
              </a:rPr>
              <a:t>в</a:t>
            </a:r>
            <a:r>
              <a:rPr lang="ru-RU" sz="3200" b="1" dirty="0" smtClean="0">
                <a:solidFill>
                  <a:srgbClr val="0070C0"/>
                </a:solidFill>
              </a:rPr>
              <a:t>зрослых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насекомых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75" y="1756935"/>
            <a:ext cx="7085012" cy="4496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135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83" y="1945964"/>
            <a:ext cx="3010159" cy="321122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При засухе почва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_________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воду, то есть __________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99" y="304800"/>
            <a:ext cx="3960440" cy="12519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Задание 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61185" y="3047912"/>
            <a:ext cx="1931177" cy="5601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теряет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256" y="4202241"/>
            <a:ext cx="2264147" cy="5601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иссыхает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4" y="1811466"/>
            <a:ext cx="762000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755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280</Words>
  <Application>Microsoft Office PowerPoint</Application>
  <PresentationFormat>Произвольный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Летняя засуха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 задание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58</cp:revision>
  <dcterms:created xsi:type="dcterms:W3CDTF">2011-08-05T04:25:34Z</dcterms:created>
  <dcterms:modified xsi:type="dcterms:W3CDTF">2014-12-25T16:09:29Z</dcterms:modified>
</cp:coreProperties>
</file>