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6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9" r:id="rId12"/>
    <p:sldId id="270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9E55B2-DB05-4970-AF22-894E77CA5688}" type="datetimeFigureOut">
              <a:rPr lang="ru-RU" smtClean="0"/>
              <a:pPr/>
              <a:t>27.12.2014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F52313-9A71-4EE8-8D5E-27323B18EB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9E55B2-DB05-4970-AF22-894E77CA5688}" type="datetimeFigureOut">
              <a:rPr lang="ru-RU" smtClean="0"/>
              <a:pPr/>
              <a:t>27.12.2014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F52313-9A71-4EE8-8D5E-27323B18EB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9E55B2-DB05-4970-AF22-894E77CA5688}" type="datetimeFigureOut">
              <a:rPr lang="ru-RU" smtClean="0"/>
              <a:pPr/>
              <a:t>27.12.2014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F52313-9A71-4EE8-8D5E-27323B18EB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9E55B2-DB05-4970-AF22-894E77CA5688}" type="datetimeFigureOut">
              <a:rPr lang="ru-RU" smtClean="0"/>
              <a:pPr/>
              <a:t>27.12.2014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F52313-9A71-4EE8-8D5E-27323B18EB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9E55B2-DB05-4970-AF22-894E77CA5688}" type="datetimeFigureOut">
              <a:rPr lang="ru-RU" smtClean="0"/>
              <a:pPr/>
              <a:t>27.12.2014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F52313-9A71-4EE8-8D5E-27323B18EB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9E55B2-DB05-4970-AF22-894E77CA5688}" type="datetimeFigureOut">
              <a:rPr lang="ru-RU" smtClean="0"/>
              <a:pPr/>
              <a:t>27.12.2014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F52313-9A71-4EE8-8D5E-27323B18EB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9E55B2-DB05-4970-AF22-894E77CA5688}" type="datetimeFigureOut">
              <a:rPr lang="ru-RU" smtClean="0"/>
              <a:pPr/>
              <a:t>27.12.2014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F52313-9A71-4EE8-8D5E-27323B18EB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9E55B2-DB05-4970-AF22-894E77CA5688}" type="datetimeFigureOut">
              <a:rPr lang="ru-RU" smtClean="0"/>
              <a:pPr/>
              <a:t>27.12.2014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F52313-9A71-4EE8-8D5E-27323B18EB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9E55B2-DB05-4970-AF22-894E77CA5688}" type="datetimeFigureOut">
              <a:rPr lang="ru-RU" smtClean="0"/>
              <a:pPr/>
              <a:t>27.12.2014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F52313-9A71-4EE8-8D5E-27323B18EB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59E55B2-DB05-4970-AF22-894E77CA5688}" type="datetimeFigureOut">
              <a:rPr lang="ru-RU" smtClean="0"/>
              <a:pPr/>
              <a:t>27.12.2014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F52313-9A71-4EE8-8D5E-27323B18EB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9E55B2-DB05-4970-AF22-894E77CA5688}" type="datetimeFigureOut">
              <a:rPr lang="ru-RU" smtClean="0"/>
              <a:pPr/>
              <a:t>27.12.2014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5F52313-9A71-4EE8-8D5E-27323B18EB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59E55B2-DB05-4970-AF22-894E77CA5688}" type="datetimeFigureOut">
              <a:rPr lang="ru-RU" smtClean="0"/>
              <a:pPr/>
              <a:t>27.12.2014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5F52313-9A71-4EE8-8D5E-27323B18EB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642918"/>
            <a:ext cx="8429684" cy="2286016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Презентация к уроку геометрии по теме «Предмет стереометрии» для учащихся </a:t>
            </a:r>
            <a:r>
              <a:rPr lang="ru-RU" sz="3600" dirty="0" smtClean="0"/>
              <a:t>10 </a:t>
            </a:r>
            <a:r>
              <a:rPr lang="ru-RU" sz="3600" dirty="0" smtClean="0"/>
              <a:t>класса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3611607"/>
            <a:ext cx="8429684" cy="1199704"/>
          </a:xfrm>
        </p:spPr>
        <p:txBody>
          <a:bodyPr>
            <a:normAutofit fontScale="85000" lnSpcReduction="10000"/>
          </a:bodyPr>
          <a:lstStyle/>
          <a:p>
            <a:r>
              <a:rPr lang="ru-RU" sz="2400" dirty="0" smtClean="0"/>
              <a:t>Мордовских Надежда Васильевна, учитель математики МБОУ Сарасинской СОШ Алтайского района Алтайского края,</a:t>
            </a:r>
            <a:br>
              <a:rPr lang="ru-RU" sz="2400" dirty="0" smtClean="0"/>
            </a:br>
            <a:r>
              <a:rPr lang="ru-RU" sz="2400" dirty="0" smtClean="0"/>
              <a:t>с. Сараса, Алтайский район, Алтайский край,</a:t>
            </a:r>
            <a:br>
              <a:rPr lang="ru-RU" sz="2400" dirty="0" smtClean="0"/>
            </a:br>
            <a:r>
              <a:rPr lang="ru-RU" sz="2400" dirty="0" smtClean="0"/>
              <a:t>2014 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79388" y="188913"/>
            <a:ext cx="8640762" cy="1800225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9. Сколько общих точек имеют прямая и плоскость?</a:t>
            </a:r>
            <a:endParaRPr lang="ru-RU" sz="40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219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429256" y="2214554"/>
            <a:ext cx="3214710" cy="2782888"/>
          </a:xfrm>
        </p:spPr>
        <p:txBody>
          <a:bodyPr/>
          <a:lstStyle/>
          <a:p>
            <a:pPr marL="514350" indent="-514350" algn="l" eaLnBrk="1" hangingPunct="1">
              <a:lnSpc>
                <a:spcPct val="150000"/>
              </a:lnSpc>
              <a:buFont typeface="Calibri" pitchFamily="34" charset="0"/>
              <a:buAutoNum type="alphaLcParenR"/>
            </a:pPr>
            <a:r>
              <a:rPr lang="ru-RU" sz="3600" b="1" dirty="0" smtClean="0">
                <a:solidFill>
                  <a:schemeClr val="tx1"/>
                </a:solidFill>
              </a:rPr>
              <a:t>Одну</a:t>
            </a:r>
          </a:p>
          <a:p>
            <a:pPr marL="514350" indent="-514350" algn="l" eaLnBrk="1" hangingPunct="1">
              <a:lnSpc>
                <a:spcPct val="150000"/>
              </a:lnSpc>
              <a:buFont typeface="Calibri" pitchFamily="34" charset="0"/>
              <a:buAutoNum type="alphaLcParenR"/>
            </a:pPr>
            <a:r>
              <a:rPr lang="ru-RU" sz="3600" b="1" dirty="0" smtClean="0">
                <a:solidFill>
                  <a:schemeClr val="tx1"/>
                </a:solidFill>
              </a:rPr>
              <a:t>Две </a:t>
            </a:r>
          </a:p>
          <a:p>
            <a:pPr marL="514350" indent="-514350" algn="l" eaLnBrk="1" hangingPunct="1">
              <a:lnSpc>
                <a:spcPct val="150000"/>
              </a:lnSpc>
              <a:buFont typeface="Calibri" pitchFamily="34" charset="0"/>
              <a:buAutoNum type="alphaLcParenR"/>
            </a:pPr>
            <a:r>
              <a:rPr lang="ru-RU" sz="3600" b="1" dirty="0" smtClean="0">
                <a:solidFill>
                  <a:schemeClr val="tx1"/>
                </a:solidFill>
              </a:rPr>
              <a:t>Много </a:t>
            </a:r>
          </a:p>
        </p:txBody>
      </p:sp>
      <p:grpSp>
        <p:nvGrpSpPr>
          <p:cNvPr id="2" name="Группа 7"/>
          <p:cNvGrpSpPr>
            <a:grpSpLocks/>
          </p:cNvGrpSpPr>
          <p:nvPr/>
        </p:nvGrpSpPr>
        <p:grpSpPr bwMode="auto">
          <a:xfrm>
            <a:off x="428596" y="2571744"/>
            <a:ext cx="4175125" cy="1873250"/>
            <a:chOff x="2123728" y="1988840"/>
            <a:chExt cx="4176712" cy="1873250"/>
          </a:xfrm>
        </p:grpSpPr>
        <p:sp>
          <p:nvSpPr>
            <p:cNvPr id="9221" name="AutoShape 4"/>
            <p:cNvSpPr>
              <a:spLocks noChangeArrowheads="1"/>
            </p:cNvSpPr>
            <p:nvPr/>
          </p:nvSpPr>
          <p:spPr bwMode="auto">
            <a:xfrm>
              <a:off x="2123728" y="1988840"/>
              <a:ext cx="4176712" cy="1873250"/>
            </a:xfrm>
            <a:prstGeom prst="parallelogram">
              <a:avLst>
                <a:gd name="adj" fmla="val 55742"/>
              </a:avLst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9222" name="Line 5"/>
            <p:cNvSpPr>
              <a:spLocks noChangeShapeType="1"/>
            </p:cNvSpPr>
            <p:nvPr/>
          </p:nvSpPr>
          <p:spPr bwMode="auto">
            <a:xfrm flipV="1">
              <a:off x="3131840" y="2420888"/>
              <a:ext cx="2089150" cy="93503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b</a:t>
            </a:r>
            <a:endParaRPr lang="ru-RU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b</a:t>
            </a:r>
            <a:endParaRPr lang="ru-RU" dirty="0" smtClean="0"/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а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b</a:t>
            </a:r>
            <a:endParaRPr lang="ru-RU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c</a:t>
            </a:r>
            <a:endParaRPr lang="ru-RU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b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c</a:t>
            </a:r>
            <a:endParaRPr lang="ru-RU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a</a:t>
            </a:r>
            <a:endParaRPr lang="ru-RU" dirty="0" smtClean="0"/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с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Ответы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9 правильных ответов – «5»,</a:t>
            </a:r>
          </a:p>
          <a:p>
            <a:r>
              <a:rPr lang="ru-RU" dirty="0" smtClean="0"/>
              <a:t>7-8 правильных ответов – «4»,</a:t>
            </a:r>
          </a:p>
          <a:p>
            <a:r>
              <a:rPr lang="ru-RU" dirty="0" smtClean="0"/>
              <a:t>5-6 правильных ответов – «3»,</a:t>
            </a:r>
          </a:p>
          <a:p>
            <a:r>
              <a:rPr lang="ru-RU" dirty="0" smtClean="0"/>
              <a:t>Менее 5 – «2»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Критерий оценивания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Геометрия, учебник для общеобразовательных учреждений. Авторы: Л.С. Атанасян, В.Ф. Бутузов, С.Б. Кадомцев и др. Издательство «Просвещение»2006 г.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Литература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1. Планиметрия изучает…</a:t>
            </a:r>
            <a:br>
              <a:rPr lang="ru-RU" sz="4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</a:b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1142976" y="2500306"/>
            <a:ext cx="7543824" cy="3805060"/>
          </a:xfrm>
        </p:spPr>
        <p:txBody>
          <a:bodyPr/>
          <a:lstStyle/>
          <a:p>
            <a:pPr marL="624078" indent="-514350">
              <a:buFont typeface="+mj-lt"/>
              <a:buAutoNum type="alphaLcParenR"/>
            </a:pPr>
            <a:r>
              <a:rPr lang="ru-RU" sz="3600" b="1" dirty="0" smtClean="0"/>
              <a:t>Фигуры в пространстве</a:t>
            </a:r>
          </a:p>
          <a:p>
            <a:pPr marL="624078" indent="-514350">
              <a:buFont typeface="+mj-lt"/>
              <a:buAutoNum type="alphaLcParenR"/>
            </a:pPr>
            <a:r>
              <a:rPr lang="ru-RU" sz="3600" b="1" dirty="0" smtClean="0"/>
              <a:t>Фигуры на плоскости</a:t>
            </a:r>
            <a:endParaRPr lang="ru-RU" b="1" dirty="0" smtClean="0"/>
          </a:p>
          <a:p>
            <a:pPr marL="624078" indent="-514350">
              <a:buFont typeface="+mj-lt"/>
              <a:buAutoNum type="alphaLcParenR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285852" y="2285992"/>
            <a:ext cx="6829444" cy="3090680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lphaLcParenR"/>
            </a:pPr>
            <a:r>
              <a:rPr lang="ru-RU" sz="3600" b="1" dirty="0" smtClean="0"/>
              <a:t>Фигуры на плоскости</a:t>
            </a:r>
          </a:p>
          <a:p>
            <a:pPr marL="624078" indent="-514350">
              <a:buFont typeface="+mj-lt"/>
              <a:buAutoNum type="alphaLcParenR"/>
            </a:pPr>
            <a:r>
              <a:rPr lang="ru-RU" sz="3600" b="1" dirty="0" smtClean="0"/>
              <a:t>Фигуры в пространстве</a:t>
            </a:r>
            <a:endParaRPr lang="ru-RU" sz="36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2. Стереометрия изучает…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14282" y="571480"/>
            <a:ext cx="8710615" cy="1470025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3. Через сколько точек можно провести прямую?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006475" y="2133600"/>
            <a:ext cx="7566053" cy="3959225"/>
          </a:xfrm>
        </p:spPr>
        <p:txBody>
          <a:bodyPr/>
          <a:lstStyle/>
          <a:p>
            <a:pPr marL="742950" indent="-742950" eaLnBrk="1" hangingPunct="1">
              <a:lnSpc>
                <a:spcPct val="150000"/>
              </a:lnSpc>
              <a:buFont typeface="Calibri" pitchFamily="34" charset="0"/>
              <a:buAutoNum type="alphaLcParenR"/>
            </a:pPr>
            <a:r>
              <a:rPr lang="ru-RU" sz="3600" b="1" dirty="0" smtClean="0">
                <a:solidFill>
                  <a:schemeClr val="tx1"/>
                </a:solidFill>
              </a:rPr>
              <a:t>2</a:t>
            </a:r>
          </a:p>
          <a:p>
            <a:pPr marL="742950" indent="-742950" eaLnBrk="1" hangingPunct="1">
              <a:lnSpc>
                <a:spcPct val="150000"/>
              </a:lnSpc>
              <a:buFont typeface="Calibri" pitchFamily="34" charset="0"/>
              <a:buAutoNum type="alphaLcParenR"/>
            </a:pPr>
            <a:r>
              <a:rPr lang="ru-RU" sz="3600" b="1" dirty="0" smtClean="0">
                <a:solidFill>
                  <a:schemeClr val="tx1"/>
                </a:solidFill>
              </a:rPr>
              <a:t>3</a:t>
            </a:r>
          </a:p>
          <a:p>
            <a:pPr marL="742950" indent="-742950" eaLnBrk="1" hangingPunct="1">
              <a:lnSpc>
                <a:spcPct val="150000"/>
              </a:lnSpc>
              <a:buFont typeface="Calibri" pitchFamily="34" charset="0"/>
              <a:buAutoNum type="alphaLcParenR"/>
            </a:pPr>
            <a:r>
              <a:rPr lang="ru-RU" sz="3600" b="1" dirty="0" smtClean="0">
                <a:solidFill>
                  <a:schemeClr val="tx1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42910" y="785794"/>
            <a:ext cx="7772400" cy="171451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4. Если 2 плоскости имеют общую точку, то они пересекаются…</a:t>
            </a:r>
            <a:endParaRPr lang="ru-RU" sz="40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07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03350" y="2565400"/>
            <a:ext cx="6400800" cy="2663825"/>
          </a:xfrm>
        </p:spPr>
        <p:txBody>
          <a:bodyPr/>
          <a:lstStyle/>
          <a:p>
            <a:pPr marL="514350" indent="-514350" algn="l" eaLnBrk="1" hangingPunct="1">
              <a:lnSpc>
                <a:spcPct val="150000"/>
              </a:lnSpc>
              <a:buFont typeface="Calibri" pitchFamily="34" charset="0"/>
              <a:buAutoNum type="alphaLcParenR"/>
            </a:pPr>
            <a:r>
              <a:rPr lang="ru-RU" sz="3600" b="1" dirty="0" smtClean="0">
                <a:solidFill>
                  <a:schemeClr val="tx1"/>
                </a:solidFill>
              </a:rPr>
              <a:t>В точке </a:t>
            </a:r>
          </a:p>
          <a:p>
            <a:pPr marL="514350" indent="-514350" algn="l" eaLnBrk="1" hangingPunct="1">
              <a:lnSpc>
                <a:spcPct val="150000"/>
              </a:lnSpc>
              <a:buFont typeface="Calibri" pitchFamily="34" charset="0"/>
              <a:buAutoNum type="alphaLcParenR"/>
            </a:pPr>
            <a:r>
              <a:rPr lang="ru-RU" sz="3600" b="1" dirty="0" smtClean="0">
                <a:solidFill>
                  <a:schemeClr val="tx1"/>
                </a:solidFill>
              </a:rPr>
              <a:t>По прямой</a:t>
            </a:r>
          </a:p>
          <a:p>
            <a:pPr marL="514350" indent="-514350" algn="l" eaLnBrk="1" hangingPunct="1">
              <a:lnSpc>
                <a:spcPct val="150000"/>
              </a:lnSpc>
              <a:buFont typeface="Calibri" pitchFamily="34" charset="0"/>
              <a:buAutoNum type="alphaLcParenR"/>
            </a:pPr>
            <a:r>
              <a:rPr lang="ru-RU" sz="3600" b="1" dirty="0" smtClean="0">
                <a:solidFill>
                  <a:schemeClr val="tx1"/>
                </a:solidFill>
              </a:rPr>
              <a:t>В трех точках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14282" y="428604"/>
            <a:ext cx="8497888" cy="2592388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900" b="1" dirty="0" smtClean="0">
                <a:solidFill>
                  <a:srgbClr val="002060"/>
                </a:solidFill>
                <a:effectLst/>
              </a:rPr>
              <a:t/>
            </a:r>
            <a:br>
              <a:rPr lang="en-US" sz="4900" b="1" dirty="0" smtClean="0">
                <a:solidFill>
                  <a:srgbClr val="002060"/>
                </a:solidFill>
                <a:effectLst/>
              </a:rPr>
            </a:br>
            <a:r>
              <a:rPr lang="en-US" sz="4900" dirty="0" smtClean="0">
                <a:solidFill>
                  <a:srgbClr val="002060"/>
                </a:solidFill>
                <a:effectLst/>
              </a:rPr>
              <a:t/>
            </a:r>
            <a:br>
              <a:rPr lang="en-US" sz="4900" dirty="0" smtClean="0">
                <a:solidFill>
                  <a:srgbClr val="002060"/>
                </a:solidFill>
                <a:effectLst/>
              </a:rPr>
            </a:br>
            <a:r>
              <a:rPr lang="ru-RU" sz="4900" dirty="0" smtClean="0">
                <a:solidFill>
                  <a:srgbClr val="002060"/>
                </a:solidFill>
                <a:effectLst/>
              </a:rPr>
              <a:t>5. </a:t>
            </a:r>
            <a:r>
              <a:rPr lang="ru-RU" sz="4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Если </a:t>
            </a:r>
            <a:r>
              <a:rPr lang="ru-RU" sz="44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две прямые имеют общую точку, то через них можно провести только …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>
              <a:effectLst/>
            </a:endParaRPr>
          </a:p>
        </p:txBody>
      </p:sp>
      <p:sp>
        <p:nvSpPr>
          <p:cNvPr id="4099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643042" y="2571744"/>
            <a:ext cx="6400800" cy="2808288"/>
          </a:xfrm>
        </p:spPr>
        <p:txBody>
          <a:bodyPr/>
          <a:lstStyle/>
          <a:p>
            <a:pPr marL="514350" indent="-514350" eaLnBrk="1" hangingPunct="1">
              <a:lnSpc>
                <a:spcPct val="150000"/>
              </a:lnSpc>
              <a:buFont typeface="Calibri" pitchFamily="34" charset="0"/>
              <a:buAutoNum type="alphaLcParenR"/>
            </a:pPr>
            <a:r>
              <a:rPr lang="ru-RU" sz="3600" b="1" dirty="0" smtClean="0">
                <a:solidFill>
                  <a:schemeClr val="tx1"/>
                </a:solidFill>
              </a:rPr>
              <a:t>одну прямую</a:t>
            </a:r>
          </a:p>
          <a:p>
            <a:pPr marL="514350" indent="-514350" eaLnBrk="1" hangingPunct="1">
              <a:lnSpc>
                <a:spcPct val="150000"/>
              </a:lnSpc>
              <a:buFont typeface="Calibri" pitchFamily="34" charset="0"/>
              <a:buAutoNum type="alphaLcParenR"/>
            </a:pPr>
            <a:r>
              <a:rPr lang="ru-RU" sz="3600" b="1" dirty="0" smtClean="0">
                <a:solidFill>
                  <a:schemeClr val="tx1"/>
                </a:solidFill>
              </a:rPr>
              <a:t>одно пространство</a:t>
            </a:r>
          </a:p>
          <a:p>
            <a:pPr marL="514350" indent="-514350" eaLnBrk="1" hangingPunct="1">
              <a:lnSpc>
                <a:spcPct val="150000"/>
              </a:lnSpc>
              <a:buFont typeface="Calibri" pitchFamily="34" charset="0"/>
              <a:buAutoNum type="alphaLcParenR"/>
            </a:pPr>
            <a:r>
              <a:rPr lang="ru-RU" sz="3600" b="1" dirty="0" smtClean="0">
                <a:solidFill>
                  <a:schemeClr val="tx1"/>
                </a:solidFill>
              </a:rPr>
              <a:t>одну плоскость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28596" y="404813"/>
            <a:ext cx="8501122" cy="1470025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5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6. Что </a:t>
            </a:r>
            <a:r>
              <a:rPr lang="ru-RU" sz="54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такое аксиома?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11188" y="2133600"/>
            <a:ext cx="7993062" cy="4391025"/>
          </a:xfrm>
        </p:spPr>
        <p:txBody>
          <a:bodyPr rtlCol="0">
            <a:normAutofit/>
          </a:bodyPr>
          <a:lstStyle/>
          <a:p>
            <a:pPr marL="514350" indent="-514350" algn="l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  <a:defRPr/>
            </a:pPr>
            <a:r>
              <a:rPr lang="ru-RU" b="1" dirty="0">
                <a:solidFill>
                  <a:schemeClr val="tx1"/>
                </a:solidFill>
              </a:rPr>
              <a:t>Утверждение, которое доказывается с помощью теорем</a:t>
            </a:r>
          </a:p>
          <a:p>
            <a:pPr marL="514350" indent="-514350" algn="l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  <a:defRPr/>
            </a:pPr>
            <a:r>
              <a:rPr lang="ru-RU" b="1" dirty="0" smtClean="0">
                <a:solidFill>
                  <a:schemeClr val="tx1"/>
                </a:solidFill>
              </a:rPr>
              <a:t>Утверждение, </a:t>
            </a:r>
            <a:r>
              <a:rPr lang="ru-RU" b="1" dirty="0">
                <a:solidFill>
                  <a:schemeClr val="tx1"/>
                </a:solidFill>
              </a:rPr>
              <a:t>не требующее доказательств</a:t>
            </a:r>
          </a:p>
          <a:p>
            <a:pPr marL="514350" indent="-514350" algn="l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  <a:defRPr/>
            </a:pPr>
            <a:r>
              <a:rPr lang="ru-RU" b="1" dirty="0" smtClean="0">
                <a:solidFill>
                  <a:schemeClr val="tx1"/>
                </a:solidFill>
              </a:rPr>
              <a:t>Утверждение, </a:t>
            </a:r>
            <a:r>
              <a:rPr lang="ru-RU" b="1" dirty="0">
                <a:solidFill>
                  <a:schemeClr val="tx1"/>
                </a:solidFill>
              </a:rPr>
              <a:t>которое доказывается с помощью определений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68313" y="260350"/>
            <a:ext cx="8280400" cy="2376488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7. Сколько </a:t>
            </a:r>
            <a:r>
              <a:rPr lang="ru-RU" sz="44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прямых можно провести через две точки?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2781300"/>
            <a:ext cx="6400800" cy="2857500"/>
          </a:xfrm>
        </p:spPr>
        <p:txBody>
          <a:bodyPr rtlCol="0">
            <a:normAutofit/>
          </a:bodyPr>
          <a:lstStyle/>
          <a:p>
            <a:pPr marL="514350" indent="-514350" algn="l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  <a:defRPr/>
            </a:pPr>
            <a:r>
              <a:rPr lang="ru-RU" sz="3600" b="1" dirty="0" smtClean="0">
                <a:solidFill>
                  <a:schemeClr val="tx1"/>
                </a:solidFill>
              </a:rPr>
              <a:t>4</a:t>
            </a:r>
          </a:p>
          <a:p>
            <a:pPr marL="514350" indent="-514350" algn="l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  <a:defRPr/>
            </a:pPr>
            <a:r>
              <a:rPr lang="ru-RU" sz="3600" b="1" dirty="0" smtClean="0">
                <a:solidFill>
                  <a:schemeClr val="tx1"/>
                </a:solidFill>
              </a:rPr>
              <a:t>3</a:t>
            </a:r>
          </a:p>
          <a:p>
            <a:pPr marL="514350" indent="-514350" algn="l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  <a:defRPr/>
            </a:pPr>
            <a:r>
              <a:rPr lang="ru-RU" sz="3600" b="1" dirty="0" smtClean="0">
                <a:solidFill>
                  <a:schemeClr val="tx1"/>
                </a:solidFill>
              </a:rPr>
              <a:t>1</a:t>
            </a:r>
          </a:p>
          <a:p>
            <a:pPr marL="514350" indent="-514350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11188" y="404813"/>
            <a:ext cx="7772400" cy="165576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8. Что </a:t>
            </a:r>
            <a:r>
              <a:rPr lang="ru-RU" sz="44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может принадлежать прямой?</a:t>
            </a:r>
          </a:p>
        </p:txBody>
      </p:sp>
      <p:sp>
        <p:nvSpPr>
          <p:cNvPr id="819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071802" y="2571744"/>
            <a:ext cx="4208462" cy="2952750"/>
          </a:xfrm>
        </p:spPr>
        <p:txBody>
          <a:bodyPr/>
          <a:lstStyle/>
          <a:p>
            <a:pPr marL="514350" indent="-514350" algn="just" eaLnBrk="1" hangingPunct="1">
              <a:lnSpc>
                <a:spcPct val="150000"/>
              </a:lnSpc>
              <a:buFont typeface="Calibri" pitchFamily="34" charset="0"/>
              <a:buAutoNum type="alphaLcParenR"/>
            </a:pPr>
            <a:r>
              <a:rPr lang="ru-RU" sz="3600" b="1" dirty="0" smtClean="0">
                <a:solidFill>
                  <a:schemeClr val="tx1"/>
                </a:solidFill>
              </a:rPr>
              <a:t>точка</a:t>
            </a:r>
          </a:p>
          <a:p>
            <a:pPr marL="514350" indent="-514350" algn="just" eaLnBrk="1" hangingPunct="1">
              <a:lnSpc>
                <a:spcPct val="150000"/>
              </a:lnSpc>
              <a:buFont typeface="Calibri" pitchFamily="34" charset="0"/>
              <a:buAutoNum type="alphaLcParenR"/>
            </a:pPr>
            <a:r>
              <a:rPr lang="ru-RU" sz="3600" b="1" dirty="0" smtClean="0">
                <a:solidFill>
                  <a:schemeClr val="tx1"/>
                </a:solidFill>
              </a:rPr>
              <a:t>прямая</a:t>
            </a:r>
          </a:p>
          <a:p>
            <a:pPr marL="514350" indent="-514350" algn="just" eaLnBrk="1" hangingPunct="1">
              <a:lnSpc>
                <a:spcPct val="150000"/>
              </a:lnSpc>
              <a:buFont typeface="Calibri" pitchFamily="34" charset="0"/>
              <a:buAutoNum type="alphaLcParenR"/>
            </a:pPr>
            <a:r>
              <a:rPr lang="ru-RU" sz="3600" b="1" dirty="0" smtClean="0">
                <a:solidFill>
                  <a:schemeClr val="tx1"/>
                </a:solidFill>
              </a:rPr>
              <a:t>плоскость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</TotalTime>
  <Words>217</Words>
  <Application>Microsoft Office PowerPoint</Application>
  <PresentationFormat>Экран (4:3)</PresentationFormat>
  <Paragraphs>53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Презентация к уроку геометрии по теме «Предмет стереометрии» для учащихся 10 класса</vt:lpstr>
      <vt:lpstr>1. Планиметрия изучает… </vt:lpstr>
      <vt:lpstr>2. Стереометрия изучает…</vt:lpstr>
      <vt:lpstr>3. Через сколько точек можно провести прямую?</vt:lpstr>
      <vt:lpstr>4. Если 2 плоскости имеют общую точку, то они пересекаются…</vt:lpstr>
      <vt:lpstr>  5. Если две прямые имеют общую точку, то через них можно провести только … </vt:lpstr>
      <vt:lpstr>6. Что такое аксиома?</vt:lpstr>
      <vt:lpstr>7. Сколько прямых можно провести через две точки?</vt:lpstr>
      <vt:lpstr>8. Что может принадлежать прямой?</vt:lpstr>
      <vt:lpstr>9. Сколько общих точек имеют прямая и плоскость?</vt:lpstr>
      <vt:lpstr>Ответы</vt:lpstr>
      <vt:lpstr>Критерий оценивания</vt:lpstr>
      <vt:lpstr>Литература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36</cp:revision>
  <dcterms:created xsi:type="dcterms:W3CDTF">2014-12-26T18:18:43Z</dcterms:created>
  <dcterms:modified xsi:type="dcterms:W3CDTF">2014-12-26T20:01:42Z</dcterms:modified>
</cp:coreProperties>
</file>