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56" r:id="rId3"/>
    <p:sldId id="263" r:id="rId4"/>
    <p:sldId id="262" r:id="rId5"/>
    <p:sldId id="268" r:id="rId6"/>
    <p:sldId id="272" r:id="rId7"/>
    <p:sldId id="273" r:id="rId8"/>
    <p:sldId id="274" r:id="rId9"/>
    <p:sldId id="275" r:id="rId10"/>
    <p:sldId id="278" r:id="rId11"/>
    <p:sldId id="277" r:id="rId12"/>
    <p:sldId id="259" r:id="rId13"/>
    <p:sldId id="279" r:id="rId14"/>
    <p:sldId id="280" r:id="rId15"/>
    <p:sldId id="281" r:id="rId16"/>
    <p:sldId id="260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481CF-7F7C-4557-896E-004DCF7E02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3D7F60-8A68-4635-A864-FC2CA3ED956F}">
      <dgm:prSet phldrT="[Текст]"/>
      <dgm:spPr/>
      <dgm:t>
        <a:bodyPr/>
        <a:lstStyle/>
        <a:p>
          <a:r>
            <a:rPr lang="ru-RU" dirty="0" smtClean="0"/>
            <a:t>На какие две группы делят засоленные почвы?</a:t>
          </a:r>
          <a:endParaRPr lang="ru-RU" dirty="0"/>
        </a:p>
      </dgm:t>
    </dgm:pt>
    <dgm:pt modelId="{1BF3732E-4CBF-4469-9BD2-0CBC31FBE0FA}" type="parTrans" cxnId="{DA97F90B-19DB-4552-9D6D-3A76FD8DB9C3}">
      <dgm:prSet/>
      <dgm:spPr/>
      <dgm:t>
        <a:bodyPr/>
        <a:lstStyle/>
        <a:p>
          <a:endParaRPr lang="ru-RU"/>
        </a:p>
      </dgm:t>
    </dgm:pt>
    <dgm:pt modelId="{FD37DEE0-2E6F-42C6-94E3-0AEBF56C95DB}" type="sibTrans" cxnId="{DA97F90B-19DB-4552-9D6D-3A76FD8DB9C3}">
      <dgm:prSet/>
      <dgm:spPr/>
      <dgm:t>
        <a:bodyPr/>
        <a:lstStyle/>
        <a:p>
          <a:endParaRPr lang="ru-RU"/>
        </a:p>
      </dgm:t>
    </dgm:pt>
    <dgm:pt modelId="{E64BFA51-BAE1-42E2-B9F7-034D5415AC50}">
      <dgm:prSet phldrT="[Текст]"/>
      <dgm:spPr/>
      <dgm:t>
        <a:bodyPr/>
        <a:lstStyle/>
        <a:p>
          <a:r>
            <a:rPr lang="ru-RU" dirty="0" smtClean="0"/>
            <a:t>В каких природных зонах встречаются солончаки?</a:t>
          </a:r>
          <a:endParaRPr lang="ru-RU" dirty="0"/>
        </a:p>
      </dgm:t>
    </dgm:pt>
    <dgm:pt modelId="{E3012A3B-6AD1-4D5E-9ACB-13EE2D6C4B80}" type="parTrans" cxnId="{FF95593A-5E94-4AE4-8DFB-5E0A0BDD60A0}">
      <dgm:prSet/>
      <dgm:spPr/>
      <dgm:t>
        <a:bodyPr/>
        <a:lstStyle/>
        <a:p>
          <a:endParaRPr lang="ru-RU"/>
        </a:p>
      </dgm:t>
    </dgm:pt>
    <dgm:pt modelId="{61CE54B7-8DCA-44BF-8E52-B3DE3B99980F}" type="sibTrans" cxnId="{FF95593A-5E94-4AE4-8DFB-5E0A0BDD60A0}">
      <dgm:prSet/>
      <dgm:spPr/>
      <dgm:t>
        <a:bodyPr/>
        <a:lstStyle/>
        <a:p>
          <a:endParaRPr lang="ru-RU"/>
        </a:p>
      </dgm:t>
    </dgm:pt>
    <dgm:pt modelId="{BA5CE62F-1FEE-40B0-ABB8-03FB7B4A2F31}">
      <dgm:prSet phldrT="[Текст]"/>
      <dgm:spPr/>
      <dgm:t>
        <a:bodyPr/>
        <a:lstStyle/>
        <a:p>
          <a:r>
            <a:rPr lang="ru-RU" dirty="0" smtClean="0"/>
            <a:t>Как называются растения, которые могут расти на  засоленной почве?</a:t>
          </a:r>
          <a:endParaRPr lang="ru-RU" dirty="0"/>
        </a:p>
      </dgm:t>
    </dgm:pt>
    <dgm:pt modelId="{00C8BF54-CD88-4E5D-887B-F9E98BCAE3BE}" type="parTrans" cxnId="{44B2D6A2-4F79-46CA-9439-CA4D0662C33F}">
      <dgm:prSet/>
      <dgm:spPr/>
      <dgm:t>
        <a:bodyPr/>
        <a:lstStyle/>
        <a:p>
          <a:endParaRPr lang="ru-RU"/>
        </a:p>
      </dgm:t>
    </dgm:pt>
    <dgm:pt modelId="{D7E2CA28-2164-4CF0-BD51-F1525E46D077}" type="sibTrans" cxnId="{44B2D6A2-4F79-46CA-9439-CA4D0662C33F}">
      <dgm:prSet/>
      <dgm:spPr/>
      <dgm:t>
        <a:bodyPr/>
        <a:lstStyle/>
        <a:p>
          <a:endParaRPr lang="ru-RU"/>
        </a:p>
      </dgm:t>
    </dgm:pt>
    <dgm:pt modelId="{DD3C6C62-AE95-4FE0-833A-92DCA1560CC2}" type="pres">
      <dgm:prSet presAssocID="{E35481CF-7F7C-4557-896E-004DCF7E02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1D18DF-7494-457E-98B1-CCF5658DACD4}" type="pres">
      <dgm:prSet presAssocID="{E35481CF-7F7C-4557-896E-004DCF7E024E}" presName="Name1" presStyleCnt="0"/>
      <dgm:spPr/>
    </dgm:pt>
    <dgm:pt modelId="{E13654AC-5A1F-4C69-821F-0763B50D8522}" type="pres">
      <dgm:prSet presAssocID="{E35481CF-7F7C-4557-896E-004DCF7E024E}" presName="cycle" presStyleCnt="0"/>
      <dgm:spPr/>
    </dgm:pt>
    <dgm:pt modelId="{382B9A63-40FF-4E50-BFC0-1A12C6160008}" type="pres">
      <dgm:prSet presAssocID="{E35481CF-7F7C-4557-896E-004DCF7E024E}" presName="srcNode" presStyleLbl="node1" presStyleIdx="0" presStyleCnt="3"/>
      <dgm:spPr/>
    </dgm:pt>
    <dgm:pt modelId="{FC3D3606-99F3-41AF-8B2A-8B78E9356C0E}" type="pres">
      <dgm:prSet presAssocID="{E35481CF-7F7C-4557-896E-004DCF7E024E}" presName="conn" presStyleLbl="parChTrans1D2" presStyleIdx="0" presStyleCnt="1"/>
      <dgm:spPr/>
      <dgm:t>
        <a:bodyPr/>
        <a:lstStyle/>
        <a:p>
          <a:endParaRPr lang="ru-RU"/>
        </a:p>
      </dgm:t>
    </dgm:pt>
    <dgm:pt modelId="{C2E21A69-199E-4D35-8053-ADA1E4DFCA4E}" type="pres">
      <dgm:prSet presAssocID="{E35481CF-7F7C-4557-896E-004DCF7E024E}" presName="extraNode" presStyleLbl="node1" presStyleIdx="0" presStyleCnt="3"/>
      <dgm:spPr/>
    </dgm:pt>
    <dgm:pt modelId="{63F58F89-6C79-4A8C-B2C7-ACC2D6CE2EAD}" type="pres">
      <dgm:prSet presAssocID="{E35481CF-7F7C-4557-896E-004DCF7E024E}" presName="dstNode" presStyleLbl="node1" presStyleIdx="0" presStyleCnt="3"/>
      <dgm:spPr/>
    </dgm:pt>
    <dgm:pt modelId="{3E57CC4A-3160-4065-99B4-9E90358FCF93}" type="pres">
      <dgm:prSet presAssocID="{403D7F60-8A68-4635-A864-FC2CA3ED956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DCDC2-F43F-4200-8763-711B7E537F5D}" type="pres">
      <dgm:prSet presAssocID="{403D7F60-8A68-4635-A864-FC2CA3ED956F}" presName="accent_1" presStyleCnt="0"/>
      <dgm:spPr/>
    </dgm:pt>
    <dgm:pt modelId="{985B11B1-6BB1-40DD-A163-7D354C93BCFD}" type="pres">
      <dgm:prSet presAssocID="{403D7F60-8A68-4635-A864-FC2CA3ED956F}" presName="accentRepeatNode" presStyleLbl="solidFgAcc1" presStyleIdx="0" presStyleCnt="3"/>
      <dgm:spPr>
        <a:solidFill>
          <a:srgbClr val="FFFF00"/>
        </a:solidFill>
      </dgm:spPr>
    </dgm:pt>
    <dgm:pt modelId="{0AB0537E-1912-4A67-BC15-1025A17BBD2D}" type="pres">
      <dgm:prSet presAssocID="{E64BFA51-BAE1-42E2-B9F7-034D5415AC5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22DE3-B33B-4DBF-AE6E-9A2E5C462EAF}" type="pres">
      <dgm:prSet presAssocID="{E64BFA51-BAE1-42E2-B9F7-034D5415AC50}" presName="accent_2" presStyleCnt="0"/>
      <dgm:spPr/>
    </dgm:pt>
    <dgm:pt modelId="{8A6D3E79-541B-4E01-BD8E-A69BA54B3C5F}" type="pres">
      <dgm:prSet presAssocID="{E64BFA51-BAE1-42E2-B9F7-034D5415AC50}" presName="accentRepeatNode" presStyleLbl="solidFgAcc1" presStyleIdx="1" presStyleCnt="3"/>
      <dgm:spPr>
        <a:solidFill>
          <a:srgbClr val="FFC000"/>
        </a:solidFill>
      </dgm:spPr>
    </dgm:pt>
    <dgm:pt modelId="{69FA7301-94D8-4742-A957-C53534E0CC2A}" type="pres">
      <dgm:prSet presAssocID="{BA5CE62F-1FEE-40B0-ABB8-03FB7B4A2F3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8A2D2-6611-44A1-B98D-8F7A56E6FDE9}" type="pres">
      <dgm:prSet presAssocID="{BA5CE62F-1FEE-40B0-ABB8-03FB7B4A2F31}" presName="accent_3" presStyleCnt="0"/>
      <dgm:spPr/>
    </dgm:pt>
    <dgm:pt modelId="{AD2C3FC9-870D-469B-8A9E-4C5713B89CDB}" type="pres">
      <dgm:prSet presAssocID="{BA5CE62F-1FEE-40B0-ABB8-03FB7B4A2F31}" presName="accentRepeatNode" presStyleLbl="solidFgAcc1" presStyleIdx="2" presStyleCnt="3"/>
      <dgm:spPr>
        <a:solidFill>
          <a:srgbClr val="FF0000"/>
        </a:solidFill>
      </dgm:spPr>
    </dgm:pt>
  </dgm:ptLst>
  <dgm:cxnLst>
    <dgm:cxn modelId="{44B2D6A2-4F79-46CA-9439-CA4D0662C33F}" srcId="{E35481CF-7F7C-4557-896E-004DCF7E024E}" destId="{BA5CE62F-1FEE-40B0-ABB8-03FB7B4A2F31}" srcOrd="2" destOrd="0" parTransId="{00C8BF54-CD88-4E5D-887B-F9E98BCAE3BE}" sibTransId="{D7E2CA28-2164-4CF0-BD51-F1525E46D077}"/>
    <dgm:cxn modelId="{AB458D1C-0F12-4A6D-8C75-6DD83651C455}" type="presOf" srcId="{FD37DEE0-2E6F-42C6-94E3-0AEBF56C95DB}" destId="{FC3D3606-99F3-41AF-8B2A-8B78E9356C0E}" srcOrd="0" destOrd="0" presId="urn:microsoft.com/office/officeart/2008/layout/VerticalCurvedList"/>
    <dgm:cxn modelId="{41A3BC99-E25A-413A-A674-FF533226848A}" type="presOf" srcId="{E35481CF-7F7C-4557-896E-004DCF7E024E}" destId="{DD3C6C62-AE95-4FE0-833A-92DCA1560CC2}" srcOrd="0" destOrd="0" presId="urn:microsoft.com/office/officeart/2008/layout/VerticalCurvedList"/>
    <dgm:cxn modelId="{896CADA1-6F62-4639-A3BE-07FF064D6622}" type="presOf" srcId="{E64BFA51-BAE1-42E2-B9F7-034D5415AC50}" destId="{0AB0537E-1912-4A67-BC15-1025A17BBD2D}" srcOrd="0" destOrd="0" presId="urn:microsoft.com/office/officeart/2008/layout/VerticalCurvedList"/>
    <dgm:cxn modelId="{FD1FDF32-F8A3-43EA-ACBA-F210DA30691D}" type="presOf" srcId="{BA5CE62F-1FEE-40B0-ABB8-03FB7B4A2F31}" destId="{69FA7301-94D8-4742-A957-C53534E0CC2A}" srcOrd="0" destOrd="0" presId="urn:microsoft.com/office/officeart/2008/layout/VerticalCurvedList"/>
    <dgm:cxn modelId="{4DB36569-37CB-467D-9474-10DC6D2BDBA1}" type="presOf" srcId="{403D7F60-8A68-4635-A864-FC2CA3ED956F}" destId="{3E57CC4A-3160-4065-99B4-9E90358FCF93}" srcOrd="0" destOrd="0" presId="urn:microsoft.com/office/officeart/2008/layout/VerticalCurvedList"/>
    <dgm:cxn modelId="{FF95593A-5E94-4AE4-8DFB-5E0A0BDD60A0}" srcId="{E35481CF-7F7C-4557-896E-004DCF7E024E}" destId="{E64BFA51-BAE1-42E2-B9F7-034D5415AC50}" srcOrd="1" destOrd="0" parTransId="{E3012A3B-6AD1-4D5E-9ACB-13EE2D6C4B80}" sibTransId="{61CE54B7-8DCA-44BF-8E52-B3DE3B99980F}"/>
    <dgm:cxn modelId="{DA97F90B-19DB-4552-9D6D-3A76FD8DB9C3}" srcId="{E35481CF-7F7C-4557-896E-004DCF7E024E}" destId="{403D7F60-8A68-4635-A864-FC2CA3ED956F}" srcOrd="0" destOrd="0" parTransId="{1BF3732E-4CBF-4469-9BD2-0CBC31FBE0FA}" sibTransId="{FD37DEE0-2E6F-42C6-94E3-0AEBF56C95DB}"/>
    <dgm:cxn modelId="{8155B4E3-3A6D-4D0D-8F4B-4BAE90C2BFC7}" type="presParOf" srcId="{DD3C6C62-AE95-4FE0-833A-92DCA1560CC2}" destId="{C01D18DF-7494-457E-98B1-CCF5658DACD4}" srcOrd="0" destOrd="0" presId="urn:microsoft.com/office/officeart/2008/layout/VerticalCurvedList"/>
    <dgm:cxn modelId="{F92A8EB8-2941-4A05-8E4D-0841E1AD06F1}" type="presParOf" srcId="{C01D18DF-7494-457E-98B1-CCF5658DACD4}" destId="{E13654AC-5A1F-4C69-821F-0763B50D8522}" srcOrd="0" destOrd="0" presId="urn:microsoft.com/office/officeart/2008/layout/VerticalCurvedList"/>
    <dgm:cxn modelId="{9EA8F203-5BF1-4EBE-8A4C-37D39309C9DA}" type="presParOf" srcId="{E13654AC-5A1F-4C69-821F-0763B50D8522}" destId="{382B9A63-40FF-4E50-BFC0-1A12C6160008}" srcOrd="0" destOrd="0" presId="urn:microsoft.com/office/officeart/2008/layout/VerticalCurvedList"/>
    <dgm:cxn modelId="{FEAC732E-14F5-4ADC-9C64-0046F996DD2A}" type="presParOf" srcId="{E13654AC-5A1F-4C69-821F-0763B50D8522}" destId="{FC3D3606-99F3-41AF-8B2A-8B78E9356C0E}" srcOrd="1" destOrd="0" presId="urn:microsoft.com/office/officeart/2008/layout/VerticalCurvedList"/>
    <dgm:cxn modelId="{1AAEA408-E5A4-4138-8864-F140A4599059}" type="presParOf" srcId="{E13654AC-5A1F-4C69-821F-0763B50D8522}" destId="{C2E21A69-199E-4D35-8053-ADA1E4DFCA4E}" srcOrd="2" destOrd="0" presId="urn:microsoft.com/office/officeart/2008/layout/VerticalCurvedList"/>
    <dgm:cxn modelId="{45C21FBD-045D-4C94-A4F5-95767944C4BD}" type="presParOf" srcId="{E13654AC-5A1F-4C69-821F-0763B50D8522}" destId="{63F58F89-6C79-4A8C-B2C7-ACC2D6CE2EAD}" srcOrd="3" destOrd="0" presId="urn:microsoft.com/office/officeart/2008/layout/VerticalCurvedList"/>
    <dgm:cxn modelId="{15F748E5-99F7-425C-A9B3-70A8D1555115}" type="presParOf" srcId="{C01D18DF-7494-457E-98B1-CCF5658DACD4}" destId="{3E57CC4A-3160-4065-99B4-9E90358FCF93}" srcOrd="1" destOrd="0" presId="urn:microsoft.com/office/officeart/2008/layout/VerticalCurvedList"/>
    <dgm:cxn modelId="{82B6F00B-84FD-4997-AF36-EE5AF32201B3}" type="presParOf" srcId="{C01D18DF-7494-457E-98B1-CCF5658DACD4}" destId="{9E4DCDC2-F43F-4200-8763-711B7E537F5D}" srcOrd="2" destOrd="0" presId="urn:microsoft.com/office/officeart/2008/layout/VerticalCurvedList"/>
    <dgm:cxn modelId="{0131E371-68B0-4051-AD93-9E8F222E28B8}" type="presParOf" srcId="{9E4DCDC2-F43F-4200-8763-711B7E537F5D}" destId="{985B11B1-6BB1-40DD-A163-7D354C93BCFD}" srcOrd="0" destOrd="0" presId="urn:microsoft.com/office/officeart/2008/layout/VerticalCurvedList"/>
    <dgm:cxn modelId="{4938AC05-6554-4273-8AB4-FBDBDD9B2404}" type="presParOf" srcId="{C01D18DF-7494-457E-98B1-CCF5658DACD4}" destId="{0AB0537E-1912-4A67-BC15-1025A17BBD2D}" srcOrd="3" destOrd="0" presId="urn:microsoft.com/office/officeart/2008/layout/VerticalCurvedList"/>
    <dgm:cxn modelId="{401339C4-1182-47DB-B0AD-B1CE8849B9D7}" type="presParOf" srcId="{C01D18DF-7494-457E-98B1-CCF5658DACD4}" destId="{69022DE3-B33B-4DBF-AE6E-9A2E5C462EAF}" srcOrd="4" destOrd="0" presId="urn:microsoft.com/office/officeart/2008/layout/VerticalCurvedList"/>
    <dgm:cxn modelId="{7B33F575-EB53-435B-927C-D823072AFFBD}" type="presParOf" srcId="{69022DE3-B33B-4DBF-AE6E-9A2E5C462EAF}" destId="{8A6D3E79-541B-4E01-BD8E-A69BA54B3C5F}" srcOrd="0" destOrd="0" presId="urn:microsoft.com/office/officeart/2008/layout/VerticalCurvedList"/>
    <dgm:cxn modelId="{56EEE5A7-A4B5-4489-BBA1-FDF40A102151}" type="presParOf" srcId="{C01D18DF-7494-457E-98B1-CCF5658DACD4}" destId="{69FA7301-94D8-4742-A957-C53534E0CC2A}" srcOrd="5" destOrd="0" presId="urn:microsoft.com/office/officeart/2008/layout/VerticalCurvedList"/>
    <dgm:cxn modelId="{5F3330DA-F114-46CA-87A6-BBF9F4873E13}" type="presParOf" srcId="{C01D18DF-7494-457E-98B1-CCF5658DACD4}" destId="{E858A2D2-6611-44A1-B98D-8F7A56E6FDE9}" srcOrd="6" destOrd="0" presId="urn:microsoft.com/office/officeart/2008/layout/VerticalCurvedList"/>
    <dgm:cxn modelId="{581A5EF5-962C-457B-B598-4380D5421A30}" type="presParOf" srcId="{E858A2D2-6611-44A1-B98D-8F7A56E6FDE9}" destId="{AD2C3FC9-870D-469B-8A9E-4C5713B89C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D3606-99F3-41AF-8B2A-8B78E9356C0E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7CC4A-3160-4065-99B4-9E90358FCF93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 какие две группы делят засоленные почвы?</a:t>
          </a:r>
          <a:endParaRPr lang="ru-RU" sz="2700" kern="1200" dirty="0"/>
        </a:p>
      </dsp:txBody>
      <dsp:txXfrm>
        <a:off x="628203" y="452596"/>
        <a:ext cx="7538938" cy="905192"/>
      </dsp:txXfrm>
    </dsp:sp>
    <dsp:sp modelId="{985B11B1-6BB1-40DD-A163-7D354C93BCFD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0537E-1912-4A67-BC15-1025A17BBD2D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 каких природных зонах встречаются солончаки?</a:t>
          </a:r>
          <a:endParaRPr lang="ru-RU" sz="2700" kern="1200" dirty="0"/>
        </a:p>
      </dsp:txBody>
      <dsp:txXfrm>
        <a:off x="957241" y="1810385"/>
        <a:ext cx="7209900" cy="905192"/>
      </dsp:txXfrm>
    </dsp:sp>
    <dsp:sp modelId="{8A6D3E79-541B-4E01-BD8E-A69BA54B3C5F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A7301-94D8-4742-A957-C53534E0CC2A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Как называются растения, которые могут расти на  засоленной почве?</a:t>
          </a:r>
          <a:endParaRPr lang="ru-RU" sz="2700" kern="1200" dirty="0"/>
        </a:p>
      </dsp:txBody>
      <dsp:txXfrm>
        <a:off x="628203" y="3168174"/>
        <a:ext cx="7538938" cy="905192"/>
      </dsp:txXfrm>
    </dsp:sp>
    <dsp:sp modelId="{AD2C3FC9-870D-469B-8A9E-4C5713B89CDB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4943-1E14-4448-A355-5D3F8FE897E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00F00-0BC1-4D4D-9114-243C4ABD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0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00F00-0BC1-4D4D-9114-243C4ABDA39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4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1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0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7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6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3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4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1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1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0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4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5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diagramLayout" Target="../diagrams/layout1.xml"/><Relationship Id="rId7" Type="http://schemas.openxmlformats.org/officeDocument/2006/relationships/slide" Target="slide1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o-l.ru/news/tags/%D0%90%D0%BD%D0%B3%D0%B8%D0%BB%D1%8C%D1%8F" TargetMode="External"/><Relationship Id="rId2" Type="http://schemas.openxmlformats.org/officeDocument/2006/relationships/hyperlink" Target="http://www.vokrugsveta.ru/photo/image/465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udmed.ru/docs/document18404/%D0%B4%D0%BE%D0%BA%D0%BB%D0%B0%D0%B4-%D0%B7%D0%B0%D1%81%D0%BE%D0%BB%D0%B5%D0%BD%D0%B8%D0%B5-%D0%BF%D0%BE%D1%87%D0%B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МОУ «</a:t>
            </a:r>
            <a:r>
              <a:rPr lang="ru-RU" sz="2400" b="1" dirty="0" err="1" smtClean="0">
                <a:solidFill>
                  <a:srgbClr val="0070C0"/>
                </a:solidFill>
              </a:rPr>
              <a:t>Косланская</a:t>
            </a:r>
            <a:r>
              <a:rPr lang="ru-RU" sz="2400" b="1" dirty="0" smtClean="0">
                <a:solidFill>
                  <a:srgbClr val="0070C0"/>
                </a:solidFill>
              </a:rPr>
              <a:t> СОШ»,  </a:t>
            </a:r>
            <a:r>
              <a:rPr lang="ru-RU" sz="2400" b="1" dirty="0" err="1" smtClean="0">
                <a:solidFill>
                  <a:srgbClr val="0070C0"/>
                </a:solidFill>
              </a:rPr>
              <a:t>Удорский</a:t>
            </a:r>
            <a:r>
              <a:rPr lang="ru-RU" sz="2400" b="1" dirty="0" smtClean="0">
                <a:solidFill>
                  <a:srgbClr val="0070C0"/>
                </a:solidFill>
              </a:rPr>
              <a:t> район,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Республика Коми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50912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Иевлева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Светлана Геннадьевна,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учитель биологии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2014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09909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B050"/>
                </a:solidFill>
              </a:rPr>
              <a:t>Презентация к сценарию урока в 5 классе по теме </a:t>
            </a:r>
            <a:r>
              <a:rPr lang="ru-RU" sz="2800" b="1" dirty="0" smtClean="0">
                <a:solidFill>
                  <a:srgbClr val="00B050"/>
                </a:solidFill>
              </a:rPr>
              <a:t>«Солончаки и солонцы»,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B050"/>
                </a:solidFill>
              </a:rPr>
              <a:t>п</a:t>
            </a:r>
            <a:r>
              <a:rPr lang="ru-RU" sz="2800" b="1" dirty="0" smtClean="0">
                <a:solidFill>
                  <a:srgbClr val="00B050"/>
                </a:solidFill>
              </a:rPr>
              <a:t>о программе </a:t>
            </a:r>
            <a:r>
              <a:rPr lang="ru-RU" sz="2800" b="1" dirty="0">
                <a:solidFill>
                  <a:srgbClr val="00B050"/>
                </a:solidFill>
              </a:rPr>
              <a:t>УМК 5 класс "Природоведение", автор А.Е. Андреева</a:t>
            </a:r>
            <a:r>
              <a:rPr lang="ru-RU" sz="2800" b="1" i="1" dirty="0">
                <a:solidFill>
                  <a:srgbClr val="00B050"/>
                </a:solidFill>
              </a:rPr>
              <a:t>: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wiki.obr55.ru/images/9/9d/Ebey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1" y="3829467"/>
            <a:ext cx="4010025" cy="3009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260648"/>
            <a:ext cx="3024336" cy="15841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Растительность солонцов</a:t>
            </a:r>
            <a:endParaRPr lang="ru-RU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1660"/>
            <a:ext cx="4464496" cy="635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52648" y="5655864"/>
            <a:ext cx="2459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кермек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1564215" cy="413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764704"/>
            <a:ext cx="2270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типчак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5398"/>
            <a:ext cx="7704856" cy="5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05264" y="808730"/>
            <a:ext cx="2532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полынь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55374"/>
            <a:ext cx="8246837" cy="615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66433" y="571500"/>
            <a:ext cx="3449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ромашник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6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260648"/>
            <a:ext cx="3024336" cy="38884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Почему на солончаках  живут растения с глубокой корневой системой, а на солонцах и с поверхностной?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73" y="250807"/>
            <a:ext cx="7293657" cy="48818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7815" y="4149080"/>
            <a:ext cx="3414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солончаки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5725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5661248"/>
            <a:ext cx="2877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солонцы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7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6081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4248472" cy="108012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Проверь себя!</a:t>
            </a:r>
            <a:endParaRPr lang="ru-RU" sz="3600" b="1" dirty="0"/>
          </a:p>
        </p:txBody>
      </p:sp>
      <p:sp>
        <p:nvSpPr>
          <p:cNvPr id="8" name="Управляющая кнопка: в конец 7">
            <a:hlinkClick r:id="rId7" action="ppaction://hlinksldjump" highlightClick="1"/>
          </p:cNvPr>
          <p:cNvSpPr/>
          <p:nvPr/>
        </p:nvSpPr>
        <p:spPr>
          <a:xfrm>
            <a:off x="8100392" y="2564904"/>
            <a:ext cx="504056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rId8" action="ppaction://hlinksldjump" highlightClick="1"/>
          </p:cNvPr>
          <p:cNvSpPr/>
          <p:nvPr/>
        </p:nvSpPr>
        <p:spPr>
          <a:xfrm>
            <a:off x="8056957" y="3861048"/>
            <a:ext cx="504056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конец 11">
            <a:hlinkClick r:id="rId9" action="ppaction://hlinksldjump" highlightClick="1"/>
          </p:cNvPr>
          <p:cNvSpPr/>
          <p:nvPr/>
        </p:nvSpPr>
        <p:spPr>
          <a:xfrm>
            <a:off x="8056957" y="5301208"/>
            <a:ext cx="504056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9" y="116632"/>
            <a:ext cx="5353599" cy="35928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66" y="3294065"/>
            <a:ext cx="5310434" cy="355445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297" y="119094"/>
            <a:ext cx="2877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солонцы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3294065"/>
            <a:ext cx="3414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солончаки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11297" y="6309320"/>
            <a:ext cx="816287" cy="54868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103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5805264"/>
            <a:ext cx="57279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Пустыни и полупустыни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297" y="6309320"/>
            <a:ext cx="816287" cy="54868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24275" cy="381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4826516" cy="58326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81" y="5704193"/>
            <a:ext cx="3125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солеросы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4788532" cy="108012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Домашнее задание:</a:t>
            </a:r>
            <a:endParaRPr lang="ru-RU" sz="3600" b="1" dirty="0"/>
          </a:p>
        </p:txBody>
      </p:sp>
      <p:sp>
        <p:nvSpPr>
          <p:cNvPr id="6" name="6-конечная звезда 5"/>
          <p:cNvSpPr/>
          <p:nvPr/>
        </p:nvSpPr>
        <p:spPr>
          <a:xfrm>
            <a:off x="5589921" y="48848"/>
            <a:ext cx="3168352" cy="324036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 ЭРУДИТ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323528" y="1772815"/>
            <a:ext cx="5472608" cy="36090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Пользуясь дополнительной литературой, </a:t>
            </a:r>
            <a:r>
              <a:rPr lang="ru-RU" sz="2800" dirty="0"/>
              <a:t>о</a:t>
            </a:r>
            <a:r>
              <a:rPr lang="ru-RU" sz="2800" dirty="0" smtClean="0"/>
              <a:t>пишите в тетради  одно из растений, произрастающее в пустыне.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4499992" y="4077072"/>
            <a:ext cx="4392488" cy="26096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Прочитайте параграф 49.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Источники: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http://www.vokrugsveta.ru/photo/image/4659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http://so-l.ru/news/tags/%</a:t>
            </a:r>
            <a:r>
              <a:rPr lang="en-US" dirty="0" smtClean="0">
                <a:hlinkClick r:id="rId3"/>
              </a:rPr>
              <a:t>D0%90%D0%BD%D0%B3%D0%B8%D0%BB%D1%8C%D1%8F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http://www.studmed.ru/docs/document18404/%D0%B4%D0%BE%D0%BA%D0%BB%D0%B0%D0%B4-%D0%B7%D0%B0%D1%81%D0%BE%D0%BB%D0%B5%D0%BD%D0%B8%D0%B5-%</a:t>
            </a:r>
            <a:r>
              <a:rPr lang="en-US" dirty="0" smtClean="0">
                <a:hlinkClick r:id="rId4"/>
              </a:rPr>
              <a:t>D0%BF%D0%BE%D1%87%D0%B2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2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6480720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Солончаки и солонцы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748811"/>
            <a:ext cx="7164799" cy="477653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1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251520" y="1772816"/>
            <a:ext cx="8640960" cy="4824536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Что является причиной засоления?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В условиях какого климата образуются засоленные почвы?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При затруднении используй </a:t>
            </a:r>
            <a:r>
              <a:rPr lang="ru-RU" sz="3600" b="1" dirty="0"/>
              <a:t>текст учебника на стр. </a:t>
            </a:r>
            <a:r>
              <a:rPr lang="ru-RU" sz="3600" b="1" dirty="0" smtClean="0"/>
              <a:t>116-117</a:t>
            </a:r>
            <a:r>
              <a:rPr lang="ru-RU" sz="3600" b="1" dirty="0"/>
              <a:t>.</a:t>
            </a:r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just"/>
            <a:endParaRPr lang="ru-RU" sz="3600" b="1" dirty="0" smtClean="0">
              <a:solidFill>
                <a:srgbClr val="FFFF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3600400" cy="12241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Вспомни!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6417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232602" cy="546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7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07504" y="116632"/>
            <a:ext cx="8928992" cy="2376264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Используя текст учебника п.49 выпишите отличительные особенности солонцов  и солончаков.</a:t>
            </a:r>
          </a:p>
          <a:p>
            <a:pPr algn="ctr"/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467"/>
              </p:ext>
            </p:extLst>
          </p:nvPr>
        </p:nvGraphicFramePr>
        <p:xfrm>
          <a:off x="251520" y="2708920"/>
          <a:ext cx="8424936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8196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Признаки сравнения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солончаки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солонцы</a:t>
                      </a:r>
                    </a:p>
                  </a:txBody>
                  <a:tcPr/>
                </a:tc>
              </a:tr>
              <a:tr h="819687"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накапливаются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соли 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4509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каких природных зонах </a:t>
                      </a:r>
                      <a:r>
                        <a:rPr lang="ru-RU" dirty="0" smtClean="0"/>
                        <a:t> встречаются почвы?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4509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растения произрастают?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7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07504" y="116632"/>
            <a:ext cx="8928992" cy="2376264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Используя текст учебника п.49 выпишите отличительные особенности солонцов  и солончаков.</a:t>
            </a:r>
          </a:p>
          <a:p>
            <a:pPr algn="ctr"/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20124"/>
              </p:ext>
            </p:extLst>
          </p:nvPr>
        </p:nvGraphicFramePr>
        <p:xfrm>
          <a:off x="251520" y="2708920"/>
          <a:ext cx="8424936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8196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Признаки сравнения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солончаки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солонцы</a:t>
                      </a:r>
                    </a:p>
                  </a:txBody>
                  <a:tcPr/>
                </a:tc>
              </a:tr>
              <a:tr h="819687"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накапливаются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соли ? (рис. 149, стр. 177)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поверхности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глубине</a:t>
                      </a:r>
                      <a:endParaRPr lang="ru-RU" dirty="0"/>
                    </a:p>
                  </a:txBody>
                  <a:tcPr/>
                </a:tc>
              </a:tr>
              <a:tr h="944509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каких природных зонах </a:t>
                      </a:r>
                      <a:r>
                        <a:rPr lang="ru-RU" dirty="0" smtClean="0"/>
                        <a:t> встречаются почвы?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4509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растения произрастают?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3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07504" y="116632"/>
            <a:ext cx="8928992" cy="2376264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Используя текст учебника п.49 выпишите отличительные особенности солонцов  и солончаков.</a:t>
            </a:r>
          </a:p>
          <a:p>
            <a:pPr algn="ctr"/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775889"/>
              </p:ext>
            </p:extLst>
          </p:nvPr>
        </p:nvGraphicFramePr>
        <p:xfrm>
          <a:off x="251520" y="2708920"/>
          <a:ext cx="8424936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8196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Признаки сравнения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солончаки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солонцы</a:t>
                      </a:r>
                    </a:p>
                  </a:txBody>
                  <a:tcPr/>
                </a:tc>
              </a:tr>
              <a:tr h="819687"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накапливаются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соли 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поверхности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глубине</a:t>
                      </a:r>
                      <a:endParaRPr lang="ru-RU" dirty="0"/>
                    </a:p>
                  </a:txBody>
                  <a:tcPr/>
                </a:tc>
              </a:tr>
              <a:tr h="944509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каких природных зонах </a:t>
                      </a:r>
                      <a:r>
                        <a:rPr lang="ru-RU" dirty="0" smtClean="0"/>
                        <a:t> встречаются почвы?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Пустыни, полупустыни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Степи, лесостепи</a:t>
                      </a:r>
                      <a:endParaRPr lang="ru-RU" dirty="0"/>
                    </a:p>
                  </a:txBody>
                  <a:tcPr/>
                </a:tc>
              </a:tr>
              <a:tr h="944509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растения произрастают?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7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07504" y="116632"/>
            <a:ext cx="8928992" cy="2376264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Используя текст учебника п.49 выпишите отличительные особенности солонцов  и солончаков.</a:t>
            </a:r>
          </a:p>
          <a:p>
            <a:pPr algn="ctr"/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9301"/>
              </p:ext>
            </p:extLst>
          </p:nvPr>
        </p:nvGraphicFramePr>
        <p:xfrm>
          <a:off x="251520" y="2708920"/>
          <a:ext cx="8424936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8196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Признаки сравнения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солончаки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солонцы</a:t>
                      </a:r>
                    </a:p>
                  </a:txBody>
                  <a:tcPr/>
                </a:tc>
              </a:tr>
              <a:tr h="819687"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накапливаются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соли 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поверхности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глубине</a:t>
                      </a:r>
                      <a:endParaRPr lang="ru-RU" dirty="0"/>
                    </a:p>
                  </a:txBody>
                  <a:tcPr/>
                </a:tc>
              </a:tr>
              <a:tr h="944509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каких природных зонах </a:t>
                      </a:r>
                      <a:r>
                        <a:rPr lang="ru-RU" dirty="0" smtClean="0"/>
                        <a:t> встречаются почвы?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Пустыни, полупустыни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Степи, лесостепи</a:t>
                      </a:r>
                      <a:endParaRPr lang="ru-RU" dirty="0"/>
                    </a:p>
                  </a:txBody>
                  <a:tcPr/>
                </a:tc>
              </a:tr>
              <a:tr h="944509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растения произрастают?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Солянки, </a:t>
                      </a:r>
                      <a:r>
                        <a:rPr lang="ru-RU" dirty="0" err="1" smtClean="0"/>
                        <a:t>сведа</a:t>
                      </a:r>
                      <a:r>
                        <a:rPr lang="ru-RU" dirty="0" smtClean="0"/>
                        <a:t>, солерос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Типчак, полынь, </a:t>
                      </a:r>
                      <a:r>
                        <a:rPr lang="ru-RU" dirty="0" err="1" smtClean="0"/>
                        <a:t>кермек</a:t>
                      </a:r>
                      <a:r>
                        <a:rPr lang="ru-RU" dirty="0" smtClean="0"/>
                        <a:t>, ромашник.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1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5348792" cy="534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260648"/>
            <a:ext cx="3024336" cy="15841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Растительность солончаков: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80808" y="1094509"/>
            <a:ext cx="2642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солянка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6" y="1042004"/>
            <a:ext cx="8593172" cy="572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45071" y="1152389"/>
            <a:ext cx="2625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солерос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3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343</Words>
  <Application>Microsoft Office PowerPoint</Application>
  <PresentationFormat>Экран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МОУ «Косланская СОШ»,  Удорский район,  Республика Коми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32</cp:revision>
  <dcterms:created xsi:type="dcterms:W3CDTF">2012-03-01T20:47:36Z</dcterms:created>
  <dcterms:modified xsi:type="dcterms:W3CDTF">2014-12-28T16:22:12Z</dcterms:modified>
</cp:coreProperties>
</file>