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256" r:id="rId3"/>
    <p:sldId id="263" r:id="rId4"/>
    <p:sldId id="262" r:id="rId5"/>
    <p:sldId id="268" r:id="rId6"/>
    <p:sldId id="269" r:id="rId7"/>
    <p:sldId id="257" r:id="rId8"/>
    <p:sldId id="258" r:id="rId9"/>
    <p:sldId id="270" r:id="rId10"/>
    <p:sldId id="271" r:id="rId11"/>
    <p:sldId id="259" r:id="rId12"/>
    <p:sldId id="260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64943-1E14-4448-A355-5D3F8FE897E6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00F00-0BC1-4D4D-9114-243C4ABDA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0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1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0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7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6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3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4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1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1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0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74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A559-32ED-4C59-B0B4-30F34EC0D00E}" type="datetimeFigureOut">
              <a:rPr lang="ru-RU" smtClean="0"/>
              <a:t>28.12.2014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3524A-AEC5-4BFB-9240-37D8D196E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s-seo.de/logs/laying-sod" TargetMode="External"/><Relationship Id="rId2" Type="http://schemas.openxmlformats.org/officeDocument/2006/relationships/hyperlink" Target="http://otvet.mail.ru/question/97535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royitel.eu5.org/?p=71" TargetMode="External"/><Relationship Id="rId4" Type="http://schemas.openxmlformats.org/officeDocument/2006/relationships/hyperlink" Target="http://iclass.home-edu.ru/mod/glossary/view.php?id=268137&amp;mode=author&amp;hook=%D0%95&amp;sortkey=FIRSTNAME&amp;sortorder=asc&amp;fullsearch=0&amp;page=-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11188" y="476252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70C0"/>
                </a:solidFill>
              </a:rPr>
              <a:t>МОУ «Косланская СОШ»,  Удорский район, 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r>
              <a:rPr lang="ru-RU" altLang="ru-RU" sz="2400" b="1" smtClean="0">
                <a:solidFill>
                  <a:srgbClr val="0070C0"/>
                </a:solidFill>
              </a:rPr>
              <a:t>Республика Коми</a:t>
            </a:r>
            <a:br>
              <a:rPr lang="ru-RU" altLang="ru-RU" sz="2400" b="1" smtClean="0">
                <a:solidFill>
                  <a:srgbClr val="0070C0"/>
                </a:solidFill>
              </a:rPr>
            </a:br>
            <a:endParaRPr lang="ru-RU" altLang="ru-RU" sz="2400" b="1" smtClean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975" y="4508500"/>
            <a:ext cx="6400800" cy="1752600"/>
          </a:xfrm>
        </p:spPr>
        <p:txBody>
          <a:bodyPr rtlCol="0">
            <a:normAutofit fontScale="92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Иевлева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Светлана Геннадьевна,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учитель биологии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2014 год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52" name="Заголовок 1"/>
          <p:cNvSpPr txBox="1">
            <a:spLocks/>
          </p:cNvSpPr>
          <p:nvPr/>
        </p:nvSpPr>
        <p:spPr bwMode="auto">
          <a:xfrm>
            <a:off x="611188" y="2098677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Презентация к сценарию урока в 5 классе по теме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«Луговые почвы»,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по программе УМК 5 класс "Природоведение", </a:t>
            </a:r>
            <a:endParaRPr lang="ru-RU" altLang="ru-RU" sz="2800" b="1" dirty="0" smtClean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</a:rPr>
              <a:t>автор</a:t>
            </a:r>
            <a:r>
              <a:rPr lang="ru-RU" altLang="ru-RU" sz="2800" b="1" dirty="0">
                <a:solidFill>
                  <a:srgbClr val="C00000"/>
                </a:solidFill>
              </a:rPr>
              <a:t> А.Е.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Андреева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http://volgoduma.ru/images/stories/articles11/110913p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9" y="4073446"/>
            <a:ext cx="2622005" cy="242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720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6148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1" y="836712"/>
            <a:ext cx="865332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8" y="260648"/>
            <a:ext cx="876148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4" y="548680"/>
            <a:ext cx="886965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" y="620688"/>
            <a:ext cx="897782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7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60648"/>
            <a:ext cx="8496944" cy="108012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Закончите предложение:</a:t>
            </a:r>
            <a:endParaRPr lang="ru-RU" sz="3600" b="1" dirty="0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3851920" y="1628800"/>
            <a:ext cx="4968552" cy="2520280"/>
          </a:xfrm>
          <a:prstGeom prst="snip1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/>
              <a:t>Мощный корневой слой под луговой растительностью называют _________ .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66792" y="3684418"/>
            <a:ext cx="2088232" cy="43204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дёрном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4341"/>
            <a:ext cx="3418277" cy="482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68332"/>
            <a:ext cx="4968552" cy="249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7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60648"/>
            <a:ext cx="4788532" cy="108012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Домашнее задание:</a:t>
            </a:r>
            <a:endParaRPr lang="ru-RU" sz="3600" b="1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5589921" y="48848"/>
            <a:ext cx="3168352" cy="324036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Я ЭРУДИТ</a:t>
            </a:r>
            <a:endParaRPr lang="ru-RU" sz="2800" b="1" dirty="0"/>
          </a:p>
        </p:txBody>
      </p:sp>
      <p:sp>
        <p:nvSpPr>
          <p:cNvPr id="7" name="Овал 6"/>
          <p:cNvSpPr/>
          <p:nvPr/>
        </p:nvSpPr>
        <p:spPr>
          <a:xfrm>
            <a:off x="323528" y="1772815"/>
            <a:ext cx="5472608" cy="36090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Пользуясь дополнительной литературой, выпишите в тетрадь названия луговых растений, о которых не говорилось на уроке.</a:t>
            </a:r>
            <a:endParaRPr lang="ru-RU" sz="2800" dirty="0"/>
          </a:p>
        </p:txBody>
      </p:sp>
      <p:sp>
        <p:nvSpPr>
          <p:cNvPr id="8" name="Овал 7"/>
          <p:cNvSpPr/>
          <p:nvPr/>
        </p:nvSpPr>
        <p:spPr>
          <a:xfrm>
            <a:off x="4499992" y="4077072"/>
            <a:ext cx="4392488" cy="26096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Прочитайте </a:t>
            </a:r>
            <a:r>
              <a:rPr lang="ru-RU" sz="2800" b="1" smtClean="0">
                <a:solidFill>
                  <a:srgbClr val="00B050"/>
                </a:solidFill>
              </a:rPr>
              <a:t>параграф 48.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Источники: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otvet.mail.ru/question/97535846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ms-seo.de/logs/laying-sod</a:t>
            </a:r>
            <a:endParaRPr lang="ru-RU" dirty="0" smtClean="0"/>
          </a:p>
          <a:p>
            <a:r>
              <a:rPr lang="en-US" dirty="0">
                <a:hlinkClick r:id="rId4"/>
              </a:rPr>
              <a:t>http://iclass.home-edu.ru/mod/glossary/view.php?id=268137&amp;mode=author&amp;hook=%D0%95&amp;sortkey=FIRSTNAME&amp;sortorder=asc&amp;fullsearch=0&amp;page=-</a:t>
            </a:r>
            <a:r>
              <a:rPr lang="en-US" dirty="0" smtClean="0">
                <a:hlinkClick r:id="rId4"/>
              </a:rPr>
              <a:t>1</a:t>
            </a:r>
            <a:endParaRPr lang="ru-RU" dirty="0" smtClean="0"/>
          </a:p>
          <a:p>
            <a:r>
              <a:rPr lang="en-US" dirty="0">
                <a:hlinkClick r:id="rId5"/>
              </a:rPr>
              <a:t>http://stroyitel.eu5.org/?</a:t>
            </a:r>
            <a:r>
              <a:rPr lang="en-US" dirty="0" smtClean="0">
                <a:hlinkClick r:id="rId5"/>
              </a:rPr>
              <a:t>p=71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4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332656"/>
            <a:ext cx="6480720" cy="108012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Луговые почвы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423770" cy="49491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1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395536" y="332656"/>
            <a:ext cx="8280920" cy="6336704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 Используя текст учебника на стр. 173 дайте ответы на вопросы:</a:t>
            </a:r>
          </a:p>
          <a:p>
            <a:pPr algn="ctr"/>
            <a:endParaRPr lang="ru-RU" sz="3600" dirty="0" smtClean="0"/>
          </a:p>
          <a:p>
            <a:pPr marL="742950" indent="-742950" algn="just">
              <a:buAutoNum type="arabicPeriod"/>
            </a:pPr>
            <a:r>
              <a:rPr lang="ru-RU" sz="3600" dirty="0" smtClean="0"/>
              <a:t>В каких природных зонах формируются луговые почвы?</a:t>
            </a:r>
          </a:p>
          <a:p>
            <a:pPr algn="just"/>
            <a:r>
              <a:rPr lang="ru-RU" sz="3600" b="1" dirty="0" smtClean="0">
                <a:solidFill>
                  <a:srgbClr val="FFFF00"/>
                </a:solidFill>
              </a:rPr>
              <a:t>        (в разных природных зонах)</a:t>
            </a:r>
          </a:p>
          <a:p>
            <a:pPr algn="just"/>
            <a:endParaRPr lang="ru-RU" sz="3600" b="1" dirty="0" smtClean="0">
              <a:solidFill>
                <a:srgbClr val="FFFF00"/>
              </a:solidFill>
            </a:endParaRPr>
          </a:p>
          <a:p>
            <a:pPr algn="just"/>
            <a:r>
              <a:rPr lang="ru-RU" sz="3600" dirty="0" smtClean="0"/>
              <a:t>2. Где расположены луговые почвы?</a:t>
            </a:r>
          </a:p>
          <a:p>
            <a:pPr algn="just"/>
            <a:r>
              <a:rPr lang="ru-RU" sz="3600" b="1" dirty="0" smtClean="0">
                <a:solidFill>
                  <a:srgbClr val="FFFF00"/>
                </a:solidFill>
              </a:rPr>
              <a:t>        (в поймах рек, под луговой  растительностью)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232602" cy="546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7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107504" y="116632"/>
            <a:ext cx="8928992" cy="6624736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  </a:t>
            </a:r>
            <a:r>
              <a:rPr lang="ru-RU" sz="3600" b="1" dirty="0" smtClean="0"/>
              <a:t>Рассмотрите рис. 145 на стр.174.</a:t>
            </a:r>
          </a:p>
          <a:p>
            <a:pPr algn="ctr"/>
            <a:endParaRPr lang="ru-RU" sz="3600" dirty="0" smtClean="0"/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/>
              <a:t>Что изображено на рисунке?</a:t>
            </a:r>
          </a:p>
          <a:p>
            <a:pPr algn="just"/>
            <a:r>
              <a:rPr lang="ru-RU" sz="3600" dirty="0" smtClean="0">
                <a:solidFill>
                  <a:srgbClr val="FFFF00"/>
                </a:solidFill>
              </a:rPr>
              <a:t>       (почвенный профиль)</a:t>
            </a:r>
          </a:p>
          <a:p>
            <a:pPr marL="742950" indent="-742950" algn="just">
              <a:buFont typeface="+mj-lt"/>
              <a:buAutoNum type="arabicPeriod"/>
            </a:pPr>
            <a:endParaRPr lang="ru-RU" sz="3600" dirty="0" smtClean="0"/>
          </a:p>
          <a:p>
            <a:pPr algn="just"/>
            <a:r>
              <a:rPr lang="ru-RU" sz="3600" dirty="0" smtClean="0"/>
              <a:t>2. Что показано буквами А, В, С?</a:t>
            </a:r>
          </a:p>
          <a:p>
            <a:pPr algn="just"/>
            <a:r>
              <a:rPr lang="ru-RU" sz="3600" dirty="0" smtClean="0">
                <a:solidFill>
                  <a:srgbClr val="FFFF00"/>
                </a:solidFill>
              </a:rPr>
              <a:t>(горизонты – А – гумусовый</a:t>
            </a:r>
            <a:r>
              <a:rPr lang="ru-RU" sz="3600" dirty="0">
                <a:solidFill>
                  <a:srgbClr val="FFFF00"/>
                </a:solidFill>
              </a:rPr>
              <a:t>;</a:t>
            </a:r>
            <a:r>
              <a:rPr lang="ru-RU" sz="3600" dirty="0" smtClean="0">
                <a:solidFill>
                  <a:srgbClr val="FFFF00"/>
                </a:solidFill>
              </a:rPr>
              <a:t> В- переходный; С -  материнская порода)</a:t>
            </a:r>
          </a:p>
          <a:p>
            <a:pPr marL="742950" indent="-742950" algn="just">
              <a:buFont typeface="+mj-lt"/>
              <a:buAutoNum type="arabicPeriod"/>
            </a:pPr>
            <a:endParaRPr lang="ru-RU" sz="3600" dirty="0" smtClean="0"/>
          </a:p>
          <a:p>
            <a:pPr algn="just"/>
            <a:r>
              <a:rPr lang="ru-RU" sz="3600" dirty="0" smtClean="0"/>
              <a:t>3. Что показано стрелками синего цвета?    </a:t>
            </a:r>
          </a:p>
          <a:p>
            <a:pPr algn="just"/>
            <a:r>
              <a:rPr lang="ru-RU" sz="3600" dirty="0" smtClean="0">
                <a:solidFill>
                  <a:srgbClr val="FFFF00"/>
                </a:solidFill>
              </a:rPr>
              <a:t>       (капиллярная вода) </a:t>
            </a:r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1773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489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332656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 тексте п.48, стр.174 учебника найдите ответ на вопрос: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6052" y="3068960"/>
            <a:ext cx="7560840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Каково основное условие образования луговых почв?</a:t>
            </a:r>
          </a:p>
          <a:p>
            <a:r>
              <a:rPr lang="ru-RU" sz="3200" dirty="0" smtClean="0"/>
              <a:t>А) Глубокое залегание грунтовых вод;</a:t>
            </a:r>
          </a:p>
          <a:p>
            <a:r>
              <a:rPr lang="ru-RU" sz="3200" dirty="0" smtClean="0"/>
              <a:t>Б) Постоянная подпитка почвы грунтовыми водами;</a:t>
            </a:r>
          </a:p>
          <a:p>
            <a:r>
              <a:rPr lang="ru-RU" sz="3200" dirty="0" smtClean="0"/>
              <a:t>В) Засушливый климат.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15" y="55565"/>
            <a:ext cx="3592194" cy="33197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5013176"/>
            <a:ext cx="5544616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FFFF00"/>
                </a:solidFill>
              </a:rPr>
              <a:t>Б) Постоянная подпитка почвы грунтовыми водами;</a:t>
            </a:r>
          </a:p>
        </p:txBody>
      </p:sp>
    </p:spTree>
    <p:extLst>
      <p:ext uri="{BB962C8B-B14F-4D97-AF65-F5344CB8AC3E}">
        <p14:creationId xmlns:p14="http://schemas.microsoft.com/office/powerpoint/2010/main" val="38907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6943" y="136282"/>
            <a:ext cx="309634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Сопоставьте луговые  растения с их названиями. </a:t>
            </a:r>
            <a:endParaRPr lang="ru-RU" sz="3200" b="1" dirty="0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186943" y="2354320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клевер</a:t>
            </a:r>
            <a:endParaRPr lang="ru-RU" sz="3600" b="1" dirty="0"/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144364" y="4581128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манжетка</a:t>
            </a:r>
            <a:endParaRPr lang="ru-RU" sz="3600" b="1" dirty="0"/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144364" y="5157192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тимофеевка</a:t>
            </a:r>
            <a:endParaRPr lang="ru-RU" sz="3600" b="1" dirty="0"/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144364" y="5755348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поповник</a:t>
            </a:r>
            <a:endParaRPr lang="ru-RU" sz="3600" b="1" dirty="0"/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182150" y="2909573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ежа</a:t>
            </a:r>
            <a:endParaRPr lang="ru-RU" sz="3600" b="1" dirty="0"/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155189" y="3429000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колокольчик</a:t>
            </a:r>
            <a:endParaRPr lang="ru-RU" sz="3600" b="1" dirty="0"/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151144" y="4005064"/>
            <a:ext cx="3096344" cy="432048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 кострец</a:t>
            </a:r>
            <a:endParaRPr lang="ru-RU" sz="36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02" y="2054960"/>
            <a:ext cx="5533486" cy="41501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84" y="134476"/>
            <a:ext cx="5799515" cy="65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4270"/>
            <a:ext cx="6084168" cy="45631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26" y="24949"/>
            <a:ext cx="5101438" cy="6808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1" y="-27882"/>
            <a:ext cx="5145699" cy="686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78" y="-111188"/>
            <a:ext cx="5534191" cy="702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02" y="-409747"/>
            <a:ext cx="5450810" cy="72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1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9775" y="157802"/>
            <a:ext cx="3096344" cy="33123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Используя текст учебника на стр.174, выясните что называют дёрном и как он образуется? 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7224"/>
            <a:ext cx="4098032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7173"/>
            <a:ext cx="4248472" cy="283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8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7" y="1844824"/>
            <a:ext cx="8824250" cy="484080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188640"/>
            <a:ext cx="8496944" cy="151216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протяжении сотен лет жители Норвегии покрывали крыши своих домов дёрном. В результате на крышах формировались сообщества луговых растений, а на некоторых прорастали даже деревья.</a:t>
            </a:r>
          </a:p>
          <a:p>
            <a:pPr algn="ctr"/>
            <a:r>
              <a:rPr lang="ru-RU" dirty="0" smtClean="0"/>
              <a:t>Подобные </a:t>
            </a:r>
            <a:r>
              <a:rPr lang="ru-RU" dirty="0"/>
              <a:t>крыши являются прекрасной тепловой изоляцией, сглаживающей резкие скачки температуры. В таком доме летом прохладно, а зимой тепло.</a:t>
            </a:r>
          </a:p>
        </p:txBody>
      </p:sp>
    </p:spTree>
    <p:extLst>
      <p:ext uri="{BB962C8B-B14F-4D97-AF65-F5344CB8AC3E}">
        <p14:creationId xmlns:p14="http://schemas.microsoft.com/office/powerpoint/2010/main" val="15974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334</Words>
  <Application>Microsoft Office PowerPoint</Application>
  <PresentationFormat>Экран (4:3)</PresentationFormat>
  <Paragraphs>55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МОУ «Косланская СОШ»,  Удорский район,  Республика Коми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Света</cp:lastModifiedBy>
  <cp:revision>22</cp:revision>
  <dcterms:created xsi:type="dcterms:W3CDTF">2012-03-01T20:47:36Z</dcterms:created>
  <dcterms:modified xsi:type="dcterms:W3CDTF">2014-12-28T16:11:44Z</dcterms:modified>
</cp:coreProperties>
</file>