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FE58-17D3-4901-8801-680284042B05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2B75-9F56-468A-A126-6A507DC87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3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2B75-9F56-468A-A126-6A507DC871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9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4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7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6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4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2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0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1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0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5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B0F4-8439-4BA4-8EBB-987CC14D7AD9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FA89-9F94-403A-A470-78933305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egeles.ru/news.php?news=20" TargetMode="External"/><Relationship Id="rId2" Type="http://schemas.openxmlformats.org/officeDocument/2006/relationships/hyperlink" Target="http://agroday.ru/uploads/content/zemlya_59_98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dachnik.ru/ot-chego-zavisit-plodorodie-pochv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70C0"/>
                </a:solidFill>
              </a:rPr>
              <a:t>МОУ «Косланская СОШ»,  Удорский район, </a:t>
            </a:r>
            <a:br>
              <a:rPr lang="ru-RU" altLang="ru-RU" sz="2400" b="1" smtClean="0">
                <a:solidFill>
                  <a:srgbClr val="0070C0"/>
                </a:solidFill>
              </a:rPr>
            </a:br>
            <a:r>
              <a:rPr lang="ru-RU" altLang="ru-RU" sz="2400" b="1" smtClean="0">
                <a:solidFill>
                  <a:srgbClr val="0070C0"/>
                </a:solidFill>
              </a:rPr>
              <a:t>Республика Коми</a:t>
            </a:r>
            <a:br>
              <a:rPr lang="ru-RU" altLang="ru-RU" sz="2400" b="1" smtClean="0">
                <a:solidFill>
                  <a:srgbClr val="0070C0"/>
                </a:solidFill>
              </a:rPr>
            </a:br>
            <a:endParaRPr lang="ru-RU" altLang="ru-RU" sz="2400" b="1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4508500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2014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611188" y="19161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Презентация к сценарию урока в 5 классе по теме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«Понятие о плодородии почвы»,</a:t>
            </a:r>
            <a:endParaRPr lang="ru-RU" altLang="ru-RU" sz="28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по программе УМК 5 класс "Природоведение",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автор А.Е. Андреева</a:t>
            </a:r>
          </a:p>
        </p:txBody>
      </p:sp>
      <p:pic>
        <p:nvPicPr>
          <p:cNvPr id="1026" name="Picture 2" descr="http://agroday.ru/uploads/content/zemlya_59_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64938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Источники: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agroday.ru/uploads/content/zemlya_59_981.jpg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kegeles.ru/news.php?news=20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odachnik.ru/ot-chego-zavisit-plodorodie-pochv.html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83935"/>
            <a:ext cx="5715000" cy="44100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-23664"/>
            <a:ext cx="5760640" cy="3024336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Понятие о плодородии почвы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612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5536" y="332656"/>
            <a:ext cx="3600400" cy="230425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Понятие о плодородии почвы пришло к нам из глубины веков.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400"/>
            <a:ext cx="4181475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3" y="174400"/>
            <a:ext cx="3024336" cy="65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68691"/>
            <a:ext cx="37872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Богиня плодородия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Древнем Египте - Изида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5609" y="5847351"/>
            <a:ext cx="4520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Богиня плодородия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Древнем Риме - Прозерпина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8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3816424" cy="288032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понимают под плодородием почвы?</a:t>
            </a:r>
          </a:p>
          <a:p>
            <a:pPr algn="ctr"/>
            <a:r>
              <a:rPr lang="ru-RU" sz="2400" dirty="0" smtClean="0"/>
              <a:t>Дайте ответ на вопрос, используя текст учебника на стр.183.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2" y="260648"/>
            <a:ext cx="4107298" cy="32403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6020" y="3717032"/>
            <a:ext cx="5914172" cy="288032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/>
              <a:t>Плодородие почвы – это способность почвы ежегодно давать урожай, обеспечивая растения всем необходимым для жизни и размножения.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795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7504" y="332656"/>
            <a:ext cx="2430372" cy="5328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Перечислите факторы, от которых зависит плодородие почв. В качестве подсказки используйте рис.150, стр. 184.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 rot="20597162">
            <a:off x="2334738" y="1803"/>
            <a:ext cx="3456384" cy="2232248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Высокое содержание гумуса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авильный пятиугольник 5"/>
          <p:cNvSpPr/>
          <p:nvPr/>
        </p:nvSpPr>
        <p:spPr>
          <a:xfrm rot="483683">
            <a:off x="5454314" y="1804"/>
            <a:ext cx="3456384" cy="2232248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Разнообразие почвенных животных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авильный пятиугольник 6"/>
          <p:cNvSpPr/>
          <p:nvPr/>
        </p:nvSpPr>
        <p:spPr>
          <a:xfrm rot="21410040">
            <a:off x="2828809" y="1567791"/>
            <a:ext cx="3456384" cy="2232248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Зернистая структура почвы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Правильный пятиугольник 7"/>
          <p:cNvSpPr/>
          <p:nvPr/>
        </p:nvSpPr>
        <p:spPr>
          <a:xfrm rot="698037">
            <a:off x="5503526" y="1880828"/>
            <a:ext cx="3545677" cy="2232248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Насыщенность элементами минерального питания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авильный пятиугольник 8"/>
          <p:cNvSpPr/>
          <p:nvPr/>
        </p:nvSpPr>
        <p:spPr>
          <a:xfrm rot="20676584">
            <a:off x="1847926" y="3331529"/>
            <a:ext cx="3790166" cy="2232248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Благоприятный температурный режим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 rot="427327">
            <a:off x="5413575" y="3980175"/>
            <a:ext cx="3821385" cy="2232248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Разнообразие микроорганизмов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авильный пятиугольник 11"/>
          <p:cNvSpPr/>
          <p:nvPr/>
        </p:nvSpPr>
        <p:spPr>
          <a:xfrm rot="20621245">
            <a:off x="2755100" y="5141083"/>
            <a:ext cx="3773657" cy="2087602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Отсутствие </a:t>
            </a:r>
            <a:r>
              <a:rPr lang="ru-RU" sz="2400" b="1" dirty="0" smtClean="0">
                <a:solidFill>
                  <a:srgbClr val="002060"/>
                </a:solidFill>
              </a:rPr>
              <a:t>загрязнителей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5559646" cy="407707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815408" y="4265712"/>
            <a:ext cx="5328592" cy="2592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Какие почвы считаются наиболее плодородными?</a:t>
            </a:r>
            <a:endParaRPr lang="ru-RU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4" y="188639"/>
            <a:ext cx="5661269" cy="42029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9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6984776" cy="122413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Можно ли «измерить» плодородие?</a:t>
            </a:r>
            <a:endParaRPr lang="ru-RU" sz="3200" b="1" dirty="0"/>
          </a:p>
        </p:txBody>
      </p:sp>
      <p:sp>
        <p:nvSpPr>
          <p:cNvPr id="5" name="Пятно 1 4">
            <a:hlinkClick r:id="rId2" action="ppaction://hlinksldjump"/>
          </p:cNvPr>
          <p:cNvSpPr/>
          <p:nvPr/>
        </p:nvSpPr>
        <p:spPr>
          <a:xfrm>
            <a:off x="251520" y="1628800"/>
            <a:ext cx="4320480" cy="3888432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Да</a:t>
            </a:r>
            <a:endParaRPr lang="ru-RU" sz="7200" dirty="0"/>
          </a:p>
        </p:txBody>
      </p:sp>
      <p:sp>
        <p:nvSpPr>
          <p:cNvPr id="6" name="Пятно 1 5">
            <a:hlinkClick r:id="rId2" action="ppaction://hlinksldjump"/>
          </p:cNvPr>
          <p:cNvSpPr/>
          <p:nvPr/>
        </p:nvSpPr>
        <p:spPr>
          <a:xfrm>
            <a:off x="4355976" y="2780928"/>
            <a:ext cx="4320480" cy="3888432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Нет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1018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 rot="20720364">
            <a:off x="-109911" y="-60192"/>
            <a:ext cx="5057510" cy="4053752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Прочитай текст на стр. 183, вставь в текст пропущенные слова: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349478" y="260648"/>
            <a:ext cx="3456384" cy="3960440"/>
          </a:xfrm>
          <a:prstGeom prst="snip1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 естественной  природной среде о плодородии почв можно судить по ____________ всех живых растений, произрастающих на площади, равной ___________ 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67544" y="4376255"/>
            <a:ext cx="4464496" cy="2160240"/>
          </a:xfrm>
          <a:prstGeom prst="snip1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 сельском хозяйстве плодородие почв оценивают по _______________________ , собранного с площади ____________ 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76255"/>
            <a:ext cx="3472747" cy="2331081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91220" y="2246918"/>
            <a:ext cx="2362096" cy="3240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к</a:t>
            </a:r>
            <a:r>
              <a:rPr lang="ru-RU" sz="2000" b="1" dirty="0" smtClean="0">
                <a:solidFill>
                  <a:srgbClr val="7030A0"/>
                </a:solidFill>
              </a:rPr>
              <a:t>оличеству и массе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1220" y="3645024"/>
            <a:ext cx="1773068" cy="3600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1 гектару (га)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5373217"/>
            <a:ext cx="3528392" cy="3600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м</a:t>
            </a:r>
            <a:r>
              <a:rPr lang="ru-RU" sz="2000" b="1" dirty="0" smtClean="0">
                <a:solidFill>
                  <a:srgbClr val="7030A0"/>
                </a:solidFill>
              </a:rPr>
              <a:t>ассе  выращенного урожая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0072" y="6165304"/>
            <a:ext cx="1807284" cy="28803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 гектар (га)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4788532" cy="10801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Домашнее задание:</a:t>
            </a:r>
            <a:endParaRPr lang="ru-RU" sz="3600" b="1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5589921" y="48848"/>
            <a:ext cx="3168352" cy="32403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 ЭРУДИТ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179512" y="1556793"/>
            <a:ext cx="5616624" cy="38250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Узнайте, какова урожайность сельскохозяйственных культур, выращиваемых  в нашей местности (регионе). Составьте таблицу урожайности различных культур, используя дополнительные источники информации.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4499992" y="4077072"/>
            <a:ext cx="4392488" cy="26096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Прочитайте параграф 50.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271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12</cp:revision>
  <dcterms:created xsi:type="dcterms:W3CDTF">2012-03-19T16:00:55Z</dcterms:created>
  <dcterms:modified xsi:type="dcterms:W3CDTF">2014-12-28T16:54:42Z</dcterms:modified>
</cp:coreProperties>
</file>