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77" r:id="rId2"/>
    <p:sldId id="256" r:id="rId3"/>
    <p:sldId id="258" r:id="rId4"/>
    <p:sldId id="259" r:id="rId5"/>
    <p:sldId id="271" r:id="rId6"/>
    <p:sldId id="272" r:id="rId7"/>
    <p:sldId id="273" r:id="rId8"/>
    <p:sldId id="275" r:id="rId9"/>
    <p:sldId id="276" r:id="rId10"/>
    <p:sldId id="260" r:id="rId11"/>
    <p:sldId id="261" r:id="rId12"/>
    <p:sldId id="262" r:id="rId13"/>
    <p:sldId id="265" r:id="rId14"/>
    <p:sldId id="266" r:id="rId15"/>
    <p:sldId id="267" r:id="rId16"/>
    <p:sldId id="270" r:id="rId17"/>
    <p:sldId id="264" r:id="rId18"/>
    <p:sldId id="263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1" d="100"/>
          <a:sy n="61" d="100"/>
        </p:scale>
        <p:origin x="-1542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74DFE58-17D3-4901-8801-680284042B05}" type="datetimeFigureOut">
              <a:rPr lang="ru-RU" smtClean="0"/>
              <a:t>28.12.2014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BCA2B75-9F56-468A-A126-6A507DC8718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861314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CA2B75-9F56-468A-A126-6A507DC8718A}" type="slidenum">
              <a:rPr lang="ru-RU" smtClean="0"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3209560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CA2B75-9F56-468A-A126-6A507DC8718A}" type="slidenum">
              <a:rPr lang="ru-RU" smtClean="0"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433226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86B0F4-8439-4BA4-8EBB-987CC14D7AD9}" type="datetimeFigureOut">
              <a:rPr lang="ru-RU" smtClean="0"/>
              <a:t>28.12.2014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C2FA89-9F94-403A-A470-78933305A16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468451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86B0F4-8439-4BA4-8EBB-987CC14D7AD9}" type="datetimeFigureOut">
              <a:rPr lang="ru-RU" smtClean="0"/>
              <a:t>28.12.2014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C2FA89-9F94-403A-A470-78933305A16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541773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86B0F4-8439-4BA4-8EBB-987CC14D7AD9}" type="datetimeFigureOut">
              <a:rPr lang="ru-RU" smtClean="0"/>
              <a:t>28.12.2014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C2FA89-9F94-403A-A470-78933305A16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244663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86B0F4-8439-4BA4-8EBB-987CC14D7AD9}" type="datetimeFigureOut">
              <a:rPr lang="ru-RU" smtClean="0"/>
              <a:t>28.12.2014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C2FA89-9F94-403A-A470-78933305A16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447441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86B0F4-8439-4BA4-8EBB-987CC14D7AD9}" type="datetimeFigureOut">
              <a:rPr lang="ru-RU" smtClean="0"/>
              <a:t>28.12.2014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C2FA89-9F94-403A-A470-78933305A16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145223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86B0F4-8439-4BA4-8EBB-987CC14D7AD9}" type="datetimeFigureOut">
              <a:rPr lang="ru-RU" smtClean="0"/>
              <a:t>28.12.2014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C2FA89-9F94-403A-A470-78933305A16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979090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86B0F4-8439-4BA4-8EBB-987CC14D7AD9}" type="datetimeFigureOut">
              <a:rPr lang="ru-RU" smtClean="0"/>
              <a:t>28.12.2014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C2FA89-9F94-403A-A470-78933305A16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369184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86B0F4-8439-4BA4-8EBB-987CC14D7AD9}" type="datetimeFigureOut">
              <a:rPr lang="ru-RU" smtClean="0"/>
              <a:t>28.12.2014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C2FA89-9F94-403A-A470-78933305A16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398059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86B0F4-8439-4BA4-8EBB-987CC14D7AD9}" type="datetimeFigureOut">
              <a:rPr lang="ru-RU" smtClean="0"/>
              <a:t>28.12.2014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C2FA89-9F94-403A-A470-78933305A16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957335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86B0F4-8439-4BA4-8EBB-987CC14D7AD9}" type="datetimeFigureOut">
              <a:rPr lang="ru-RU" smtClean="0"/>
              <a:t>28.12.2014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C2FA89-9F94-403A-A470-78933305A16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228073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86B0F4-8439-4BA4-8EBB-987CC14D7AD9}" type="datetimeFigureOut">
              <a:rPr lang="ru-RU" smtClean="0"/>
              <a:t>28.12.2014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C2FA89-9F94-403A-A470-78933305A16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439574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86B0F4-8439-4BA4-8EBB-987CC14D7AD9}" type="datetimeFigureOut">
              <a:rPr lang="ru-RU" smtClean="0"/>
              <a:t>28.12.2014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C2FA89-9F94-403A-A470-78933305A16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893751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" Target="slide15.xml"/><Relationship Id="rId7" Type="http://schemas.openxmlformats.org/officeDocument/2006/relationships/slide" Target="slide16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slide" Target="slide14.xml"/><Relationship Id="rId5" Type="http://schemas.openxmlformats.org/officeDocument/2006/relationships/slide" Target="slide13.xml"/><Relationship Id="rId4" Type="http://schemas.openxmlformats.org/officeDocument/2006/relationships/image" Target="../media/image2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slide" Target="slide12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4" Type="http://schemas.openxmlformats.org/officeDocument/2006/relationships/slide" Target="slide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" Target="slide12.xml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" Target="slide12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://landscape-project.ru/ozelenenie/melioraciya-dachnogo-uchastka.html" TargetMode="External"/><Relationship Id="rId2" Type="http://schemas.openxmlformats.org/officeDocument/2006/relationships/hyperlink" Target="http://argumentiru.com/images/preview/arhnews/5093d5f13e86c60fa53fdf7b629f6854.jpg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miragro.com/?page=307&amp;option=com_content&amp;view=category&amp;id=55&amp;Itemid=58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6.xml"/><Relationship Id="rId7" Type="http://schemas.openxmlformats.org/officeDocument/2006/relationships/slide" Target="slide10.xml"/><Relationship Id="rId2" Type="http://schemas.openxmlformats.org/officeDocument/2006/relationships/slide" Target="slide5.xml"/><Relationship Id="rId1" Type="http://schemas.openxmlformats.org/officeDocument/2006/relationships/slideLayout" Target="../slideLayouts/slideLayout2.xml"/><Relationship Id="rId6" Type="http://schemas.openxmlformats.org/officeDocument/2006/relationships/slide" Target="slide9.xml"/><Relationship Id="rId5" Type="http://schemas.openxmlformats.org/officeDocument/2006/relationships/slide" Target="slide7.xml"/><Relationship Id="rId4" Type="http://schemas.openxmlformats.org/officeDocument/2006/relationships/slide" Target="slide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slide" Target="slide4.xml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slide" Target="slide4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slide" Target="slide4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Заголовок 1"/>
          <p:cNvSpPr>
            <a:spLocks noGrp="1"/>
          </p:cNvSpPr>
          <p:nvPr>
            <p:ph type="ctrTitle"/>
          </p:nvPr>
        </p:nvSpPr>
        <p:spPr>
          <a:xfrm>
            <a:off x="611188" y="476250"/>
            <a:ext cx="7772400" cy="1470025"/>
          </a:xfrm>
        </p:spPr>
        <p:txBody>
          <a:bodyPr/>
          <a:lstStyle/>
          <a:p>
            <a:pPr algn="ctr">
              <a:defRPr/>
            </a:pPr>
            <a:r>
              <a:rPr lang="ru-RU" altLang="ru-RU" sz="2400" b="1" dirty="0" smtClean="0">
                <a:solidFill>
                  <a:srgbClr val="7030A0"/>
                </a:solidFill>
              </a:rPr>
              <a:t>МОУ «</a:t>
            </a:r>
            <a:r>
              <a:rPr lang="ru-RU" altLang="ru-RU" sz="2400" b="1" dirty="0" err="1" smtClean="0">
                <a:solidFill>
                  <a:srgbClr val="7030A0"/>
                </a:solidFill>
              </a:rPr>
              <a:t>Косланская</a:t>
            </a:r>
            <a:r>
              <a:rPr lang="ru-RU" altLang="ru-RU" sz="2400" b="1" dirty="0" smtClean="0">
                <a:solidFill>
                  <a:srgbClr val="7030A0"/>
                </a:solidFill>
              </a:rPr>
              <a:t> СОШ»,  </a:t>
            </a:r>
            <a:r>
              <a:rPr lang="ru-RU" altLang="ru-RU" sz="2400" b="1" dirty="0" err="1" smtClean="0">
                <a:solidFill>
                  <a:srgbClr val="7030A0"/>
                </a:solidFill>
              </a:rPr>
              <a:t>Удорский</a:t>
            </a:r>
            <a:r>
              <a:rPr lang="ru-RU" altLang="ru-RU" sz="2400" b="1" dirty="0" smtClean="0">
                <a:solidFill>
                  <a:srgbClr val="7030A0"/>
                </a:solidFill>
              </a:rPr>
              <a:t> район, </a:t>
            </a:r>
            <a:br>
              <a:rPr lang="ru-RU" altLang="ru-RU" sz="2400" b="1" dirty="0" smtClean="0">
                <a:solidFill>
                  <a:srgbClr val="7030A0"/>
                </a:solidFill>
              </a:rPr>
            </a:br>
            <a:r>
              <a:rPr lang="ru-RU" altLang="ru-RU" sz="2400" b="1" dirty="0" smtClean="0">
                <a:solidFill>
                  <a:srgbClr val="7030A0"/>
                </a:solidFill>
              </a:rPr>
              <a:t>Республика Коми</a:t>
            </a:r>
            <a:br>
              <a:rPr lang="ru-RU" altLang="ru-RU" sz="2400" b="1" dirty="0" smtClean="0">
                <a:solidFill>
                  <a:srgbClr val="7030A0"/>
                </a:solidFill>
              </a:rPr>
            </a:br>
            <a:endParaRPr lang="ru-RU" altLang="ru-RU" sz="2400" b="1" dirty="0" smtClean="0">
              <a:solidFill>
                <a:srgbClr val="7030A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555875" y="4076700"/>
            <a:ext cx="6400800" cy="1752600"/>
          </a:xfrm>
        </p:spPr>
        <p:txBody>
          <a:bodyPr rtlCol="0">
            <a:normAutofit fontScale="92500" lnSpcReduction="20000"/>
          </a:bodyPr>
          <a:lstStyle/>
          <a:p>
            <a:pPr algn="r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sz="2800" b="1" dirty="0" smtClean="0">
                <a:solidFill>
                  <a:srgbClr val="7030A0"/>
                </a:solidFill>
              </a:rPr>
              <a:t>Иевлева </a:t>
            </a:r>
          </a:p>
          <a:p>
            <a:pPr algn="r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sz="2800" b="1" dirty="0" smtClean="0">
                <a:solidFill>
                  <a:srgbClr val="7030A0"/>
                </a:solidFill>
              </a:rPr>
              <a:t>Светлана Геннадьевна, </a:t>
            </a:r>
          </a:p>
          <a:p>
            <a:pPr algn="r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sz="2800" b="1" dirty="0" smtClean="0">
                <a:solidFill>
                  <a:srgbClr val="7030A0"/>
                </a:solidFill>
              </a:rPr>
              <a:t>учитель биологии</a:t>
            </a:r>
          </a:p>
          <a:p>
            <a:pPr algn="r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sz="2800" b="1" dirty="0" smtClean="0">
                <a:solidFill>
                  <a:srgbClr val="7030A0"/>
                </a:solidFill>
              </a:rPr>
              <a:t>2014 год</a:t>
            </a:r>
            <a:endParaRPr lang="ru-RU" sz="2800" b="1" dirty="0">
              <a:solidFill>
                <a:srgbClr val="7030A0"/>
              </a:solidFill>
            </a:endParaRPr>
          </a:p>
        </p:txBody>
      </p:sp>
      <p:sp>
        <p:nvSpPr>
          <p:cNvPr id="9220" name="Заголовок 1"/>
          <p:cNvSpPr txBox="1">
            <a:spLocks/>
          </p:cNvSpPr>
          <p:nvPr/>
        </p:nvSpPr>
        <p:spPr bwMode="auto">
          <a:xfrm>
            <a:off x="611188" y="2098675"/>
            <a:ext cx="7772400" cy="147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ts val="700"/>
              </a:spcBef>
              <a:buClr>
                <a:schemeClr val="accent2"/>
              </a:buClr>
              <a:buSzPct val="60000"/>
              <a:buFont typeface="Wingdings" pitchFamily="2" charset="2"/>
              <a:buChar char=""/>
              <a:defRPr sz="29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ts val="550"/>
              </a:spcBef>
              <a:buClr>
                <a:schemeClr val="accent1"/>
              </a:buClr>
              <a:buSzPct val="70000"/>
              <a:buFont typeface="Wingdings 2" pitchFamily="18" charset="2"/>
              <a:buChar char=""/>
              <a:defRPr sz="26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ts val="500"/>
              </a:spcBef>
              <a:buClr>
                <a:schemeClr val="accent2"/>
              </a:buClr>
              <a:buSzPct val="75000"/>
              <a:buFont typeface="Wingdings" pitchFamily="2" charset="2"/>
              <a:buChar char=""/>
              <a:defRPr sz="23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ts val="400"/>
              </a:spcBef>
              <a:buClr>
                <a:srgbClr val="A5AB81"/>
              </a:buClr>
              <a:buSzPct val="7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ts val="400"/>
              </a:spcBef>
              <a:buClr>
                <a:srgbClr val="D8B25C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2800" b="1" dirty="0">
                <a:solidFill>
                  <a:srgbClr val="FF0000"/>
                </a:solidFill>
              </a:rPr>
              <a:t>Презентация к сценарию урока в 5 классе по теме </a:t>
            </a:r>
            <a:r>
              <a:rPr lang="ru-RU" altLang="ru-RU" sz="2800" b="1" dirty="0" smtClean="0">
                <a:solidFill>
                  <a:srgbClr val="FF0000"/>
                </a:solidFill>
              </a:rPr>
              <a:t>«Приемы выращивания культурных растений. Мелиорация»,</a:t>
            </a:r>
            <a:endParaRPr lang="ru-RU" altLang="ru-RU" sz="2800" b="1" dirty="0">
              <a:solidFill>
                <a:srgbClr val="FF0000"/>
              </a:solidFill>
            </a:endParaRP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2800" b="1" dirty="0">
                <a:solidFill>
                  <a:srgbClr val="FF0000"/>
                </a:solidFill>
              </a:rPr>
              <a:t>по программе УМК 5 класс "Природоведение", автор А.Е. Андреева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538" y="4077072"/>
            <a:ext cx="3816424" cy="255223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38924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вал 3"/>
          <p:cNvSpPr/>
          <p:nvPr/>
        </p:nvSpPr>
        <p:spPr>
          <a:xfrm>
            <a:off x="152694" y="5320354"/>
            <a:ext cx="6984776" cy="1535297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Почему посев многолетних трав улучшает плодородие почв?</a:t>
            </a:r>
            <a:endParaRPr lang="ru-RU" sz="2800" b="1" dirty="0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9305" y="188640"/>
            <a:ext cx="4915746" cy="34563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764704"/>
            <a:ext cx="5581128" cy="4325717"/>
          </a:xfrm>
          <a:prstGeom prst="rect">
            <a:avLst/>
          </a:prstGeom>
          <a:noFill/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6296" y="3457673"/>
            <a:ext cx="1728192" cy="32654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629507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251520" y="188640"/>
            <a:ext cx="6984776" cy="1224136"/>
          </a:xfrm>
          <a:prstGeom prst="round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/>
              <a:t>Что такое мелиорация? Зачем она нужна?</a:t>
            </a:r>
            <a:endParaRPr lang="ru-RU" sz="3200" b="1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556792"/>
            <a:ext cx="3810000" cy="2857500"/>
          </a:xfrm>
          <a:prstGeom prst="rect">
            <a:avLst/>
          </a:prstGeom>
          <a:noFill/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1508" y="2852936"/>
            <a:ext cx="3626784" cy="2720089"/>
          </a:xfrm>
          <a:prstGeom prst="rect">
            <a:avLst/>
          </a:prstGeom>
          <a:noFill/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Прямоугольник с одним вырезанным углом 6"/>
          <p:cNvSpPr/>
          <p:nvPr/>
        </p:nvSpPr>
        <p:spPr>
          <a:xfrm>
            <a:off x="251520" y="4725144"/>
            <a:ext cx="4752528" cy="1855993"/>
          </a:xfrm>
          <a:prstGeom prst="snip1Rect">
            <a:avLst/>
          </a:prstGeom>
          <a:solidFill>
            <a:srgbClr val="92D050"/>
          </a:solidFill>
          <a:ln>
            <a:solidFill>
              <a:srgbClr val="92D050"/>
            </a:solidFill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Мелиорация – специальные мероприятия, улучшающие свойства почвы.</a:t>
            </a:r>
            <a:endParaRPr lang="ru-RU" sz="2800" b="1" dirty="0"/>
          </a:p>
        </p:txBody>
      </p:sp>
    </p:spTree>
    <p:extLst>
      <p:ext uri="{BB962C8B-B14F-4D97-AF65-F5344CB8AC3E}">
        <p14:creationId xmlns:p14="http://schemas.microsoft.com/office/powerpoint/2010/main" val="41018018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>
                <a:hlinkClick r:id="rId3" action="ppaction://hlinksldjump"/>
              </a:rPr>
              <a:t>Слайд 14</a:t>
            </a:r>
            <a:endParaRPr lang="ru-RU" dirty="0"/>
          </a:p>
        </p:txBody>
      </p:sp>
      <p:sp>
        <p:nvSpPr>
          <p:cNvPr id="4" name="Солнце 3"/>
          <p:cNvSpPr/>
          <p:nvPr/>
        </p:nvSpPr>
        <p:spPr>
          <a:xfrm rot="20720364">
            <a:off x="-109911" y="-60192"/>
            <a:ext cx="5057510" cy="4053752"/>
          </a:xfrm>
          <a:prstGeom prst="sun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rgbClr val="002060"/>
                </a:solidFill>
              </a:rPr>
              <a:t>Прочитай текст на стр. 194. Какие виды мелиорации существуют? </a:t>
            </a:r>
            <a:endParaRPr lang="ru-RU" sz="2000" b="1" dirty="0">
              <a:solidFill>
                <a:srgbClr val="00206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4376255"/>
            <a:ext cx="3472747" cy="2331081"/>
          </a:xfrm>
          <a:prstGeom prst="rect">
            <a:avLst/>
          </a:prstGeom>
          <a:noFill/>
          <a:ln>
            <a:noFill/>
          </a:ln>
          <a:effectLst>
            <a:glow rad="228600">
              <a:srgbClr val="FFFF00">
                <a:alpha val="40000"/>
              </a:srgbClr>
            </a:glow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Пятно 1 10">
            <a:hlinkClick r:id="rId5" action="ppaction://hlinksldjump"/>
          </p:cNvPr>
          <p:cNvSpPr/>
          <p:nvPr/>
        </p:nvSpPr>
        <p:spPr>
          <a:xfrm>
            <a:off x="5596475" y="-23"/>
            <a:ext cx="3024336" cy="2331081"/>
          </a:xfrm>
          <a:prstGeom prst="irregularSeal1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Орошение</a:t>
            </a:r>
            <a:endParaRPr lang="ru-RU" sz="2400" b="1" dirty="0"/>
          </a:p>
        </p:txBody>
      </p:sp>
      <p:sp>
        <p:nvSpPr>
          <p:cNvPr id="13" name="Пятно 1 12">
            <a:hlinkClick r:id="rId6" action="ppaction://hlinksldjump"/>
          </p:cNvPr>
          <p:cNvSpPr/>
          <p:nvPr/>
        </p:nvSpPr>
        <p:spPr>
          <a:xfrm>
            <a:off x="3850826" y="2780928"/>
            <a:ext cx="3024336" cy="2331081"/>
          </a:xfrm>
          <a:prstGeom prst="irregularSeal1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Осушение</a:t>
            </a:r>
            <a:endParaRPr lang="ru-RU" sz="2400" b="1" dirty="0"/>
          </a:p>
        </p:txBody>
      </p:sp>
      <p:sp>
        <p:nvSpPr>
          <p:cNvPr id="14" name="Пятно 1 13"/>
          <p:cNvSpPr/>
          <p:nvPr/>
        </p:nvSpPr>
        <p:spPr>
          <a:xfrm>
            <a:off x="906676" y="4149080"/>
            <a:ext cx="3024336" cy="2331081"/>
          </a:xfrm>
          <a:prstGeom prst="irregularSeal1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Посадка лесополос</a:t>
            </a:r>
            <a:endParaRPr lang="ru-RU" sz="2400" b="1" dirty="0"/>
          </a:p>
        </p:txBody>
      </p:sp>
      <p:sp>
        <p:nvSpPr>
          <p:cNvPr id="12" name="Управляющая кнопка: в конец 11">
            <a:hlinkClick r:id="rId7" action="ppaction://hlinksldjump" highlightClick="1"/>
          </p:cNvPr>
          <p:cNvSpPr/>
          <p:nvPr/>
        </p:nvSpPr>
        <p:spPr>
          <a:xfrm>
            <a:off x="179512" y="6237312"/>
            <a:ext cx="727164" cy="470024"/>
          </a:xfrm>
          <a:prstGeom prst="actionButtonEnd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754488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3" grpId="0" animBg="1"/>
      <p:bldP spid="1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81" y="45157"/>
            <a:ext cx="3760231" cy="35432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912" y="322127"/>
            <a:ext cx="4680520" cy="37413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81" y="3309207"/>
            <a:ext cx="5241751" cy="3386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Пятно 1 5"/>
          <p:cNvSpPr/>
          <p:nvPr/>
        </p:nvSpPr>
        <p:spPr>
          <a:xfrm>
            <a:off x="5796136" y="4365104"/>
            <a:ext cx="3024336" cy="2331081"/>
          </a:xfrm>
          <a:prstGeom prst="irregularSeal1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Орошение</a:t>
            </a:r>
            <a:endParaRPr lang="ru-RU" sz="2400" b="1" dirty="0"/>
          </a:p>
        </p:txBody>
      </p:sp>
      <p:sp>
        <p:nvSpPr>
          <p:cNvPr id="4" name="Управляющая кнопка: домой 3">
            <a:hlinkClick r:id="rId6" action="ppaction://hlinksldjump" highlightClick="1"/>
          </p:cNvPr>
          <p:cNvSpPr/>
          <p:nvPr/>
        </p:nvSpPr>
        <p:spPr>
          <a:xfrm>
            <a:off x="8460432" y="6309320"/>
            <a:ext cx="504056" cy="386865"/>
          </a:xfrm>
          <a:prstGeom prst="actionButtonHom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097834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404664"/>
            <a:ext cx="3810000" cy="571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567577"/>
            <a:ext cx="4644516" cy="35283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Пятно 1 5"/>
          <p:cNvSpPr/>
          <p:nvPr/>
        </p:nvSpPr>
        <p:spPr>
          <a:xfrm>
            <a:off x="989602" y="116632"/>
            <a:ext cx="3024336" cy="2331081"/>
          </a:xfrm>
          <a:prstGeom prst="irregularSeal1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Осушение</a:t>
            </a:r>
            <a:endParaRPr lang="ru-RU" sz="2400" b="1" dirty="0"/>
          </a:p>
        </p:txBody>
      </p:sp>
      <p:sp>
        <p:nvSpPr>
          <p:cNvPr id="7" name="Управляющая кнопка: домой 6">
            <a:hlinkClick r:id="rId4" action="ppaction://hlinksldjump" highlightClick="1"/>
          </p:cNvPr>
          <p:cNvSpPr/>
          <p:nvPr/>
        </p:nvSpPr>
        <p:spPr>
          <a:xfrm>
            <a:off x="8460432" y="6309320"/>
            <a:ext cx="504056" cy="386865"/>
          </a:xfrm>
          <a:prstGeom prst="actionButtonHom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5285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065" y="188640"/>
            <a:ext cx="8736971" cy="65527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Пятно 1 3"/>
          <p:cNvSpPr/>
          <p:nvPr/>
        </p:nvSpPr>
        <p:spPr>
          <a:xfrm>
            <a:off x="231065" y="0"/>
            <a:ext cx="3024336" cy="2331081"/>
          </a:xfrm>
          <a:prstGeom prst="irregularSeal1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Посадка лесополос</a:t>
            </a:r>
            <a:endParaRPr lang="ru-RU" sz="2400" b="1" dirty="0"/>
          </a:p>
        </p:txBody>
      </p:sp>
      <p:sp>
        <p:nvSpPr>
          <p:cNvPr id="7" name="Управляющая кнопка: домой 6">
            <a:hlinkClick r:id="rId3" action="ppaction://hlinksldjump" highlightClick="1"/>
          </p:cNvPr>
          <p:cNvSpPr/>
          <p:nvPr/>
        </p:nvSpPr>
        <p:spPr>
          <a:xfrm>
            <a:off x="8460432" y="6309320"/>
            <a:ext cx="504056" cy="386865"/>
          </a:xfrm>
          <a:prstGeom prst="actionButtonHom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3735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251520" y="188640"/>
            <a:ext cx="6984776" cy="1224136"/>
          </a:xfrm>
          <a:prstGeom prst="round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/>
              <a:t>Всегда ли нужно мелиорировать почву?</a:t>
            </a:r>
            <a:endParaRPr lang="ru-RU" sz="3200" b="1" dirty="0"/>
          </a:p>
        </p:txBody>
      </p:sp>
      <p:sp>
        <p:nvSpPr>
          <p:cNvPr id="5" name="Пятно 1 4">
            <a:hlinkClick r:id="rId2" action="ppaction://hlinksldjump"/>
          </p:cNvPr>
          <p:cNvSpPr/>
          <p:nvPr/>
        </p:nvSpPr>
        <p:spPr>
          <a:xfrm>
            <a:off x="251520" y="1628800"/>
            <a:ext cx="4320480" cy="3888432"/>
          </a:xfrm>
          <a:prstGeom prst="irregularSeal1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dirty="0" smtClean="0"/>
              <a:t>Да</a:t>
            </a:r>
            <a:endParaRPr lang="ru-RU" sz="7200" dirty="0"/>
          </a:p>
        </p:txBody>
      </p:sp>
      <p:sp>
        <p:nvSpPr>
          <p:cNvPr id="6" name="Пятно 1 5">
            <a:hlinkClick r:id="rId2" action="ppaction://hlinksldjump"/>
          </p:cNvPr>
          <p:cNvSpPr/>
          <p:nvPr/>
        </p:nvSpPr>
        <p:spPr>
          <a:xfrm>
            <a:off x="4355976" y="2780928"/>
            <a:ext cx="4320480" cy="3888432"/>
          </a:xfrm>
          <a:prstGeom prst="irregularSeal1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dirty="0" smtClean="0"/>
              <a:t>Нет</a:t>
            </a:r>
            <a:endParaRPr lang="ru-RU" sz="7200" dirty="0"/>
          </a:p>
        </p:txBody>
      </p:sp>
    </p:spTree>
    <p:extLst>
      <p:ext uri="{BB962C8B-B14F-4D97-AF65-F5344CB8AC3E}">
        <p14:creationId xmlns:p14="http://schemas.microsoft.com/office/powerpoint/2010/main" val="8085460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323528" y="260648"/>
            <a:ext cx="4788532" cy="1080120"/>
          </a:xfrm>
          <a:prstGeom prst="roundRect">
            <a:avLst/>
          </a:prstGeom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/>
              <a:t>Домашнее задание:</a:t>
            </a:r>
            <a:endParaRPr lang="ru-RU" sz="3600" b="1" dirty="0"/>
          </a:p>
        </p:txBody>
      </p:sp>
      <p:sp>
        <p:nvSpPr>
          <p:cNvPr id="6" name="6-конечная звезда 5"/>
          <p:cNvSpPr/>
          <p:nvPr/>
        </p:nvSpPr>
        <p:spPr>
          <a:xfrm>
            <a:off x="5589921" y="48848"/>
            <a:ext cx="3168352" cy="3240360"/>
          </a:xfrm>
          <a:prstGeom prst="star6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Я ЭРУДИТ</a:t>
            </a:r>
            <a:endParaRPr lang="ru-RU" sz="2800" b="1" dirty="0"/>
          </a:p>
        </p:txBody>
      </p:sp>
      <p:sp>
        <p:nvSpPr>
          <p:cNvPr id="7" name="Овал 6"/>
          <p:cNvSpPr/>
          <p:nvPr/>
        </p:nvSpPr>
        <p:spPr>
          <a:xfrm>
            <a:off x="179512" y="1556793"/>
            <a:ext cx="5616624" cy="3825090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/>
              <a:t>Поинтересуйтесь, какие агротехнические приёмы выращивания </a:t>
            </a:r>
            <a:r>
              <a:rPr lang="ru-RU" sz="2400" dirty="0" err="1" smtClean="0"/>
              <a:t>агрокультур</a:t>
            </a:r>
            <a:r>
              <a:rPr lang="ru-RU" sz="2400" dirty="0" smtClean="0"/>
              <a:t> используются в нашей местности?</a:t>
            </a:r>
            <a:endParaRPr lang="ru-RU" sz="2400" dirty="0"/>
          </a:p>
        </p:txBody>
      </p:sp>
      <p:sp>
        <p:nvSpPr>
          <p:cNvPr id="8" name="Овал 7"/>
          <p:cNvSpPr/>
          <p:nvPr/>
        </p:nvSpPr>
        <p:spPr>
          <a:xfrm>
            <a:off x="4499992" y="4077072"/>
            <a:ext cx="4392488" cy="2609622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00B050"/>
                </a:solidFill>
              </a:rPr>
              <a:t>Прочитайте параграф 53.</a:t>
            </a:r>
            <a:endParaRPr lang="ru-RU" sz="2800" b="1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58867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 smtClean="0">
                <a:solidFill>
                  <a:srgbClr val="00B050"/>
                </a:solidFill>
              </a:rPr>
              <a:t>Источники:</a:t>
            </a:r>
            <a:endParaRPr lang="ru-RU" b="1" i="1" dirty="0">
              <a:solidFill>
                <a:srgbClr val="00B05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hlinkClick r:id="rId2"/>
              </a:rPr>
              <a:t>http://</a:t>
            </a:r>
            <a:r>
              <a:rPr lang="en-US" dirty="0" smtClean="0">
                <a:hlinkClick r:id="rId2"/>
              </a:rPr>
              <a:t>argumentiru.com/images/preview/arhnews/5093d5f13e86c60fa53fdf7b629f6854.jpg</a:t>
            </a:r>
            <a:endParaRPr lang="ru-RU" dirty="0" smtClean="0"/>
          </a:p>
          <a:p>
            <a:r>
              <a:rPr lang="en-US" dirty="0">
                <a:hlinkClick r:id="rId3"/>
              </a:rPr>
              <a:t>http://</a:t>
            </a:r>
            <a:r>
              <a:rPr lang="en-US" dirty="0" smtClean="0">
                <a:hlinkClick r:id="rId3"/>
              </a:rPr>
              <a:t>landscape-project.ru/ozelenenie/melioraciya-dachnogo-uchastka.html</a:t>
            </a:r>
            <a:endParaRPr lang="ru-RU" dirty="0" smtClean="0"/>
          </a:p>
          <a:p>
            <a:r>
              <a:rPr lang="en-US" dirty="0">
                <a:hlinkClick r:id="rId4"/>
              </a:rPr>
              <a:t>http://miragro.com/?</a:t>
            </a:r>
            <a:r>
              <a:rPr lang="en-US" dirty="0" smtClean="0">
                <a:hlinkClick r:id="rId4"/>
              </a:rPr>
              <a:t>page=307&amp;option=com_content&amp;view=category&amp;id=55&amp;Itemid=58</a:t>
            </a:r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886996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Горизонтальный свиток 4"/>
          <p:cNvSpPr/>
          <p:nvPr/>
        </p:nvSpPr>
        <p:spPr>
          <a:xfrm>
            <a:off x="323528" y="-23664"/>
            <a:ext cx="5760640" cy="3020616"/>
          </a:xfrm>
          <a:prstGeom prst="horizontalScroll">
            <a:avLst/>
          </a:prstGeom>
          <a:solidFill>
            <a:schemeClr val="accent2"/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 smtClean="0"/>
              <a:t>Приёмы выращивания культурных растений.</a:t>
            </a:r>
          </a:p>
          <a:p>
            <a:pPr algn="ctr"/>
            <a:r>
              <a:rPr lang="ru-RU" sz="3600" dirty="0" smtClean="0"/>
              <a:t>Мелиорация.</a:t>
            </a:r>
            <a:endParaRPr lang="ru-RU" sz="36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4" y="2461766"/>
            <a:ext cx="5354960" cy="4132244"/>
          </a:xfrm>
          <a:prstGeom prst="rect">
            <a:avLst/>
          </a:prstGeom>
          <a:noFill/>
          <a:ln>
            <a:noFill/>
          </a:ln>
          <a:effectLst>
            <a:glow rad="228600">
              <a:schemeClr val="accent2">
                <a:satMod val="175000"/>
                <a:alpha val="40000"/>
              </a:schemeClr>
            </a:glow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612054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395536" y="260648"/>
            <a:ext cx="3816424" cy="2880320"/>
          </a:xfrm>
          <a:prstGeom prst="roundRect">
            <a:avLst/>
          </a:prstGeom>
          <a:solidFill>
            <a:srgbClr val="00B050"/>
          </a:solidFill>
          <a:ln>
            <a:solidFill>
              <a:srgbClr val="92D050"/>
            </a:solidFill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/>
              <a:t>Что такое агротехника?</a:t>
            </a:r>
          </a:p>
          <a:p>
            <a:pPr algn="ctr"/>
            <a:r>
              <a:rPr lang="ru-RU" sz="2400" dirty="0" smtClean="0"/>
              <a:t>Дайте ответ на вопрос, используя текст учебника на стр.192.</a:t>
            </a:r>
            <a:endParaRPr lang="ru-RU" sz="24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3932" y="260648"/>
            <a:ext cx="4107298" cy="3240360"/>
          </a:xfrm>
          <a:prstGeom prst="rect">
            <a:avLst/>
          </a:prstGeom>
          <a:noFill/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Скругленный прямоугольник 7"/>
          <p:cNvSpPr/>
          <p:nvPr/>
        </p:nvSpPr>
        <p:spPr>
          <a:xfrm>
            <a:off x="386020" y="3717032"/>
            <a:ext cx="2957086" cy="2880320"/>
          </a:xfrm>
          <a:prstGeom prst="roundRect">
            <a:avLst/>
          </a:prstGeom>
          <a:solidFill>
            <a:srgbClr val="00B050"/>
          </a:solidFill>
          <a:ln>
            <a:solidFill>
              <a:srgbClr val="92D050"/>
            </a:solidFill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2400" b="1" dirty="0" err="1" smtClean="0">
                <a:solidFill>
                  <a:srgbClr val="FFFF00"/>
                </a:solidFill>
              </a:rPr>
              <a:t>Агроте́хника</a:t>
            </a:r>
            <a:r>
              <a:rPr lang="ru-RU" sz="2400" b="1" dirty="0" smtClean="0"/>
              <a:t> — </a:t>
            </a:r>
            <a:r>
              <a:rPr lang="ru-RU" sz="2400" b="1" dirty="0"/>
              <a:t>система приёмов возделывания культурных растений. </a:t>
            </a:r>
            <a:endParaRPr lang="ru-RU" sz="2400" b="1" dirty="0" smtClean="0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3995936" y="3717032"/>
            <a:ext cx="4536504" cy="2880320"/>
          </a:xfrm>
          <a:prstGeom prst="roundRect">
            <a:avLst/>
          </a:prstGeom>
          <a:solidFill>
            <a:srgbClr val="00B050"/>
          </a:solidFill>
          <a:ln>
            <a:solidFill>
              <a:srgbClr val="92D050"/>
            </a:solidFill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2400" b="1" dirty="0" smtClean="0">
                <a:solidFill>
                  <a:srgbClr val="FFFF00"/>
                </a:solidFill>
              </a:rPr>
              <a:t>Задача </a:t>
            </a:r>
            <a:r>
              <a:rPr lang="ru-RU" sz="2400" b="1" dirty="0">
                <a:solidFill>
                  <a:srgbClr val="FFFF00"/>
                </a:solidFill>
              </a:rPr>
              <a:t>агротехники </a:t>
            </a:r>
            <a:r>
              <a:rPr lang="ru-RU" sz="2400" b="1" dirty="0"/>
              <a:t>— обеспечить высокую урожайность выращиваемых растений при минимальных затратах </a:t>
            </a:r>
            <a:r>
              <a:rPr lang="ru-RU" sz="2400" b="1" dirty="0" smtClean="0"/>
              <a:t>труда.</a:t>
            </a:r>
            <a:endParaRPr lang="ru-RU" sz="2400" b="1" dirty="0"/>
          </a:p>
        </p:txBody>
      </p:sp>
    </p:spTree>
    <p:extLst>
      <p:ext uri="{BB962C8B-B14F-4D97-AF65-F5344CB8AC3E}">
        <p14:creationId xmlns:p14="http://schemas.microsoft.com/office/powerpoint/2010/main" val="28795473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Овал 3"/>
          <p:cNvSpPr/>
          <p:nvPr/>
        </p:nvSpPr>
        <p:spPr>
          <a:xfrm>
            <a:off x="0" y="116630"/>
            <a:ext cx="3491880" cy="3888434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</a:rPr>
              <a:t>Перечислите агротехнические приёмы. В качестве подсказки используйте рис.157, стр. 192.</a:t>
            </a:r>
            <a:endParaRPr lang="ru-RU" sz="2400" b="1" dirty="0">
              <a:solidFill>
                <a:srgbClr val="002060"/>
              </a:solidFill>
            </a:endParaRPr>
          </a:p>
        </p:txBody>
      </p:sp>
      <p:sp>
        <p:nvSpPr>
          <p:cNvPr id="5" name="Правильный пятиугольник 4">
            <a:hlinkClick r:id="rId2" action="ppaction://hlinksldjump"/>
          </p:cNvPr>
          <p:cNvSpPr/>
          <p:nvPr/>
        </p:nvSpPr>
        <p:spPr>
          <a:xfrm rot="20597162">
            <a:off x="2817199" y="1934648"/>
            <a:ext cx="3456384" cy="2232248"/>
          </a:xfrm>
          <a:prstGeom prst="pentagon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</a:rPr>
              <a:t>Обработка </a:t>
            </a:r>
            <a:r>
              <a:rPr lang="ru-RU" sz="2400" b="1" dirty="0">
                <a:solidFill>
                  <a:srgbClr val="002060"/>
                </a:solidFill>
              </a:rPr>
              <a:t>почвы</a:t>
            </a:r>
          </a:p>
        </p:txBody>
      </p:sp>
      <p:sp>
        <p:nvSpPr>
          <p:cNvPr id="6" name="Правильный пятиугольник 5"/>
          <p:cNvSpPr/>
          <p:nvPr/>
        </p:nvSpPr>
        <p:spPr>
          <a:xfrm rot="483683">
            <a:off x="5454314" y="1804"/>
            <a:ext cx="3456384" cy="2232248"/>
          </a:xfrm>
          <a:prstGeom prst="pentagon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</a:rPr>
              <a:t>Внесение </a:t>
            </a:r>
            <a:r>
              <a:rPr lang="ru-RU" sz="2400" b="1" dirty="0">
                <a:solidFill>
                  <a:srgbClr val="002060"/>
                </a:solidFill>
                <a:hlinkClick r:id="rId3" action="ppaction://hlinksldjump"/>
              </a:rPr>
              <a:t>удобрений</a:t>
            </a:r>
            <a:endParaRPr lang="ru-RU" sz="2400" b="1" dirty="0">
              <a:solidFill>
                <a:srgbClr val="002060"/>
              </a:solidFill>
            </a:endParaRPr>
          </a:p>
        </p:txBody>
      </p:sp>
      <p:sp>
        <p:nvSpPr>
          <p:cNvPr id="7" name="Правильный пятиугольник 6">
            <a:hlinkClick r:id="rId4" action="ppaction://hlinksldjump"/>
          </p:cNvPr>
          <p:cNvSpPr/>
          <p:nvPr/>
        </p:nvSpPr>
        <p:spPr>
          <a:xfrm>
            <a:off x="4085221" y="4603650"/>
            <a:ext cx="3456384" cy="2232248"/>
          </a:xfrm>
          <a:prstGeom prst="pentagon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</a:rPr>
              <a:t>Посев </a:t>
            </a:r>
            <a:r>
              <a:rPr lang="ru-RU" sz="2400" b="1" dirty="0">
                <a:solidFill>
                  <a:srgbClr val="002060"/>
                </a:solidFill>
              </a:rPr>
              <a:t>и </a:t>
            </a:r>
            <a:r>
              <a:rPr lang="ru-RU" sz="2400" b="1" dirty="0" smtClean="0">
                <a:solidFill>
                  <a:srgbClr val="002060"/>
                </a:solidFill>
              </a:rPr>
              <a:t>посадка, </a:t>
            </a:r>
            <a:r>
              <a:rPr lang="ru-RU" sz="2400" b="1" dirty="0">
                <a:solidFill>
                  <a:srgbClr val="002060"/>
                </a:solidFill>
              </a:rPr>
              <a:t>уход за посевами</a:t>
            </a:r>
            <a:endParaRPr lang="ru-RU" sz="2400" b="1" dirty="0" smtClean="0">
              <a:solidFill>
                <a:srgbClr val="002060"/>
              </a:solidFill>
            </a:endParaRPr>
          </a:p>
          <a:p>
            <a:pPr algn="ctr"/>
            <a:endParaRPr lang="ru-RU" dirty="0"/>
          </a:p>
          <a:p>
            <a:pPr algn="ctr"/>
            <a:endParaRPr lang="ru-RU" dirty="0"/>
          </a:p>
        </p:txBody>
      </p:sp>
      <p:sp>
        <p:nvSpPr>
          <p:cNvPr id="8" name="Правильный пятиугольник 7">
            <a:hlinkClick r:id="rId5" action="ppaction://hlinksldjump"/>
          </p:cNvPr>
          <p:cNvSpPr/>
          <p:nvPr/>
        </p:nvSpPr>
        <p:spPr>
          <a:xfrm rot="698037">
            <a:off x="5768766" y="2590517"/>
            <a:ext cx="3545677" cy="2232248"/>
          </a:xfrm>
          <a:prstGeom prst="pentagon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</a:rPr>
              <a:t>Подготовка </a:t>
            </a:r>
            <a:r>
              <a:rPr lang="ru-RU" sz="2400" b="1" dirty="0">
                <a:solidFill>
                  <a:srgbClr val="002060"/>
                </a:solidFill>
              </a:rPr>
              <a:t>семян и посадочного материала</a:t>
            </a:r>
          </a:p>
        </p:txBody>
      </p:sp>
      <p:sp>
        <p:nvSpPr>
          <p:cNvPr id="9" name="Правильный пятиугольник 8">
            <a:hlinkClick r:id="rId6" action="ppaction://hlinksldjump"/>
          </p:cNvPr>
          <p:cNvSpPr/>
          <p:nvPr/>
        </p:nvSpPr>
        <p:spPr>
          <a:xfrm rot="919508">
            <a:off x="356062" y="4076600"/>
            <a:ext cx="3513110" cy="2107555"/>
          </a:xfrm>
          <a:prstGeom prst="pentagon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</a:rPr>
              <a:t>Уборка </a:t>
            </a:r>
            <a:r>
              <a:rPr lang="ru-RU" sz="2400" b="1" dirty="0">
                <a:solidFill>
                  <a:srgbClr val="002060"/>
                </a:solidFill>
              </a:rPr>
              <a:t>урожая</a:t>
            </a:r>
          </a:p>
        </p:txBody>
      </p:sp>
      <p:sp>
        <p:nvSpPr>
          <p:cNvPr id="11" name="Управляющая кнопка: фильм 10">
            <a:hlinkClick r:id="" action="ppaction://noaction" highlightClick="1"/>
          </p:cNvPr>
          <p:cNvSpPr/>
          <p:nvPr/>
        </p:nvSpPr>
        <p:spPr>
          <a:xfrm>
            <a:off x="123091" y="6309320"/>
            <a:ext cx="776501" cy="432048"/>
          </a:xfrm>
          <a:prstGeom prst="actionButtonMovi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Управляющая кнопка: домой 13">
            <a:hlinkClick r:id="rId7" action="ppaction://hlinksldjump" highlightClick="1"/>
          </p:cNvPr>
          <p:cNvSpPr/>
          <p:nvPr/>
        </p:nvSpPr>
        <p:spPr>
          <a:xfrm>
            <a:off x="8172400" y="6381328"/>
            <a:ext cx="720080" cy="360040"/>
          </a:xfrm>
          <a:prstGeom prst="actionButtonHom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127635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Правильный пятиугольник 3"/>
          <p:cNvSpPr/>
          <p:nvPr/>
        </p:nvSpPr>
        <p:spPr>
          <a:xfrm rot="20597162">
            <a:off x="67450" y="206457"/>
            <a:ext cx="3456384" cy="2232248"/>
          </a:xfrm>
          <a:prstGeom prst="pentagon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</a:rPr>
              <a:t>Обработка </a:t>
            </a:r>
            <a:r>
              <a:rPr lang="ru-RU" sz="2400" b="1" dirty="0">
                <a:solidFill>
                  <a:srgbClr val="002060"/>
                </a:solidFill>
              </a:rPr>
              <a:t>почвы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2348880"/>
            <a:ext cx="5715000" cy="428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Управляющая кнопка: домой 5">
            <a:hlinkClick r:id="rId3" action="ppaction://hlinksldjump" highlightClick="1"/>
          </p:cNvPr>
          <p:cNvSpPr/>
          <p:nvPr/>
        </p:nvSpPr>
        <p:spPr>
          <a:xfrm>
            <a:off x="251520" y="6381328"/>
            <a:ext cx="720080" cy="360040"/>
          </a:xfrm>
          <a:prstGeom prst="actionButtonHom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454651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Правильный пятиугольник 4"/>
          <p:cNvSpPr/>
          <p:nvPr/>
        </p:nvSpPr>
        <p:spPr>
          <a:xfrm rot="483683">
            <a:off x="5454314" y="1804"/>
            <a:ext cx="3456384" cy="2232248"/>
          </a:xfrm>
          <a:prstGeom prst="pentagon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</a:rPr>
              <a:t>Внесение </a:t>
            </a:r>
            <a:r>
              <a:rPr lang="ru-RU" sz="2400" b="1" dirty="0">
                <a:solidFill>
                  <a:srgbClr val="002060"/>
                </a:solidFill>
              </a:rPr>
              <a:t>удобрений</a:t>
            </a: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204864"/>
            <a:ext cx="6354185" cy="4394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Управляющая кнопка: домой 6">
            <a:hlinkClick r:id="rId3" action="ppaction://hlinksldjump" highlightClick="1"/>
          </p:cNvPr>
          <p:cNvSpPr/>
          <p:nvPr/>
        </p:nvSpPr>
        <p:spPr>
          <a:xfrm>
            <a:off x="8100392" y="6317223"/>
            <a:ext cx="720080" cy="360040"/>
          </a:xfrm>
          <a:prstGeom prst="actionButtonHom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481225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Правильный пятиугольник 4"/>
          <p:cNvSpPr/>
          <p:nvPr/>
        </p:nvSpPr>
        <p:spPr>
          <a:xfrm rot="698037">
            <a:off x="5192703" y="169751"/>
            <a:ext cx="3545677" cy="2232248"/>
          </a:xfrm>
          <a:prstGeom prst="pentagon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</a:rPr>
              <a:t>Подготовка </a:t>
            </a:r>
            <a:r>
              <a:rPr lang="ru-RU" sz="2400" b="1" dirty="0">
                <a:solidFill>
                  <a:srgbClr val="002060"/>
                </a:solidFill>
              </a:rPr>
              <a:t>семян и посадочного материала</a:t>
            </a: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3573016"/>
            <a:ext cx="3066653" cy="34633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50" y="214313"/>
            <a:ext cx="3806196" cy="28546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7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6" y="2726922"/>
            <a:ext cx="5233763" cy="39253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Управляющая кнопка: домой 9">
            <a:hlinkClick r:id="rId5" action="ppaction://hlinksldjump" highlightClick="1"/>
          </p:cNvPr>
          <p:cNvSpPr/>
          <p:nvPr/>
        </p:nvSpPr>
        <p:spPr>
          <a:xfrm>
            <a:off x="2931631" y="6381328"/>
            <a:ext cx="720080" cy="360040"/>
          </a:xfrm>
          <a:prstGeom prst="actionButtonHom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012426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2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9980" y="2724501"/>
            <a:ext cx="3143250" cy="3162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Правильный пятиугольник 4"/>
          <p:cNvSpPr/>
          <p:nvPr/>
        </p:nvSpPr>
        <p:spPr>
          <a:xfrm>
            <a:off x="3635896" y="4603650"/>
            <a:ext cx="3456384" cy="2232248"/>
          </a:xfrm>
          <a:prstGeom prst="pentagon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</a:rPr>
              <a:t>Посев </a:t>
            </a:r>
            <a:r>
              <a:rPr lang="ru-RU" sz="2400" b="1" dirty="0">
                <a:solidFill>
                  <a:srgbClr val="002060"/>
                </a:solidFill>
              </a:rPr>
              <a:t>и </a:t>
            </a:r>
            <a:r>
              <a:rPr lang="ru-RU" sz="2400" b="1" dirty="0" smtClean="0">
                <a:solidFill>
                  <a:srgbClr val="002060"/>
                </a:solidFill>
              </a:rPr>
              <a:t>посадка, </a:t>
            </a:r>
            <a:r>
              <a:rPr lang="ru-RU" sz="2400" b="1" dirty="0">
                <a:solidFill>
                  <a:srgbClr val="002060"/>
                </a:solidFill>
              </a:rPr>
              <a:t>уход за посевами</a:t>
            </a:r>
            <a:endParaRPr lang="ru-RU" sz="2400" b="1" dirty="0" smtClean="0">
              <a:solidFill>
                <a:srgbClr val="002060"/>
              </a:solidFill>
            </a:endParaRPr>
          </a:p>
          <a:p>
            <a:pPr algn="ctr"/>
            <a:endParaRPr lang="ru-RU" dirty="0"/>
          </a:p>
          <a:p>
            <a:pPr algn="ctr"/>
            <a:endParaRPr lang="ru-RU" dirty="0"/>
          </a:p>
        </p:txBody>
      </p:sp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88640"/>
            <a:ext cx="2667000" cy="2438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188640"/>
            <a:ext cx="3640101" cy="26561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1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382" y="2817712"/>
            <a:ext cx="3967839" cy="29758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Управляющая кнопка: домой 10">
            <a:hlinkClick r:id="rId6" action="ppaction://hlinksldjump" highlightClick="1"/>
          </p:cNvPr>
          <p:cNvSpPr/>
          <p:nvPr/>
        </p:nvSpPr>
        <p:spPr>
          <a:xfrm>
            <a:off x="251520" y="6381328"/>
            <a:ext cx="720080" cy="360040"/>
          </a:xfrm>
          <a:prstGeom prst="actionButtonHom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11800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Правильный пятиугольник 3"/>
          <p:cNvSpPr/>
          <p:nvPr/>
        </p:nvSpPr>
        <p:spPr>
          <a:xfrm>
            <a:off x="140013" y="4651234"/>
            <a:ext cx="3513110" cy="2107555"/>
          </a:xfrm>
          <a:prstGeom prst="pentagon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</a:rPr>
              <a:t>Уборка </a:t>
            </a:r>
            <a:r>
              <a:rPr lang="ru-RU" sz="2400" b="1" dirty="0">
                <a:solidFill>
                  <a:srgbClr val="002060"/>
                </a:solidFill>
              </a:rPr>
              <a:t>урожая</a:t>
            </a:r>
          </a:p>
        </p:txBody>
      </p:sp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188640"/>
            <a:ext cx="4170040" cy="27939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6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3501008"/>
            <a:ext cx="3959665" cy="29697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7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013" y="135025"/>
            <a:ext cx="3219450" cy="2143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8" name="Picture 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564904"/>
            <a:ext cx="3962371" cy="29123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Управляющая кнопка: домой 11">
            <a:hlinkClick r:id="rId6" action="ppaction://hlinksldjump" highlightClick="1"/>
          </p:cNvPr>
          <p:cNvSpPr/>
          <p:nvPr/>
        </p:nvSpPr>
        <p:spPr>
          <a:xfrm>
            <a:off x="3293083" y="6381328"/>
            <a:ext cx="720080" cy="360040"/>
          </a:xfrm>
          <a:prstGeom prst="actionButtonHom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201334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148</TotalTime>
  <Words>226</Words>
  <Application>Microsoft Office PowerPoint</Application>
  <PresentationFormat>Экран (4:3)</PresentationFormat>
  <Paragraphs>48</Paragraphs>
  <Slides>18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Тема Office</vt:lpstr>
      <vt:lpstr>МОУ «Косланская СОШ»,  Удорский район,  Республика Коми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Источники: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Света</dc:creator>
  <cp:lastModifiedBy>Света</cp:lastModifiedBy>
  <cp:revision>20</cp:revision>
  <dcterms:created xsi:type="dcterms:W3CDTF">2012-03-19T16:00:55Z</dcterms:created>
  <dcterms:modified xsi:type="dcterms:W3CDTF">2014-12-28T18:30:32Z</dcterms:modified>
</cp:coreProperties>
</file>