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8" r:id="rId30"/>
    <p:sldId id="259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9" r:id="rId39"/>
    <p:sldId id="300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260" r:id="rId56"/>
    <p:sldId id="301" r:id="rId5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96584-C546-4DF7-874C-0DB6B3AF4E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6C3C7-218F-4E5E-89E8-1EEE607F5B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9BD03-4B22-4AF7-B92E-68FBAA24C6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93D5C-7BF3-4E0D-877A-AF1A2626A8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28D9C-2DAA-436D-B7E0-56267B7D10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8DAA9-212F-43B5-8134-7ACE88C336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0DC81-F5CA-471A-B78B-A778E1BF7B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C4BB3-5B1B-4160-BFEA-1785A4B432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AC3C-1CDD-4E02-9A0B-EDA5D197D5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48B1A-697A-4E7A-98DD-8DADC791D4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C6AB3-3B24-45E6-AEF1-693FCEEF80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0A85AD-A192-4E8C-B02D-3A30C75A94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42910" y="4143380"/>
            <a:ext cx="7772400" cy="1470025"/>
          </a:xfrm>
        </p:spPr>
        <p:txBody>
          <a:bodyPr/>
          <a:lstStyle/>
          <a:p>
            <a:r>
              <a:rPr lang="de-DE" sz="6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Sprachen</a:t>
            </a:r>
            <a:r>
              <a:rPr lang="de-DE" dirty="0" smtClean="0">
                <a:solidFill>
                  <a:srgbClr val="006666"/>
                </a:solidFill>
              </a:rPr>
              <a:t> </a:t>
            </a:r>
            <a:r>
              <a:rPr lang="de-DE" sz="6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de-DE" dirty="0" smtClean="0">
                <a:solidFill>
                  <a:srgbClr val="006666"/>
                </a:solidFill>
              </a:rPr>
              <a:t> -</a:t>
            </a:r>
            <a:endParaRPr lang="ru-RU" dirty="0">
              <a:solidFill>
                <a:srgbClr val="006666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3042" y="5072074"/>
            <a:ext cx="6400800" cy="960437"/>
          </a:xfrm>
        </p:spPr>
        <p:txBody>
          <a:bodyPr/>
          <a:lstStyle/>
          <a:p>
            <a:r>
              <a:rPr lang="de-DE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Spaß oder Stress?</a:t>
            </a:r>
            <a:endParaRPr lang="ru-RU" sz="6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6000768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Соловьянова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Татьяна Анатольевна,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немецкого языка МБОУ «СОШ №6» г. Новомосковска, Тульская область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bekomme die Information über die Kultur des anderen Landes      (Lisa, 17)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finde die alten Römer interessant (Christian,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finde es immer wieder lustig und interessant, wie sich die meisten Fremdsprachen ähneln und z.B. von Latein abgeleitet werden (Aline,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Das Sprechen zu wissen, das Englisch eine internationale Sprache ist  (Sabrina -Kim,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Möglichkeit, sich mit Kommentaren in den Unterricht einbringen können (Vanessa,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Mich motiviert es, wenn ich mich mit den anderen aus dem Kurs in der jeweiligen Fremdsprache unterhalten kann (Jutta,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Freies Schreiben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(Sarah,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Texte, die man liest. Man kann, daraus sehen, wie gut man ist  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(Dennis,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48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Mich motiviert es Vokabeln zu lernen, da ich eine französische Austauschschülerin zur Gast hatte. Da habe ich gemerkt, dass Grammatik nicht viel bringt </a:t>
            </a: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(Linda,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Das Arbeiten  in Gruppen (Jenny,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Was motiviert dich im Fremdsprachenunterricht?</a:t>
            </a: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e85a123004115683928656223246ff0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1857364"/>
            <a:ext cx="4572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Lob des Lehrers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(Anika,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Hilfe vom Lehrer (Jan,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Lehrer, mit denen man Witze machen kann und Spaß im Unterricht hat (Vanessa,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Manche Lehrer geben sich viel Mühe den Unterricht abwechslungsreich zu gestatten (Sabrina,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finde es gut, dass manchmal fachübergreifend gearbeitet wird (Martin,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Lehrer, die selbst Spaß am Fach haben (Anja,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Exkursionen (Anne,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Dass das Mündliche sehr hoch bewertet wird  (Jasmin,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Gute Ergebnisse in Klassenarbeiten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(Martina,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In welchem Satz </a:t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spricht man über…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Sprachliche Motivation</a:t>
            </a:r>
          </a:p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Psychologische Motivation</a:t>
            </a:r>
          </a:p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Kommunikative Motivation</a:t>
            </a:r>
          </a:p>
          <a:p>
            <a:r>
              <a:rPr lang="de-DE" sz="2800" b="1" dirty="0" err="1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Benutzmotivation</a:t>
            </a:r>
            <a:endParaRPr lang="de-DE" sz="2800" b="1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Erfolgsmotivation</a:t>
            </a:r>
          </a:p>
          <a:p>
            <a:r>
              <a:rPr lang="de-DE" sz="2800" b="1" dirty="0" err="1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Kommerzmotivation</a:t>
            </a:r>
            <a:endParaRPr lang="de-DE" sz="2800" b="1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Motivation durch Interesse zur fremdsprachlichen Kultur und zum fremden Land</a:t>
            </a:r>
          </a:p>
          <a:p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Motivation durch Interesse zur Persönlichkeit des Lehrers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Möglichkeit eines Schüleraustausches. Man lernt andere Menschen und ihre Lebensweisen kennen (</a:t>
            </a:r>
            <a:r>
              <a:rPr lang="de-DE" sz="5400" dirty="0" err="1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Rabea</a:t>
            </a: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Sprachliche 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3,5,6,10,15,25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Psychologische 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2,18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Kommunikative 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12,13,17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err="1" smtClean="0">
                <a:solidFill>
                  <a:srgbClr val="006666"/>
                </a:solidFill>
              </a:rPr>
              <a:t>Benutzmotivation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1,4,14,16,22,24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Erfolgsmotivation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2,26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3200" b="1" dirty="0" err="1" smtClean="0">
                <a:solidFill>
                  <a:srgbClr val="006666"/>
                </a:solidFill>
              </a:rPr>
              <a:t>Kommerzmotivation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785794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 Motivation durch Interesse zur fremdsprachlichen Kultur und zum fremden Land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None/>
            </a:pPr>
            <a:endParaRPr lang="de-DE" sz="96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1, 7, 8, 9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642918"/>
            <a:ext cx="7067550" cy="633412"/>
          </a:xfrm>
        </p:spPr>
        <p:txBody>
          <a:bodyPr/>
          <a:lstStyle/>
          <a:p>
            <a:r>
              <a:rPr lang="de-DE" sz="3200" b="1" dirty="0" smtClean="0">
                <a:solidFill>
                  <a:srgbClr val="006666"/>
                </a:solidFill>
              </a:rPr>
              <a:t>Motivation durch Interesse </a:t>
            </a:r>
            <a:br>
              <a:rPr lang="de-DE" sz="3200" b="1" dirty="0" smtClean="0">
                <a:solidFill>
                  <a:srgbClr val="006666"/>
                </a:solidFill>
              </a:rPr>
            </a:br>
            <a:r>
              <a:rPr lang="de-DE" sz="3200" b="1" dirty="0" smtClean="0">
                <a:solidFill>
                  <a:srgbClr val="006666"/>
                </a:solidFill>
              </a:rPr>
              <a:t>zur Persönlichkeit des Lehrers</a:t>
            </a:r>
            <a:endParaRPr lang="ru-RU" sz="3200" b="1" dirty="0">
              <a:solidFill>
                <a:srgbClr val="00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785926"/>
            <a:ext cx="8229600" cy="4929188"/>
          </a:xfrm>
        </p:spPr>
        <p:txBody>
          <a:bodyPr/>
          <a:lstStyle/>
          <a:p>
            <a:pPr algn="ctr">
              <a:buNone/>
            </a:pPr>
            <a:r>
              <a:rPr lang="de-DE" sz="96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18,19,20,21,23</a:t>
            </a:r>
            <a:endParaRPr lang="ru-RU" sz="96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1143000"/>
          </a:xfrm>
        </p:spPr>
        <p:txBody>
          <a:bodyPr/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Welche Arten </a:t>
            </a:r>
            <a:br>
              <a:rPr lang="de-DE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der Arbeit nach der Sprache </a:t>
            </a:r>
            <a:br>
              <a:rPr lang="de-DE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sind in diesem Text genannt 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Verstehen;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Schreiben;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Arbeit in den Gruppen;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Mündliche Rede;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Arbeit nach den grammatischen Regeln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1143000"/>
          </a:xfrm>
        </p:spPr>
        <p:txBody>
          <a:bodyPr/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Welche Bestandteile </a:t>
            </a:r>
            <a:br>
              <a:rPr lang="de-DE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der Sprache als ein System   </a:t>
            </a:r>
            <a:br>
              <a:rPr lang="de-DE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sind in diesem Text genannt 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Text 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Vokabeln (Lexik);</a:t>
            </a:r>
          </a:p>
          <a:p>
            <a:pPr marL="514350" indent="-514350">
              <a:buAutoNum type="arabicPeriod"/>
            </a:pPr>
            <a:r>
              <a:rPr lang="de-DE" sz="28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Grammatik (Regeln)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ersten Erfolge motivieren, nur dann hat man Spaß 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(Ines,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Was demotiviert dich im Fremdsprachenunterricht?</a:t>
            </a: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e85a123004115683928656223246ff0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714488"/>
            <a:ext cx="3822491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pPr algn="l"/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               1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Font typeface="Arial" pitchFamily="34" charset="0"/>
              <a:buChar char="•"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Französisch ist zu komplex und manchmal schwer zu verstehen (Markus, 17)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Aussprache im Englischen und Französischen ist meist schwer (Tina,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Stupides Grammatiklernen und Verbformen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(Christian,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Dass so gut wie nie das freie Sprechen oder auch umgangssprachliche Vokabeln gelehrt werden (Tina,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Ausnahmen  bei Regeln (Thea,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>
              <a:buFont typeface="Arial" pitchFamily="34" charset="0"/>
              <a:buChar char="•"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Langweiliger Unterricht, schwere Arbeiten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(Daniela,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Dass in Latein immer nur genau nach Plan übersetzt wird (Nadine,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Die Lehrer sprechen zu viel Deutsch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(Jenni,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Stures Pauken (Dennis,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Es macht Spaß, wenn man die Sprache beherrscht </a:t>
            </a:r>
            <a:r>
              <a:rPr lang="de-DE" sz="540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(Christian, </a:t>
            </a: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Wenn nur der Lehrer spricht und die Schüler zuhören. Langweilige Themen! (Vanessa,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Dass der Lehrer die Sprache nicht so gut beherrscht (Julia,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Der hohe Leistungsdruck, zu große Klasse. Lehrer, die kein richtiges Interesse haben den Stoff überzubringen (Oliver,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Wenn in jeder Unterrichtsstunde das Gleiche passiert </a:t>
            </a:r>
          </a:p>
          <a:p>
            <a:pPr algn="ctr">
              <a:buNone/>
            </a:pPr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(Peter,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Hausaufgaben, schlechte Noten (Anika,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457200" indent="-457200">
              <a:buNone/>
            </a:pPr>
            <a:endParaRPr lang="de-DE" sz="24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Schwierigkeit der Sprache;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Schwere Aussprache;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Grammatiklernen;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Verformen;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Freie Sprechen;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Vokabellernen;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Regelausnahmen;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Langweiliger Unterricht;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Schwere Arbeiten;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Planfolgen;</a:t>
            </a:r>
            <a:endParaRPr lang="ru-RU" sz="2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 bwMode="auto">
          <a:xfrm>
            <a:off x="357158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Was </a:t>
            </a:r>
            <a:r>
              <a:rPr lang="de-DE" sz="4400" b="1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</a:t>
            </a:r>
            <a:r>
              <a:rPr kumimoji="0" lang="de-DE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motiviert dich im Fremdsprachenunterricht?</a:t>
            </a:r>
            <a:endParaRPr kumimoji="0" lang="ru-RU" sz="44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457200" indent="-457200">
              <a:buNone/>
            </a:pPr>
            <a:endParaRPr lang="de-DE" sz="2400" dirty="0" smtClean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11. Zu viel Deutsch;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12. Pauken;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13. Zu viel Lehrersrede;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14. Langweilige Themen;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15. Mangel der Sprachkenntnissen bei dem Lehrer;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16. Leistungsdruck;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17. Zu großen Gruppen der Lernenden;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18 Mangel der Interesse beim Lehrer den Stoff überzubringen;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19.  Alltagsgang der Stunde;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20. Hausaufgaben;</a:t>
            </a:r>
          </a:p>
          <a:p>
            <a:pPr marL="457200" indent="-457200">
              <a:buNone/>
            </a:pPr>
            <a:r>
              <a:rPr lang="de-DE" sz="2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21. Schlechte Noten.</a:t>
            </a:r>
            <a:endParaRPr lang="ru-RU" sz="2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 bwMode="auto">
          <a:xfrm>
            <a:off x="357158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Was </a:t>
            </a:r>
            <a:r>
              <a:rPr lang="de-DE" sz="4400" b="1" i="1" kern="0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</a:t>
            </a:r>
            <a:r>
              <a:rPr kumimoji="0" lang="de-DE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motiviert dich im Fremdsprachenunterricht?</a:t>
            </a:r>
            <a:endParaRPr kumimoji="0" lang="ru-RU" sz="44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Man kann Englisch beim Verstehen  von Musiktexten brauchen. (Tobi,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Englisch ist einfach und cool zu sprechen      (Reiner, 14)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finde Französisch ist eine sehr schöne Sprache (Anika, 16)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de-DE" sz="54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5400" b="1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ctr"/>
            <a:r>
              <a:rPr lang="de-DE" sz="54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Ich mag die englische Sprache, England und die USA (Benjamin, 15)</a:t>
            </a:r>
            <a:endParaRPr lang="ru-RU" sz="5400" dirty="0">
              <a:solidFill>
                <a:srgbClr val="0066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Учебная">
  <a:themeElements>
    <a:clrScheme name="Учебна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Учебн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чебна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а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а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Учебная</Template>
  <TotalTime>179</TotalTime>
  <Words>861</Words>
  <Application>Microsoft Office PowerPoint</Application>
  <PresentationFormat>Экран (4:3)</PresentationFormat>
  <Paragraphs>156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Учебная</vt:lpstr>
      <vt:lpstr>Sprachen lernen -</vt:lpstr>
      <vt:lpstr>Was motiviert dich im Fremdsprachenunterricht?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In welchem Satz  spricht man über…</vt:lpstr>
      <vt:lpstr>Sprachliche Motivation</vt:lpstr>
      <vt:lpstr>Psychologische Motivation</vt:lpstr>
      <vt:lpstr>Kommunikative Motivation</vt:lpstr>
      <vt:lpstr>Benutzmotivation</vt:lpstr>
      <vt:lpstr>Erfolgsmotivation</vt:lpstr>
      <vt:lpstr>Kommerzmotivation</vt:lpstr>
      <vt:lpstr> Motivation durch Interesse zur fremdsprachlichen Kultur und zum fremden Land</vt:lpstr>
      <vt:lpstr>Motivation durch Interesse  zur Persönlichkeit des Lehrers</vt:lpstr>
      <vt:lpstr>Welche Arten  der Arbeit nach der Sprache  sind in diesem Text genannt ?</vt:lpstr>
      <vt:lpstr>Welche Bestandteile  der Sprache als ein System    sind in diesem Text genannt ?</vt:lpstr>
      <vt:lpstr>Was demotiviert dich im Fremdsprachenunterricht?</vt:lpstr>
      <vt:lpstr>                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Слайд 55</vt:lpstr>
      <vt:lpstr>Слайд 56</vt:lpstr>
    </vt:vector>
  </TitlesOfParts>
  <Company>Кабинет №206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Sprachen lernen -</dc:title>
  <dc:creator>Канода А.А.</dc:creator>
  <cp:lastModifiedBy>Соловьянова Т.А.</cp:lastModifiedBy>
  <cp:revision>15</cp:revision>
  <dcterms:created xsi:type="dcterms:W3CDTF">2013-03-05T06:41:46Z</dcterms:created>
  <dcterms:modified xsi:type="dcterms:W3CDTF">2014-12-31T11:49:38Z</dcterms:modified>
</cp:coreProperties>
</file>