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62" r:id="rId6"/>
    <p:sldId id="263" r:id="rId7"/>
    <p:sldId id="279" r:id="rId8"/>
    <p:sldId id="268" r:id="rId9"/>
    <p:sldId id="269" r:id="rId10"/>
    <p:sldId id="270" r:id="rId11"/>
    <p:sldId id="271" r:id="rId12"/>
    <p:sldId id="272" r:id="rId13"/>
    <p:sldId id="273" r:id="rId14"/>
    <p:sldId id="274" r:id="rId15"/>
    <p:sldId id="275" r:id="rId16"/>
    <p:sldId id="264" r:id="rId17"/>
    <p:sldId id="276" r:id="rId18"/>
    <p:sldId id="277" r:id="rId19"/>
    <p:sldId id="278" r:id="rId20"/>
    <p:sldId id="280" r:id="rId21"/>
    <p:sldId id="281" r:id="rId22"/>
    <p:sldId id="282" r:id="rId23"/>
    <p:sldId id="283" r:id="rId24"/>
    <p:sldId id="284" r:id="rId25"/>
    <p:sldId id="285" r:id="rId26"/>
    <p:sldId id="286" r:id="rId27"/>
    <p:sldId id="287" r:id="rId28"/>
    <p:sldId id="288" r:id="rId29"/>
    <p:sldId id="265" r:id="rId3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90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0C8DC97-11E0-48D3-8D2E-63252890DFBC}"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571AB7F-90B8-49E8-A846-C85810A963D2}"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942296D-7328-499F-BD69-DF685422A691}"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D7E015C-540D-41B6-A358-5F7260C29145}"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C6C5E07-F420-4664-9D93-088FFEC057D3}"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4646AD3-989E-4951-B1DE-E2648704435C}"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962EE0BD-8144-421E-A3D0-7472AB83F3DA}"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14C32ED-5A93-4479-8ADE-81865BCE5DF7}"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03C06F8D-923B-4C12-8225-8EBB48DA9C6E}"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80F9ED0-2E84-450F-88EB-46004717044D}"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BD20083-511F-4E91-85CA-86700E9C67FB}"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6024634-2DEB-4219-9F8B-F1E045F88809}"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de.wikipedia.org/wiki/Belucha" TargetMode="External"/><Relationship Id="rId7" Type="http://schemas.openxmlformats.org/officeDocument/2006/relationships/image" Target="../media/image20.jpeg"/><Relationship Id="rId2" Type="http://schemas.openxmlformats.org/officeDocument/2006/relationships/hyperlink" Target="http://de.wikipedia.org/wiki/Narodnaja" TargetMode="External"/><Relationship Id="rId1" Type="http://schemas.openxmlformats.org/officeDocument/2006/relationships/slideLayout" Target="../slideLayouts/slideLayout6.xml"/><Relationship Id="rId6" Type="http://schemas.openxmlformats.org/officeDocument/2006/relationships/hyperlink" Target="http://de.wikipedia.org/wiki/Kasbek" TargetMode="External"/><Relationship Id="rId5" Type="http://schemas.openxmlformats.org/officeDocument/2006/relationships/hyperlink" Target="http://de.wikipedia.org/wiki/Kljutschewskaja_Sopka" TargetMode="External"/><Relationship Id="rId4" Type="http://schemas.openxmlformats.org/officeDocument/2006/relationships/hyperlink" Target="http://de.wikipedia.org/wiki/Munku_Sardyk"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de.wikipedia.org/wiki/Petrolchemie" TargetMode="External"/><Relationship Id="rId3" Type="http://schemas.openxmlformats.org/officeDocument/2006/relationships/hyperlink" Target="http://de.wikipedia.org/wiki/Agrarland" TargetMode="External"/><Relationship Id="rId7" Type="http://schemas.openxmlformats.org/officeDocument/2006/relationships/hyperlink" Target="http://de.wikipedia.org/wiki/Chemische_Industrie" TargetMode="External"/><Relationship Id="rId12" Type="http://schemas.openxmlformats.org/officeDocument/2006/relationships/image" Target="../media/image26.jpeg"/><Relationship Id="rId2" Type="http://schemas.openxmlformats.org/officeDocument/2006/relationships/hyperlink" Target="http://de.wikipedia.org/wiki/Industrieland" TargetMode="External"/><Relationship Id="rId1" Type="http://schemas.openxmlformats.org/officeDocument/2006/relationships/slideLayout" Target="../slideLayouts/slideLayout6.xml"/><Relationship Id="rId6" Type="http://schemas.openxmlformats.org/officeDocument/2006/relationships/hyperlink" Target="http://de.wikipedia.org/wiki/Nichteisenmetall" TargetMode="External"/><Relationship Id="rId11" Type="http://schemas.openxmlformats.org/officeDocument/2006/relationships/hyperlink" Target="http://de.wikipedia.org/wiki/Nahrungsmittelindustrie" TargetMode="External"/><Relationship Id="rId5" Type="http://schemas.openxmlformats.org/officeDocument/2006/relationships/hyperlink" Target="http://de.wikipedia.org/wiki/Metallurgie" TargetMode="External"/><Relationship Id="rId10" Type="http://schemas.openxmlformats.org/officeDocument/2006/relationships/hyperlink" Target="http://de.wikipedia.org/wiki/Leichtindustrie" TargetMode="External"/><Relationship Id="rId4" Type="http://schemas.openxmlformats.org/officeDocument/2006/relationships/hyperlink" Target="http://de.wikipedia.org/wiki/Maschinenbau" TargetMode="External"/><Relationship Id="rId9" Type="http://schemas.openxmlformats.org/officeDocument/2006/relationships/hyperlink" Target="http://de.wikipedia.org/wiki/Holzindustri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de.wikipedia.org/wiki/Zuckerr%C3%BCbe" TargetMode="External"/><Relationship Id="rId7" Type="http://schemas.openxmlformats.org/officeDocument/2006/relationships/image" Target="../media/image27.jpeg"/><Relationship Id="rId2" Type="http://schemas.openxmlformats.org/officeDocument/2006/relationships/hyperlink" Target="http://de.wikipedia.org/wiki/Getreide" TargetMode="External"/><Relationship Id="rId1" Type="http://schemas.openxmlformats.org/officeDocument/2006/relationships/slideLayout" Target="../slideLayouts/slideLayout6.xml"/><Relationship Id="rId6" Type="http://schemas.openxmlformats.org/officeDocument/2006/relationships/hyperlink" Target="http://de.wikipedia.org/wiki/Flachsfaser" TargetMode="External"/><Relationship Id="rId5" Type="http://schemas.openxmlformats.org/officeDocument/2006/relationships/hyperlink" Target="http://de.wikipedia.org/wiki/Kartoffel" TargetMode="External"/><Relationship Id="rId4" Type="http://schemas.openxmlformats.org/officeDocument/2006/relationships/hyperlink" Target="http://de.wikipedia.org/wiki/Sonnenblum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de.wikipedia.org/wiki/Kraj" TargetMode="External"/><Relationship Id="rId2" Type="http://schemas.openxmlformats.org/officeDocument/2006/relationships/hyperlink" Target="http://de.wikipedia.org/wiki/F%C3%B6derationssubjekt" TargetMode="Externa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hyperlink" Target="http://de.wikipedia.org/wiki/Autonomer_Kreis" TargetMode="External"/><Relationship Id="rId4" Type="http://schemas.openxmlformats.org/officeDocument/2006/relationships/hyperlink" Target="http://de.wikipedia.org/wiki/Oblast"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708275"/>
            <a:ext cx="7772400" cy="1470025"/>
          </a:xfrm>
        </p:spPr>
        <p:txBody>
          <a:bodyPr/>
          <a:lstStyle/>
          <a:p>
            <a:r>
              <a:rPr lang="de-DE"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itchFamily="82" charset="0"/>
              </a:rPr>
              <a:t>UNSERE HEIMAT</a:t>
            </a:r>
            <a:endParaRPr lang="ru-RU"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51" name="Rectangle 3"/>
          <p:cNvSpPr>
            <a:spLocks noGrp="1" noChangeArrowheads="1"/>
          </p:cNvSpPr>
          <p:nvPr>
            <p:ph type="subTitle" idx="1"/>
          </p:nvPr>
        </p:nvSpPr>
        <p:spPr>
          <a:xfrm>
            <a:off x="428596" y="4797425"/>
            <a:ext cx="8143932" cy="1273175"/>
          </a:xfrm>
        </p:spPr>
        <p:txBody>
          <a:bodyPr>
            <a:scene3d>
              <a:camera prst="perspectiveRelaxedModerately"/>
              <a:lightRig rig="soft" dir="t">
                <a:rot lat="0" lon="0" rev="10800000"/>
              </a:lightRig>
            </a:scene3d>
            <a:sp3d extrusionH="57150">
              <a:bevelT w="27940" h="12700" prst="riblet"/>
              <a:contourClr>
                <a:srgbClr val="DDDDDD"/>
              </a:contourClr>
            </a:sp3d>
          </a:bodyPr>
          <a:lstStyle/>
          <a:p>
            <a:r>
              <a:rPr lang="de-DE" sz="9600" b="1" spc="150" dirty="0" smtClean="0">
                <a:ln w="11430">
                  <a:solidFill>
                    <a:schemeClr val="bg1"/>
                  </a:solidFill>
                </a:ln>
                <a:solidFill>
                  <a:srgbClr val="FF0000"/>
                </a:solidFill>
                <a:effectLst>
                  <a:glow rad="139700">
                    <a:schemeClr val="accent6">
                      <a:satMod val="175000"/>
                      <a:alpha val="40000"/>
                    </a:schemeClr>
                  </a:glow>
                  <a:outerShdw blurRad="25400" algn="tl" rotWithShape="0">
                    <a:srgbClr val="000000">
                      <a:alpha val="43000"/>
                    </a:srgbClr>
                  </a:outerShdw>
                </a:effectLst>
                <a:latin typeface="Algerian" pitchFamily="82" charset="0"/>
              </a:rPr>
              <a:t>RUSSLAND</a:t>
            </a:r>
            <a:endParaRPr lang="ru-RU" sz="9600" b="1" spc="150" dirty="0">
              <a:ln w="11430">
                <a:solidFill>
                  <a:schemeClr val="bg1"/>
                </a:solidFill>
              </a:ln>
              <a:solidFill>
                <a:srgbClr val="FF0000"/>
              </a:solidFill>
              <a:effectLst>
                <a:glow rad="139700">
                  <a:schemeClr val="accent6">
                    <a:satMod val="175000"/>
                    <a:alpha val="40000"/>
                  </a:schemeClr>
                </a:glow>
                <a:outerShdw blurRad="25400" algn="tl" rotWithShape="0">
                  <a:srgbClr val="000000">
                    <a:alpha val="43000"/>
                  </a:srgbClr>
                </a:outerShdw>
              </a:effectLst>
            </a:endParaRPr>
          </a:p>
        </p:txBody>
      </p:sp>
      <p:sp>
        <p:nvSpPr>
          <p:cNvPr id="4" name="TextBox 3"/>
          <p:cNvSpPr txBox="1"/>
          <p:nvPr/>
        </p:nvSpPr>
        <p:spPr>
          <a:xfrm>
            <a:off x="500034" y="6072206"/>
            <a:ext cx="8072494" cy="584775"/>
          </a:xfrm>
          <a:prstGeom prst="rect">
            <a:avLst/>
          </a:prstGeom>
          <a:noFill/>
        </p:spPr>
        <p:txBody>
          <a:bodyPr wrap="square" rtlCol="0">
            <a:spAutoFit/>
          </a:bodyPr>
          <a:lstStyle/>
          <a:p>
            <a:pPr algn="ctr"/>
            <a:r>
              <a:rPr lang="ru-RU" sz="1600" dirty="0" smtClean="0">
                <a:solidFill>
                  <a:schemeClr val="bg1"/>
                </a:solidFill>
                <a:latin typeface="Times New Roman" pitchFamily="18" charset="0"/>
                <a:cs typeface="Times New Roman" pitchFamily="18" charset="0"/>
              </a:rPr>
              <a:t>Автор: </a:t>
            </a:r>
            <a:r>
              <a:rPr lang="ru-RU" sz="1600" dirty="0" err="1" smtClean="0">
                <a:solidFill>
                  <a:schemeClr val="bg1"/>
                </a:solidFill>
                <a:latin typeface="Times New Roman" pitchFamily="18" charset="0"/>
                <a:cs typeface="Times New Roman" pitchFamily="18" charset="0"/>
              </a:rPr>
              <a:t>Соловьянова</a:t>
            </a:r>
            <a:r>
              <a:rPr lang="ru-RU" sz="1600" dirty="0" smtClean="0">
                <a:solidFill>
                  <a:schemeClr val="bg1"/>
                </a:solidFill>
                <a:latin typeface="Times New Roman" pitchFamily="18" charset="0"/>
                <a:cs typeface="Times New Roman" pitchFamily="18" charset="0"/>
              </a:rPr>
              <a:t> Татьяна Анатольевна, </a:t>
            </a:r>
          </a:p>
          <a:p>
            <a:pPr algn="ctr"/>
            <a:r>
              <a:rPr lang="ru-RU" sz="1600" dirty="0" smtClean="0">
                <a:solidFill>
                  <a:schemeClr val="bg1"/>
                </a:solidFill>
                <a:latin typeface="Times New Roman" pitchFamily="18" charset="0"/>
                <a:cs typeface="Times New Roman" pitchFamily="18" charset="0"/>
              </a:rPr>
              <a:t>учитель немецкого языка МБОУ «СОШ №6» г. Новомосковска, Тульская область</a:t>
            </a:r>
            <a:endParaRPr lang="ru-RU" sz="1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2000" fill="hold"/>
                                        <p:tgtEl>
                                          <p:spTgt spid="2050"/>
                                        </p:tgtEl>
                                        <p:attrNameLst>
                                          <p:attrName>ppt_x</p:attrName>
                                        </p:attrNameLst>
                                      </p:cBhvr>
                                      <p:tavLst>
                                        <p:tav tm="0">
                                          <p:val>
                                            <p:strVal val="#ppt_x"/>
                                          </p:val>
                                        </p:tav>
                                        <p:tav tm="100000">
                                          <p:val>
                                            <p:strVal val="#ppt_x"/>
                                          </p:val>
                                        </p:tav>
                                      </p:tavLst>
                                    </p:anim>
                                    <p:anim calcmode="lin" valueType="num">
                                      <p:cBhvr additive="base">
                                        <p:cTn id="8" dur="20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 calcmode="lin" valueType="num">
                                      <p:cBhvr additive="base">
                                        <p:cTn id="12" dur="2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57158" y="5429264"/>
            <a:ext cx="8229600" cy="1143000"/>
          </a:xfrm>
        </p:spPr>
        <p:txBody>
          <a:bodyPr/>
          <a:lstStyle/>
          <a:p>
            <a:r>
              <a:rPr lang="de-DE" sz="2400" dirty="0" smtClean="0">
                <a:solidFill>
                  <a:schemeClr val="bg1"/>
                </a:solidFill>
                <a:latin typeface="Times New Roman" pitchFamily="18" charset="0"/>
                <a:cs typeface="Times New Roman" pitchFamily="18" charset="0"/>
              </a:rPr>
              <a:t> Die Russische Föderation  ist ein Land der Flüsse und Seen. Es  gibt mehr als 120 00 Flüsse in Russland. Der größte </a:t>
            </a:r>
            <a:r>
              <a:rPr lang="de-DE" sz="2400" dirty="0" err="1" smtClean="0">
                <a:solidFill>
                  <a:schemeClr val="bg1"/>
                </a:solidFill>
                <a:latin typeface="Times New Roman" pitchFamily="18" charset="0"/>
                <a:cs typeface="Times New Roman" pitchFamily="18" charset="0"/>
              </a:rPr>
              <a:t>Fluß</a:t>
            </a:r>
            <a:r>
              <a:rPr lang="de-DE" sz="2400" dirty="0" smtClean="0">
                <a:solidFill>
                  <a:schemeClr val="bg1"/>
                </a:solidFill>
                <a:latin typeface="Times New Roman" pitchFamily="18" charset="0"/>
                <a:cs typeface="Times New Roman" pitchFamily="18" charset="0"/>
              </a:rPr>
              <a:t> ist die </a:t>
            </a:r>
            <a:r>
              <a:rPr lang="de-DE" sz="2400" dirty="0" smtClean="0">
                <a:solidFill>
                  <a:srgbClr val="FF0000"/>
                </a:solidFill>
                <a:latin typeface="Times New Roman" pitchFamily="18" charset="0"/>
                <a:cs typeface="Times New Roman" pitchFamily="18" charset="0"/>
              </a:rPr>
              <a:t>Lena</a:t>
            </a:r>
            <a:r>
              <a:rPr lang="de-DE" sz="2400" dirty="0" smtClean="0">
                <a:solidFill>
                  <a:schemeClr val="bg1"/>
                </a:solidFill>
                <a:latin typeface="Times New Roman" pitchFamily="18" charset="0"/>
                <a:cs typeface="Times New Roman" pitchFamily="18" charset="0"/>
              </a:rPr>
              <a:t> in Ostsibirien. Die fließt von Süden nach Norden. </a:t>
            </a:r>
            <a:r>
              <a:rPr lang="ru-RU" sz="2400" dirty="0">
                <a:solidFill>
                  <a:schemeClr val="tx2"/>
                </a:solidFill>
                <a:latin typeface="Times New Roman" pitchFamily="18" charset="0"/>
                <a:cs typeface="Times New Roman" pitchFamily="18" charset="0"/>
              </a:rPr>
              <a:t/>
            </a:r>
            <a:br>
              <a:rPr lang="ru-RU" sz="2400" dirty="0">
                <a:solidFill>
                  <a:schemeClr val="tx2"/>
                </a:solidFill>
                <a:latin typeface="Times New Roman" pitchFamily="18" charset="0"/>
                <a:cs typeface="Times New Roman" pitchFamily="18" charset="0"/>
              </a:rPr>
            </a:br>
            <a:r>
              <a:rPr lang="de-DE" sz="2400" dirty="0">
                <a:solidFill>
                  <a:schemeClr val="tx2"/>
                </a:solidFill>
                <a:latin typeface="Times New Roman" pitchFamily="18" charset="0"/>
                <a:cs typeface="Times New Roman" pitchFamily="18" charset="0"/>
              </a:rPr>
              <a:t> </a:t>
            </a:r>
            <a: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4" name="Рисунок 3" descr="Landschaft.jpg"/>
          <p:cNvPicPr>
            <a:picLocks noChangeAspect="1"/>
          </p:cNvPicPr>
          <p:nvPr/>
        </p:nvPicPr>
        <p:blipFill>
          <a:blip r:embed="rId2" cstate="print"/>
          <a:stretch>
            <a:fillRect/>
          </a:stretch>
        </p:blipFill>
        <p:spPr>
          <a:xfrm>
            <a:off x="0" y="0"/>
            <a:ext cx="9144000" cy="49291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2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5715000"/>
            <a:ext cx="8229600" cy="1143000"/>
          </a:xfrm>
        </p:spPr>
        <p:txBody>
          <a:bodyPr/>
          <a:lstStyle/>
          <a:p>
            <a:r>
              <a:rPr lang="de-DE" sz="2400" dirty="0" smtClean="0">
                <a:solidFill>
                  <a:schemeClr val="bg1"/>
                </a:solidFill>
                <a:latin typeface="Times New Roman" pitchFamily="18" charset="0"/>
                <a:cs typeface="Times New Roman" pitchFamily="18" charset="0"/>
              </a:rPr>
              <a:t>Der größte europäische </a:t>
            </a:r>
            <a:r>
              <a:rPr lang="de-DE" sz="2400" dirty="0" err="1" smtClean="0">
                <a:solidFill>
                  <a:schemeClr val="bg1"/>
                </a:solidFill>
                <a:latin typeface="Times New Roman" pitchFamily="18" charset="0"/>
                <a:cs typeface="Times New Roman" pitchFamily="18" charset="0"/>
              </a:rPr>
              <a:t>Fluß</a:t>
            </a:r>
            <a:r>
              <a:rPr lang="de-DE" sz="2400" dirty="0" smtClean="0">
                <a:solidFill>
                  <a:schemeClr val="bg1"/>
                </a:solidFill>
                <a:latin typeface="Times New Roman" pitchFamily="18" charset="0"/>
                <a:cs typeface="Times New Roman" pitchFamily="18" charset="0"/>
              </a:rPr>
              <a:t> ist die </a:t>
            </a:r>
            <a:r>
              <a:rPr lang="de-DE" sz="2400" dirty="0" smtClean="0">
                <a:solidFill>
                  <a:srgbClr val="FF0000"/>
                </a:solidFill>
                <a:latin typeface="Times New Roman" pitchFamily="18" charset="0"/>
                <a:cs typeface="Times New Roman" pitchFamily="18" charset="0"/>
              </a:rPr>
              <a:t>Wolga</a:t>
            </a:r>
            <a:r>
              <a:rPr lang="de-DE" sz="2400" dirty="0" smtClean="0">
                <a:solidFill>
                  <a:schemeClr val="bg1"/>
                </a:solidFill>
                <a:latin typeface="Times New Roman" pitchFamily="18" charset="0"/>
                <a:cs typeface="Times New Roman" pitchFamily="18" charset="0"/>
              </a:rPr>
              <a:t>. Sie ist 3500 km lang. Jahrhundertlang war sie die wichtigste Wasserstraße Russlands. Viele historische Namen und Ereignisse sind mit ihr verbunden. </a:t>
            </a:r>
            <a:r>
              <a:rPr lang="ru-RU" sz="2400" dirty="0">
                <a:solidFill>
                  <a:schemeClr val="tx2"/>
                </a:solidFill>
                <a:latin typeface="Times New Roman" pitchFamily="18" charset="0"/>
                <a:cs typeface="Times New Roman" pitchFamily="18" charset="0"/>
              </a:rPr>
              <a:t/>
            </a:r>
            <a:br>
              <a:rPr lang="ru-RU" sz="2400" dirty="0">
                <a:solidFill>
                  <a:schemeClr val="tx2"/>
                </a:solidFill>
                <a:latin typeface="Times New Roman" pitchFamily="18" charset="0"/>
                <a:cs typeface="Times New Roman" pitchFamily="18" charset="0"/>
              </a:rPr>
            </a:br>
            <a:r>
              <a:rPr lang="de-DE" sz="2400" dirty="0">
                <a:solidFill>
                  <a:schemeClr val="tx2"/>
                </a:solidFill>
                <a:latin typeface="Times New Roman" pitchFamily="18" charset="0"/>
                <a:cs typeface="Times New Roman" pitchFamily="18" charset="0"/>
              </a:rPr>
              <a:t> </a:t>
            </a:r>
            <a: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5" name="Рисунок 4" descr="Landschaft.jpg"/>
          <p:cNvPicPr>
            <a:picLocks noChangeAspect="1"/>
          </p:cNvPicPr>
          <p:nvPr/>
        </p:nvPicPr>
        <p:blipFill>
          <a:blip r:embed="rId2" cstate="print"/>
          <a:stretch>
            <a:fillRect/>
          </a:stretch>
        </p:blipFill>
        <p:spPr>
          <a:xfrm>
            <a:off x="0" y="0"/>
            <a:ext cx="9144000" cy="5214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2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5715000"/>
            <a:ext cx="8229600" cy="1143000"/>
          </a:xfrm>
        </p:spPr>
        <p:txBody>
          <a:bodyPr/>
          <a:lstStyle/>
          <a:p>
            <a:r>
              <a:rPr lang="ru-RU" sz="2400" dirty="0">
                <a:solidFill>
                  <a:schemeClr val="tx2"/>
                </a:solidFill>
                <a:latin typeface="Times New Roman" pitchFamily="18" charset="0"/>
                <a:cs typeface="Times New Roman" pitchFamily="18" charset="0"/>
              </a:rPr>
              <a:t/>
            </a:r>
            <a:br>
              <a:rPr lang="ru-RU" sz="2400" dirty="0">
                <a:solidFill>
                  <a:schemeClr val="tx2"/>
                </a:solidFill>
                <a:latin typeface="Times New Roman" pitchFamily="18" charset="0"/>
                <a:cs typeface="Times New Roman" pitchFamily="18" charset="0"/>
              </a:rPr>
            </a:br>
            <a:r>
              <a:rPr lang="de-DE" sz="3200" dirty="0" smtClean="0">
                <a:solidFill>
                  <a:schemeClr val="bg1"/>
                </a:solidFill>
                <a:latin typeface="Times New Roman" pitchFamily="18" charset="0"/>
                <a:cs typeface="Times New Roman" pitchFamily="18" charset="0"/>
              </a:rPr>
              <a:t> Die anderen großen  Flüsse sind der </a:t>
            </a:r>
            <a:r>
              <a:rPr lang="ru-RU" sz="3200" dirty="0" smtClean="0">
                <a:solidFill>
                  <a:schemeClr val="bg1"/>
                </a:solidFill>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Don, </a:t>
            </a:r>
            <a:r>
              <a:rPr lang="en-US" sz="3200" dirty="0" err="1" smtClean="0">
                <a:solidFill>
                  <a:srgbClr val="FF0000"/>
                </a:solidFill>
                <a:latin typeface="Times New Roman" pitchFamily="18" charset="0"/>
                <a:cs typeface="Times New Roman" pitchFamily="18" charset="0"/>
              </a:rPr>
              <a:t>der</a:t>
            </a:r>
            <a:r>
              <a:rPr lang="en-US" sz="3200" dirty="0" smtClean="0">
                <a:solidFill>
                  <a:srgbClr val="FF0000"/>
                </a:solidFill>
                <a:latin typeface="Times New Roman" pitchFamily="18" charset="0"/>
                <a:cs typeface="Times New Roman" pitchFamily="18" charset="0"/>
              </a:rPr>
              <a:t> </a:t>
            </a:r>
            <a:r>
              <a:rPr lang="de-DE" sz="3200" dirty="0" smtClean="0">
                <a:solidFill>
                  <a:srgbClr val="FF0000"/>
                </a:solidFill>
                <a:latin typeface="Times New Roman" pitchFamily="18" charset="0"/>
                <a:cs typeface="Times New Roman" pitchFamily="18" charset="0"/>
              </a:rPr>
              <a:t>Ob, der Jenissej, der Amur</a:t>
            </a:r>
            <a:r>
              <a:rPr lang="de-DE" sz="3200" dirty="0" smtClean="0">
                <a:solidFill>
                  <a:schemeClr val="bg1"/>
                </a:solidFill>
                <a:latin typeface="Times New Roman" pitchFamily="18" charset="0"/>
                <a:cs typeface="Times New Roman" pitchFamily="18" charset="0"/>
              </a:rPr>
              <a:t>. Viele Flüsse sind schiffbar.</a:t>
            </a:r>
            <a:r>
              <a:rPr lang="ru-RU" sz="2400" dirty="0" smtClean="0"/>
              <a:t/>
            </a:r>
            <a:br>
              <a:rPr lang="ru-RU" sz="2400" dirty="0" smtClean="0"/>
            </a:br>
            <a:r>
              <a:rPr lang="de-DE" sz="2400" dirty="0">
                <a:solidFill>
                  <a:schemeClr val="tx2"/>
                </a:solidFill>
                <a:latin typeface="Times New Roman" pitchFamily="18" charset="0"/>
                <a:cs typeface="Times New Roman" pitchFamily="18" charset="0"/>
              </a:rPr>
              <a:t> </a:t>
            </a:r>
            <a: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7" name="Рисунок 6" descr="Landschaft.jpg"/>
          <p:cNvPicPr>
            <a:picLocks noChangeAspect="1"/>
          </p:cNvPicPr>
          <p:nvPr/>
        </p:nvPicPr>
        <p:blipFill>
          <a:blip r:embed="rId2" cstate="print"/>
          <a:stretch>
            <a:fillRect/>
          </a:stretch>
        </p:blipFill>
        <p:spPr>
          <a:xfrm>
            <a:off x="1" y="0"/>
            <a:ext cx="9144000" cy="52863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par>
                          <p:cTn id="10" fill="hold">
                            <p:stCondLst>
                              <p:cond delay="2000"/>
                            </p:stCondLst>
                            <p:childTnLst>
                              <p:par>
                                <p:cTn id="11" presetID="2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5715000"/>
            <a:ext cx="8229600" cy="1143000"/>
          </a:xfrm>
        </p:spPr>
        <p:txBody>
          <a:bodyPr/>
          <a:lstStyle/>
          <a:p>
            <a:r>
              <a:rPr lang="ru-RU" sz="2400" dirty="0">
                <a:solidFill>
                  <a:schemeClr val="tx2"/>
                </a:solidFill>
                <a:latin typeface="Times New Roman" pitchFamily="18" charset="0"/>
                <a:cs typeface="Times New Roman" pitchFamily="18" charset="0"/>
              </a:rPr>
              <a:t/>
            </a:r>
            <a:br>
              <a:rPr lang="ru-RU" sz="2400" dirty="0">
                <a:solidFill>
                  <a:schemeClr val="tx2"/>
                </a:solidFill>
                <a:latin typeface="Times New Roman" pitchFamily="18" charset="0"/>
                <a:cs typeface="Times New Roman" pitchFamily="18" charset="0"/>
              </a:rPr>
            </a:br>
            <a:r>
              <a:rPr lang="de-DE" sz="3200" dirty="0" smtClean="0">
                <a:solidFill>
                  <a:schemeClr val="bg1"/>
                </a:solidFill>
                <a:latin typeface="Times New Roman" pitchFamily="18" charset="0"/>
                <a:cs typeface="Times New Roman" pitchFamily="18" charset="0"/>
              </a:rPr>
              <a:t> Unser Land ist reich an Seen. Der Baikalsee ist der tiefste See der Welt. Seine Tiefe 1620 m. </a:t>
            </a:r>
            <a:r>
              <a:rPr lang="ru-RU" sz="2400" dirty="0" smtClean="0"/>
              <a:t/>
            </a:r>
            <a:br>
              <a:rPr lang="ru-RU" sz="2400" dirty="0" smtClean="0"/>
            </a:br>
            <a:r>
              <a:rPr lang="de-DE" sz="2400" dirty="0">
                <a:solidFill>
                  <a:schemeClr val="tx2"/>
                </a:solidFill>
                <a:latin typeface="Times New Roman" pitchFamily="18" charset="0"/>
                <a:cs typeface="Times New Roman" pitchFamily="18" charset="0"/>
              </a:rPr>
              <a:t> </a:t>
            </a:r>
            <a: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4" name="Рисунок 3" descr="Landschaft.jpg"/>
          <p:cNvPicPr>
            <a:picLocks noChangeAspect="1"/>
          </p:cNvPicPr>
          <p:nvPr/>
        </p:nvPicPr>
        <p:blipFill>
          <a:blip r:embed="rId2" cstate="print"/>
          <a:stretch>
            <a:fillRect/>
          </a:stretch>
        </p:blipFill>
        <p:spPr>
          <a:xfrm>
            <a:off x="0" y="0"/>
            <a:ext cx="9143999" cy="55043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2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5143512"/>
            <a:ext cx="9144000" cy="1428760"/>
          </a:xfrm>
        </p:spPr>
        <p:txBody>
          <a:bodyPr/>
          <a:lstStyle/>
          <a:p>
            <a:r>
              <a:rPr lang="ru-RU" sz="2400" dirty="0">
                <a:solidFill>
                  <a:schemeClr val="tx2"/>
                </a:solidFill>
                <a:latin typeface="Times New Roman" pitchFamily="18" charset="0"/>
                <a:cs typeface="Times New Roman" pitchFamily="18" charset="0"/>
              </a:rPr>
              <a:t/>
            </a:r>
            <a:br>
              <a:rPr lang="ru-RU" sz="2400" dirty="0">
                <a:solidFill>
                  <a:schemeClr val="tx2"/>
                </a:solidFill>
                <a:latin typeface="Times New Roman" pitchFamily="18" charset="0"/>
                <a:cs typeface="Times New Roman" pitchFamily="18" charset="0"/>
              </a:rPr>
            </a:br>
            <a:r>
              <a:rPr lang="de-DE" sz="2400" dirty="0" smtClean="0">
                <a:solidFill>
                  <a:schemeClr val="bg1"/>
                </a:solidFill>
                <a:latin typeface="Times New Roman" pitchFamily="18" charset="0"/>
                <a:cs typeface="Times New Roman" pitchFamily="18" charset="0"/>
              </a:rPr>
              <a:t> Auf dem Territorium des Landes sind die bedeutendsten Gebirge – der </a:t>
            </a:r>
            <a:r>
              <a:rPr lang="de-DE" sz="2400" dirty="0" smtClean="0">
                <a:solidFill>
                  <a:srgbClr val="FF0000"/>
                </a:solidFill>
                <a:latin typeface="Times New Roman" pitchFamily="18" charset="0"/>
                <a:cs typeface="Times New Roman" pitchFamily="18" charset="0"/>
              </a:rPr>
              <a:t>Kaukasus</a:t>
            </a:r>
            <a:r>
              <a:rPr lang="de-DE" sz="2400" dirty="0" smtClean="0">
                <a:solidFill>
                  <a:schemeClr val="bg1"/>
                </a:solidFill>
                <a:latin typeface="Times New Roman" pitchFamily="18" charset="0"/>
                <a:cs typeface="Times New Roman" pitchFamily="18" charset="0"/>
              </a:rPr>
              <a:t>, der </a:t>
            </a:r>
            <a:r>
              <a:rPr lang="de-DE" sz="2400" dirty="0" smtClean="0">
                <a:solidFill>
                  <a:srgbClr val="FF0000"/>
                </a:solidFill>
                <a:latin typeface="Times New Roman" pitchFamily="18" charset="0"/>
                <a:cs typeface="Times New Roman" pitchFamily="18" charset="0"/>
              </a:rPr>
              <a:t>Ural </a:t>
            </a:r>
            <a:r>
              <a:rPr lang="de-DE" sz="2400" dirty="0" smtClean="0">
                <a:solidFill>
                  <a:schemeClr val="bg1"/>
                </a:solidFill>
                <a:latin typeface="Times New Roman" pitchFamily="18" charset="0"/>
                <a:cs typeface="Times New Roman" pitchFamily="18" charset="0"/>
              </a:rPr>
              <a:t> (</a:t>
            </a:r>
            <a:r>
              <a:rPr lang="de-DE" sz="2400" u="sng" dirty="0" err="1" smtClean="0">
                <a:solidFill>
                  <a:schemeClr val="bg1"/>
                </a:solidFill>
                <a:latin typeface="Times New Roman" pitchFamily="18" charset="0"/>
                <a:cs typeface="Times New Roman" pitchFamily="18" charset="0"/>
                <a:hlinkClick r:id="rId2" tooltip="Narodnaja"/>
              </a:rPr>
              <a:t>Narodnaja</a:t>
            </a:r>
            <a:r>
              <a:rPr lang="de-DE" sz="2400" u="sng" dirty="0" smtClean="0">
                <a:solidFill>
                  <a:schemeClr val="bg1"/>
                </a:solidFill>
                <a:latin typeface="Times New Roman" pitchFamily="18" charset="0"/>
                <a:cs typeface="Times New Roman" pitchFamily="18" charset="0"/>
              </a:rPr>
              <a:t>,</a:t>
            </a:r>
            <a:r>
              <a:rPr lang="de-DE" sz="2400" dirty="0" smtClean="0">
                <a:solidFill>
                  <a:schemeClr val="bg1"/>
                </a:solidFill>
                <a:latin typeface="Times New Roman" pitchFamily="18" charset="0"/>
                <a:cs typeface="Times New Roman" pitchFamily="18" charset="0"/>
              </a:rPr>
              <a:t> 1895 m),  der </a:t>
            </a:r>
            <a:r>
              <a:rPr lang="de-DE" sz="2400" dirty="0" smtClean="0">
                <a:solidFill>
                  <a:srgbClr val="FF0000"/>
                </a:solidFill>
                <a:latin typeface="Times New Roman" pitchFamily="18" charset="0"/>
                <a:cs typeface="Times New Roman" pitchFamily="18" charset="0"/>
              </a:rPr>
              <a:t>Alta</a:t>
            </a:r>
            <a:r>
              <a:rPr lang="de-DE" sz="2400" dirty="0" smtClean="0">
                <a:solidFill>
                  <a:schemeClr val="bg1"/>
                </a:solidFill>
                <a:latin typeface="Times New Roman" pitchFamily="18" charset="0"/>
                <a:cs typeface="Times New Roman" pitchFamily="18" charset="0"/>
              </a:rPr>
              <a:t>i(</a:t>
            </a:r>
            <a:r>
              <a:rPr lang="de-DE" sz="2400" u="sng" dirty="0" err="1" smtClean="0">
                <a:solidFill>
                  <a:schemeClr val="bg1"/>
                </a:solidFill>
                <a:latin typeface="Times New Roman" pitchFamily="18" charset="0"/>
                <a:cs typeface="Times New Roman" pitchFamily="18" charset="0"/>
                <a:hlinkClick r:id="rId3" tooltip="Belucha"/>
              </a:rPr>
              <a:t>Belucha</a:t>
            </a:r>
            <a:r>
              <a:rPr lang="de-DE" sz="2400" dirty="0" smtClean="0">
                <a:solidFill>
                  <a:schemeClr val="bg1"/>
                </a:solidFill>
                <a:latin typeface="Times New Roman" pitchFamily="18" charset="0"/>
                <a:cs typeface="Times New Roman" pitchFamily="18" charset="0"/>
              </a:rPr>
              <a:t>, 4506 m) und das </a:t>
            </a:r>
            <a:r>
              <a:rPr lang="de-DE" sz="2400" dirty="0" err="1" smtClean="0">
                <a:solidFill>
                  <a:srgbClr val="FF0000"/>
                </a:solidFill>
                <a:latin typeface="Times New Roman" pitchFamily="18" charset="0"/>
                <a:cs typeface="Times New Roman" pitchFamily="18" charset="0"/>
              </a:rPr>
              <a:t>Sajan</a:t>
            </a:r>
            <a:r>
              <a:rPr lang="de-DE" sz="2400" dirty="0" err="1" smtClean="0">
                <a:solidFill>
                  <a:schemeClr val="bg1"/>
                </a:solidFill>
                <a:latin typeface="Times New Roman" pitchFamily="18" charset="0"/>
                <a:cs typeface="Times New Roman" pitchFamily="18" charset="0"/>
              </a:rPr>
              <a:t>gebirge</a:t>
            </a:r>
            <a:r>
              <a:rPr lang="de-DE" sz="2400" dirty="0" smtClean="0">
                <a:solidFill>
                  <a:schemeClr val="bg1"/>
                </a:solidFill>
                <a:latin typeface="Times New Roman" pitchFamily="18" charset="0"/>
                <a:cs typeface="Times New Roman" pitchFamily="18" charset="0"/>
              </a:rPr>
              <a:t> (</a:t>
            </a:r>
            <a:r>
              <a:rPr lang="de-DE" sz="2400" u="sng" dirty="0" err="1" smtClean="0">
                <a:solidFill>
                  <a:schemeClr val="bg1"/>
                </a:solidFill>
                <a:latin typeface="Times New Roman" pitchFamily="18" charset="0"/>
                <a:cs typeface="Times New Roman" pitchFamily="18" charset="0"/>
                <a:hlinkClick r:id="rId4" tooltip="Munku Sardyk"/>
              </a:rPr>
              <a:t>Munku</a:t>
            </a:r>
            <a:r>
              <a:rPr lang="de-DE" sz="2400" u="sng" dirty="0" smtClean="0">
                <a:solidFill>
                  <a:schemeClr val="bg1"/>
                </a:solidFill>
                <a:latin typeface="Times New Roman" pitchFamily="18" charset="0"/>
                <a:cs typeface="Times New Roman" pitchFamily="18" charset="0"/>
                <a:hlinkClick r:id="rId4" tooltip="Munku Sardyk"/>
              </a:rPr>
              <a:t> </a:t>
            </a:r>
            <a:r>
              <a:rPr lang="de-DE" sz="2400" u="sng" dirty="0" err="1" smtClean="0">
                <a:solidFill>
                  <a:schemeClr val="bg1"/>
                </a:solidFill>
                <a:latin typeface="Times New Roman" pitchFamily="18" charset="0"/>
                <a:cs typeface="Times New Roman" pitchFamily="18" charset="0"/>
                <a:hlinkClick r:id="rId4" tooltip="Munku Sardyk"/>
              </a:rPr>
              <a:t>Sardyk</a:t>
            </a:r>
            <a:r>
              <a:rPr lang="de-DE" sz="2400" dirty="0" smtClean="0">
                <a:solidFill>
                  <a:schemeClr val="bg1"/>
                </a:solidFill>
                <a:latin typeface="Times New Roman" pitchFamily="18" charset="0"/>
                <a:cs typeface="Times New Roman" pitchFamily="18" charset="0"/>
              </a:rPr>
              <a:t>, 3491 m).  Die Halbinsel </a:t>
            </a:r>
            <a:r>
              <a:rPr lang="de-DE" sz="2400" dirty="0" smtClean="0">
                <a:solidFill>
                  <a:srgbClr val="FF0000"/>
                </a:solidFill>
                <a:latin typeface="Times New Roman" pitchFamily="18" charset="0"/>
                <a:cs typeface="Times New Roman" pitchFamily="18" charset="0"/>
              </a:rPr>
              <a:t>Kamtschatka </a:t>
            </a:r>
            <a:r>
              <a:rPr lang="de-DE" sz="2400" dirty="0" smtClean="0">
                <a:solidFill>
                  <a:schemeClr val="bg1"/>
                </a:solidFill>
                <a:latin typeface="Times New Roman" pitchFamily="18" charset="0"/>
                <a:cs typeface="Times New Roman" pitchFamily="18" charset="0"/>
              </a:rPr>
              <a:t>(</a:t>
            </a:r>
            <a:r>
              <a:rPr lang="de-DE" sz="2400" u="sng" dirty="0" err="1" smtClean="0">
                <a:solidFill>
                  <a:schemeClr val="bg1"/>
                </a:solidFill>
                <a:latin typeface="Times New Roman" pitchFamily="18" charset="0"/>
                <a:cs typeface="Times New Roman" pitchFamily="18" charset="0"/>
                <a:hlinkClick r:id="rId5" tooltip="Kljutschewskaja Sopka"/>
              </a:rPr>
              <a:t>Kljutschewskaja</a:t>
            </a:r>
            <a:r>
              <a:rPr lang="de-DE" sz="2400" u="sng" dirty="0" smtClean="0">
                <a:solidFill>
                  <a:schemeClr val="bg1"/>
                </a:solidFill>
                <a:latin typeface="Times New Roman" pitchFamily="18" charset="0"/>
                <a:cs typeface="Times New Roman" pitchFamily="18" charset="0"/>
                <a:hlinkClick r:id="rId5" tooltip="Kljutschewskaja Sopka"/>
              </a:rPr>
              <a:t> </a:t>
            </a:r>
            <a:r>
              <a:rPr lang="de-DE" sz="2400" u="sng" dirty="0" err="1" smtClean="0">
                <a:solidFill>
                  <a:schemeClr val="bg1"/>
                </a:solidFill>
                <a:latin typeface="Times New Roman" pitchFamily="18" charset="0"/>
                <a:cs typeface="Times New Roman" pitchFamily="18" charset="0"/>
                <a:hlinkClick r:id="rId5" tooltip="Kljutschewskaja Sopka"/>
              </a:rPr>
              <a:t>Sopka</a:t>
            </a:r>
            <a:r>
              <a:rPr lang="de-DE" sz="2400" dirty="0" smtClean="0">
                <a:solidFill>
                  <a:schemeClr val="bg1"/>
                </a:solidFill>
                <a:latin typeface="Times New Roman" pitchFamily="18" charset="0"/>
                <a:cs typeface="Times New Roman" pitchFamily="18" charset="0"/>
              </a:rPr>
              <a:t>, 4750 m) ist durch ihre 160 Vulkane mit Höhen bis zu 4688 m geprägt, von denen 29 noch aktiv sind. Es folgen der </a:t>
            </a:r>
            <a:r>
              <a:rPr lang="de-DE" sz="2400" u="sng" dirty="0" err="1" smtClean="0">
                <a:solidFill>
                  <a:schemeClr val="bg1"/>
                </a:solidFill>
                <a:latin typeface="Times New Roman" pitchFamily="18" charset="0"/>
                <a:cs typeface="Times New Roman" pitchFamily="18" charset="0"/>
                <a:hlinkClick r:id="rId6" tooltip="Kasbek"/>
              </a:rPr>
              <a:t>Kasbek</a:t>
            </a:r>
            <a:r>
              <a:rPr lang="ru-RU" sz="2400" u="sng" dirty="0" smtClean="0">
                <a:solidFill>
                  <a:schemeClr val="bg1"/>
                </a:solidFill>
                <a:latin typeface="Times New Roman" pitchFamily="18" charset="0"/>
                <a:cs typeface="Times New Roman" pitchFamily="18" charset="0"/>
              </a:rPr>
              <a:t> </a:t>
            </a:r>
            <a:r>
              <a:rPr lang="de-DE" sz="2400" dirty="0" smtClean="0">
                <a:solidFill>
                  <a:schemeClr val="bg1"/>
                </a:solidFill>
                <a:latin typeface="Times New Roman" pitchFamily="18" charset="0"/>
                <a:cs typeface="Times New Roman" pitchFamily="18" charset="0"/>
              </a:rPr>
              <a:t>mit 5047 Meter und der </a:t>
            </a:r>
            <a:r>
              <a:rPr lang="de-DE" sz="2400" u="sng" dirty="0" err="1" smtClean="0">
                <a:solidFill>
                  <a:schemeClr val="bg1"/>
                </a:solidFill>
                <a:latin typeface="Times New Roman" pitchFamily="18" charset="0"/>
                <a:cs typeface="Times New Roman" pitchFamily="18" charset="0"/>
                <a:hlinkClick r:id="rId5" tooltip="Kljutschewskaja Sopka"/>
              </a:rPr>
              <a:t>Kljutschewskaja</a:t>
            </a:r>
            <a:r>
              <a:rPr lang="de-DE" sz="2400" u="sng" dirty="0" smtClean="0">
                <a:solidFill>
                  <a:schemeClr val="bg1"/>
                </a:solidFill>
                <a:latin typeface="Times New Roman" pitchFamily="18" charset="0"/>
                <a:cs typeface="Times New Roman" pitchFamily="18" charset="0"/>
                <a:hlinkClick r:id="rId5" tooltip="Kljutschewskaja Sopka"/>
              </a:rPr>
              <a:t> </a:t>
            </a:r>
            <a:r>
              <a:rPr lang="de-DE" sz="2400" u="sng" dirty="0" err="1" smtClean="0">
                <a:solidFill>
                  <a:schemeClr val="bg1"/>
                </a:solidFill>
                <a:latin typeface="Times New Roman" pitchFamily="18" charset="0"/>
                <a:cs typeface="Times New Roman" pitchFamily="18" charset="0"/>
                <a:hlinkClick r:id="rId5" tooltip="Kljutschewskaja Sopka"/>
              </a:rPr>
              <a:t>Sopka</a:t>
            </a:r>
            <a:r>
              <a:rPr lang="de-DE" sz="2400" u="sng" dirty="0" smtClean="0">
                <a:solidFill>
                  <a:schemeClr val="bg1"/>
                </a:solidFill>
                <a:latin typeface="Times New Roman" pitchFamily="18" charset="0"/>
                <a:cs typeface="Times New Roman" pitchFamily="18" charset="0"/>
              </a:rPr>
              <a:t> mit 4750 Meter.</a:t>
            </a: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de-DE" sz="2400" dirty="0" smtClean="0">
                <a:solidFill>
                  <a:schemeClr val="bg1"/>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
            </a:r>
            <a:br>
              <a:rPr lang="ru-RU" sz="2000" dirty="0" smtClean="0">
                <a:solidFill>
                  <a:schemeClr val="bg1"/>
                </a:solidFill>
                <a:latin typeface="Times New Roman" pitchFamily="18" charset="0"/>
                <a:cs typeface="Times New Roman" pitchFamily="18" charset="0"/>
              </a:rPr>
            </a:br>
            <a:r>
              <a:rPr lang="de-DE" sz="2000" dirty="0">
                <a:solidFill>
                  <a:schemeClr val="bg1"/>
                </a:solidFill>
                <a:latin typeface="Times New Roman" pitchFamily="18" charset="0"/>
                <a:cs typeface="Times New Roman" pitchFamily="18" charset="0"/>
              </a:rPr>
              <a:t> </a:t>
            </a:r>
            <a:r>
              <a:rPr lang="ru-RU" sz="20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0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0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5" name="Рисунок 4" descr="Landschaft.jpg"/>
          <p:cNvPicPr>
            <a:picLocks noChangeAspect="1"/>
          </p:cNvPicPr>
          <p:nvPr/>
        </p:nvPicPr>
        <p:blipFill>
          <a:blip r:embed="rId7" cstate="print"/>
          <a:stretch>
            <a:fillRect/>
          </a:stretch>
        </p:blipFill>
        <p:spPr>
          <a:xfrm>
            <a:off x="0" y="0"/>
            <a:ext cx="8866857" cy="4143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2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5715000"/>
            <a:ext cx="8229600" cy="1143000"/>
          </a:xfrm>
        </p:spPr>
        <p:txBody>
          <a:bodyPr/>
          <a:lstStyle/>
          <a:p>
            <a:r>
              <a:rPr lang="ru-RU" sz="2400" dirty="0">
                <a:solidFill>
                  <a:schemeClr val="tx2"/>
                </a:solidFill>
                <a:latin typeface="Times New Roman" pitchFamily="18" charset="0"/>
                <a:cs typeface="Times New Roman" pitchFamily="18" charset="0"/>
              </a:rPr>
              <a:t/>
            </a:r>
            <a:br>
              <a:rPr lang="ru-RU" sz="2400" dirty="0">
                <a:solidFill>
                  <a:schemeClr val="tx2"/>
                </a:solidFill>
                <a:latin typeface="Times New Roman" pitchFamily="18" charset="0"/>
                <a:cs typeface="Times New Roman" pitchFamily="18" charset="0"/>
              </a:rPr>
            </a:br>
            <a:r>
              <a:rPr lang="ru-RU" sz="2400" dirty="0" smtClean="0"/>
              <a:t/>
            </a:r>
            <a:br>
              <a:rPr lang="ru-RU" sz="2400" dirty="0" smtClean="0"/>
            </a:br>
            <a:r>
              <a:rPr lang="de-DE" sz="2400" dirty="0">
                <a:solidFill>
                  <a:schemeClr val="tx2"/>
                </a:solidFill>
                <a:latin typeface="Times New Roman" pitchFamily="18" charset="0"/>
                <a:cs typeface="Times New Roman" pitchFamily="18" charset="0"/>
              </a:rPr>
              <a:t> </a:t>
            </a:r>
            <a: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4" name="Прямоугольник 3"/>
          <p:cNvSpPr/>
          <p:nvPr/>
        </p:nvSpPr>
        <p:spPr>
          <a:xfrm>
            <a:off x="714348" y="5643578"/>
            <a:ext cx="7786742" cy="1200329"/>
          </a:xfrm>
          <a:prstGeom prst="rect">
            <a:avLst/>
          </a:prstGeom>
        </p:spPr>
        <p:txBody>
          <a:bodyPr wrap="square">
            <a:spAutoFit/>
          </a:bodyPr>
          <a:lstStyle/>
          <a:p>
            <a:pPr algn="ctr"/>
            <a:r>
              <a:rPr lang="de-DE" sz="3600" dirty="0" smtClean="0">
                <a:solidFill>
                  <a:schemeClr val="bg1"/>
                </a:solidFill>
                <a:latin typeface="Times New Roman" pitchFamily="18" charset="0"/>
                <a:cs typeface="Times New Roman" pitchFamily="18" charset="0"/>
              </a:rPr>
              <a:t>Der höchste Berg liegt im </a:t>
            </a:r>
            <a:r>
              <a:rPr lang="de-DE" sz="3600" dirty="0" smtClean="0">
                <a:solidFill>
                  <a:srgbClr val="FF0000"/>
                </a:solidFill>
                <a:latin typeface="Times New Roman" pitchFamily="18" charset="0"/>
                <a:cs typeface="Times New Roman" pitchFamily="18" charset="0"/>
              </a:rPr>
              <a:t>Kaukasus</a:t>
            </a:r>
            <a:r>
              <a:rPr lang="de-DE" sz="3600" dirty="0" smtClean="0">
                <a:solidFill>
                  <a:schemeClr val="bg1"/>
                </a:solidFill>
                <a:latin typeface="Times New Roman" pitchFamily="18" charset="0"/>
                <a:cs typeface="Times New Roman" pitchFamily="18" charset="0"/>
              </a:rPr>
              <a:t> und heißt </a:t>
            </a:r>
            <a:r>
              <a:rPr lang="de-DE" sz="3600" dirty="0" smtClean="0">
                <a:solidFill>
                  <a:srgbClr val="FF0000"/>
                </a:solidFill>
                <a:latin typeface="Times New Roman" pitchFamily="18" charset="0"/>
                <a:cs typeface="Times New Roman" pitchFamily="18" charset="0"/>
              </a:rPr>
              <a:t>Elbrus</a:t>
            </a:r>
            <a:r>
              <a:rPr lang="de-DE" sz="3600" dirty="0" smtClean="0">
                <a:solidFill>
                  <a:schemeClr val="bg1"/>
                </a:solidFill>
                <a:latin typeface="Times New Roman" pitchFamily="18" charset="0"/>
                <a:cs typeface="Times New Roman" pitchFamily="18" charset="0"/>
              </a:rPr>
              <a:t>.</a:t>
            </a:r>
            <a:endParaRPr lang="ru-RU" sz="3600" dirty="0">
              <a:solidFill>
                <a:schemeClr val="bg1"/>
              </a:solidFill>
              <a:latin typeface="Times New Roman" pitchFamily="18" charset="0"/>
              <a:cs typeface="Times New Roman" pitchFamily="18" charset="0"/>
            </a:endParaRPr>
          </a:p>
        </p:txBody>
      </p:sp>
      <p:pic>
        <p:nvPicPr>
          <p:cNvPr id="5" name="Рисунок 4" descr="IMG_9100_2.jpg"/>
          <p:cNvPicPr>
            <a:picLocks noChangeAspect="1"/>
          </p:cNvPicPr>
          <p:nvPr/>
        </p:nvPicPr>
        <p:blipFill>
          <a:blip r:embed="rId2" cstate="print"/>
          <a:stretch>
            <a:fillRect/>
          </a:stretch>
        </p:blipFill>
        <p:spPr>
          <a:xfrm>
            <a:off x="0" y="0"/>
            <a:ext cx="9144000" cy="5517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28596" y="1928802"/>
            <a:ext cx="8229600" cy="4525963"/>
          </a:xfrm>
        </p:spPr>
        <p:txBody>
          <a:bodyPr/>
          <a:lstStyle/>
          <a:p>
            <a:pPr algn="ctr">
              <a:buNone/>
            </a:pPr>
            <a:r>
              <a:rPr lang="de-DE" dirty="0" smtClean="0">
                <a:ln w="10160">
                  <a:solidFill>
                    <a:schemeClr val="accent1"/>
                  </a:solidFill>
                  <a:prstDash val="solid"/>
                </a:ln>
                <a:solidFill>
                  <a:schemeClr val="bg1"/>
                </a:solidFill>
                <a:effectLst>
                  <a:outerShdw blurRad="38100" dist="32000" dir="5400000" algn="tl">
                    <a:srgbClr val="000000">
                      <a:alpha val="30000"/>
                    </a:srgbClr>
                  </a:outerShdw>
                </a:effectLst>
                <a:latin typeface="Times New Roman" pitchFamily="18" charset="0"/>
                <a:cs typeface="Times New Roman" pitchFamily="18" charset="0"/>
              </a:rPr>
              <a:t>In Russland finden unterschiedliche</a:t>
            </a:r>
            <a:endParaRPr lang="ru-RU" dirty="0" smtClean="0">
              <a:ln w="10160">
                <a:solidFill>
                  <a:schemeClr val="accent1"/>
                </a:solidFill>
                <a:prstDash val="solid"/>
              </a:ln>
              <a:solidFill>
                <a:schemeClr val="bg1"/>
              </a:solidFill>
              <a:effectLst>
                <a:outerShdw blurRad="38100" dist="32000" dir="5400000" algn="tl">
                  <a:srgbClr val="000000">
                    <a:alpha val="30000"/>
                  </a:srgbClr>
                </a:outerShdw>
              </a:effectLst>
              <a:latin typeface="Times New Roman" pitchFamily="18" charset="0"/>
              <a:cs typeface="Times New Roman" pitchFamily="18" charset="0"/>
            </a:endParaRPr>
          </a:p>
          <a:p>
            <a:pPr algn="ctr">
              <a:buNone/>
            </a:pPr>
            <a:r>
              <a:rPr lang="de-DE" dirty="0" smtClean="0">
                <a:ln w="10160">
                  <a:solidFill>
                    <a:schemeClr val="accent1"/>
                  </a:solidFill>
                  <a:prstDash val="solid"/>
                </a:ln>
                <a:solidFill>
                  <a:srgbClr val="FF0000"/>
                </a:solidFill>
                <a:effectLst>
                  <a:outerShdw blurRad="38100" dist="32000" dir="5400000" algn="tl">
                    <a:srgbClr val="000000">
                      <a:alpha val="30000"/>
                    </a:srgbClr>
                  </a:outerShdw>
                </a:effectLst>
                <a:latin typeface="Times New Roman" pitchFamily="18" charset="0"/>
                <a:cs typeface="Times New Roman" pitchFamily="18" charset="0"/>
              </a:rPr>
              <a:t>Naturlandschaften und Klimazonen </a:t>
            </a:r>
            <a:r>
              <a:rPr lang="de-DE" dirty="0" smtClean="0">
                <a:ln w="10160">
                  <a:solidFill>
                    <a:schemeClr val="accent1"/>
                  </a:solidFill>
                  <a:prstDash val="solid"/>
                </a:ln>
                <a:solidFill>
                  <a:schemeClr val="bg1"/>
                </a:solidFill>
                <a:effectLst>
                  <a:outerShdw blurRad="38100" dist="32000" dir="5400000" algn="tl">
                    <a:srgbClr val="000000">
                      <a:alpha val="30000"/>
                    </a:srgbClr>
                  </a:outerShdw>
                </a:effectLst>
                <a:latin typeface="Times New Roman" pitchFamily="18" charset="0"/>
                <a:cs typeface="Times New Roman" pitchFamily="18" charset="0"/>
              </a:rPr>
              <a:t>ihren Platz.</a:t>
            </a:r>
            <a:endParaRPr lang="ru-RU" dirty="0" smtClean="0">
              <a:ln w="10160">
                <a:solidFill>
                  <a:schemeClr val="accent1"/>
                </a:solidFill>
                <a:prstDash val="solid"/>
              </a:ln>
              <a:solidFill>
                <a:schemeClr val="bg1"/>
              </a:solidFill>
              <a:effectLst>
                <a:outerShdw blurRad="38100" dist="32000" dir="5400000" algn="tl">
                  <a:srgbClr val="000000">
                    <a:alpha val="30000"/>
                  </a:srgbClr>
                </a:outerShdw>
              </a:effectLst>
              <a:latin typeface="Times New Roman" pitchFamily="18" charset="0"/>
              <a:cs typeface="Times New Roman" pitchFamily="18" charset="0"/>
            </a:endParaRPr>
          </a:p>
          <a:p>
            <a:pPr algn="ctr">
              <a:buNone/>
            </a:pPr>
            <a:r>
              <a:rPr lang="de-DE" dirty="0" smtClean="0">
                <a:ln w="10160">
                  <a:solidFill>
                    <a:schemeClr val="accent1"/>
                  </a:solidFill>
                  <a:prstDash val="solid"/>
                </a:ln>
                <a:solidFill>
                  <a:schemeClr val="bg1"/>
                </a:solidFill>
                <a:effectLst>
                  <a:outerShdw blurRad="38100" dist="32000" dir="5400000" algn="tl">
                    <a:srgbClr val="000000">
                      <a:alpha val="30000"/>
                    </a:srgbClr>
                  </a:outerShdw>
                </a:effectLst>
                <a:latin typeface="Times New Roman" pitchFamily="18" charset="0"/>
                <a:cs typeface="Times New Roman" pitchFamily="18" charset="0"/>
              </a:rPr>
              <a:t>Die kalten Regionen der Taiga und der Tundra</a:t>
            </a:r>
            <a:endParaRPr lang="ru-RU" dirty="0" smtClean="0">
              <a:ln w="10160">
                <a:solidFill>
                  <a:schemeClr val="accent1"/>
                </a:solidFill>
                <a:prstDash val="solid"/>
              </a:ln>
              <a:solidFill>
                <a:schemeClr val="bg1"/>
              </a:solidFill>
              <a:effectLst>
                <a:outerShdw blurRad="38100" dist="32000" dir="5400000" algn="tl">
                  <a:srgbClr val="000000">
                    <a:alpha val="30000"/>
                  </a:srgbClr>
                </a:outerShdw>
              </a:effectLst>
              <a:latin typeface="Times New Roman" pitchFamily="18" charset="0"/>
              <a:cs typeface="Times New Roman" pitchFamily="18" charset="0"/>
            </a:endParaRPr>
          </a:p>
          <a:p>
            <a:pPr algn="ctr">
              <a:buNone/>
            </a:pPr>
            <a:r>
              <a:rPr lang="de-DE" dirty="0" smtClean="0">
                <a:ln w="10160">
                  <a:solidFill>
                    <a:schemeClr val="accent1"/>
                  </a:solidFill>
                  <a:prstDash val="solid"/>
                </a:ln>
                <a:solidFill>
                  <a:schemeClr val="bg1"/>
                </a:solidFill>
                <a:effectLst>
                  <a:outerShdw blurRad="38100" dist="32000" dir="5400000" algn="tl">
                    <a:srgbClr val="000000">
                      <a:alpha val="30000"/>
                    </a:srgbClr>
                  </a:outerShdw>
                </a:effectLst>
                <a:latin typeface="Times New Roman" pitchFamily="18" charset="0"/>
                <a:cs typeface="Times New Roman" pitchFamily="18" charset="0"/>
              </a:rPr>
              <a:t>nehmen große   Gebiete Sibiriens und der Fernen</a:t>
            </a:r>
            <a:endParaRPr lang="ru-RU" dirty="0" smtClean="0">
              <a:ln w="10160">
                <a:solidFill>
                  <a:schemeClr val="accent1"/>
                </a:solidFill>
                <a:prstDash val="solid"/>
              </a:ln>
              <a:solidFill>
                <a:schemeClr val="bg1"/>
              </a:solidFill>
              <a:effectLst>
                <a:outerShdw blurRad="38100" dist="32000" dir="5400000" algn="tl">
                  <a:srgbClr val="000000">
                    <a:alpha val="30000"/>
                  </a:srgbClr>
                </a:outerShdw>
              </a:effectLst>
              <a:latin typeface="Times New Roman" pitchFamily="18" charset="0"/>
              <a:cs typeface="Times New Roman" pitchFamily="18" charset="0"/>
            </a:endParaRPr>
          </a:p>
          <a:p>
            <a:pPr algn="ctr">
              <a:buNone/>
            </a:pPr>
            <a:r>
              <a:rPr lang="de-DE" dirty="0" smtClean="0">
                <a:ln w="10160">
                  <a:solidFill>
                    <a:schemeClr val="accent1"/>
                  </a:solidFill>
                  <a:prstDash val="solid"/>
                </a:ln>
                <a:solidFill>
                  <a:schemeClr val="bg1"/>
                </a:solidFill>
                <a:effectLst>
                  <a:outerShdw blurRad="38100" dist="32000" dir="5400000" algn="tl">
                    <a:srgbClr val="000000">
                      <a:alpha val="30000"/>
                    </a:srgbClr>
                  </a:outerShdw>
                </a:effectLst>
                <a:latin typeface="Times New Roman" pitchFamily="18" charset="0"/>
                <a:cs typeface="Times New Roman" pitchFamily="18" charset="0"/>
              </a:rPr>
              <a:t>Osten ein. Die kälteste Region ist Jakutin. </a:t>
            </a:r>
          </a:p>
          <a:p>
            <a:pPr algn="ctr">
              <a:buNone/>
            </a:pPr>
            <a:r>
              <a:rPr lang="de-DE" dirty="0" smtClean="0">
                <a:ln w="10160">
                  <a:solidFill>
                    <a:schemeClr val="accent1"/>
                  </a:solidFill>
                  <a:prstDash val="solid"/>
                </a:ln>
                <a:solidFill>
                  <a:schemeClr val="bg1"/>
                </a:solidFill>
                <a:effectLst>
                  <a:outerShdw blurRad="38100" dist="32000" dir="5400000" algn="tl">
                    <a:srgbClr val="000000">
                      <a:alpha val="30000"/>
                    </a:srgbClr>
                  </a:outerShdw>
                </a:effectLst>
                <a:latin typeface="Times New Roman" pitchFamily="18" charset="0"/>
                <a:cs typeface="Times New Roman" pitchFamily="18" charset="0"/>
              </a:rPr>
              <a:t>An der Schwarzmeerküste  ist das subtropische</a:t>
            </a:r>
          </a:p>
          <a:p>
            <a:pPr algn="ctr">
              <a:buNone/>
            </a:pPr>
            <a:r>
              <a:rPr lang="de-DE" dirty="0" smtClean="0">
                <a:ln w="10160">
                  <a:solidFill>
                    <a:schemeClr val="accent1"/>
                  </a:solidFill>
                  <a:prstDash val="solid"/>
                </a:ln>
                <a:solidFill>
                  <a:schemeClr val="bg1"/>
                </a:solidFill>
                <a:effectLst>
                  <a:outerShdw blurRad="38100" dist="32000" dir="5400000" algn="tl">
                    <a:srgbClr val="000000">
                      <a:alpha val="30000"/>
                    </a:srgbClr>
                  </a:outerShdw>
                </a:effectLst>
                <a:latin typeface="Times New Roman" pitchFamily="18" charset="0"/>
                <a:cs typeface="Times New Roman" pitchFamily="18" charset="0"/>
              </a:rPr>
              <a:t>Klima.  Der größte  Teil des Landes hat ein gemäßigtes  Klima. </a:t>
            </a:r>
            <a:endParaRPr lang="ru-RU" dirty="0" smtClean="0">
              <a:ln w="10160">
                <a:solidFill>
                  <a:schemeClr val="accent1"/>
                </a:solidFill>
                <a:prstDash val="solid"/>
              </a:ln>
              <a:solidFill>
                <a:schemeClr val="bg1"/>
              </a:solidFill>
              <a:effectLst>
                <a:outerShdw blurRad="38100" dist="32000" dir="5400000" algn="tl">
                  <a:srgbClr val="000000">
                    <a:alpha val="30000"/>
                  </a:srgbClr>
                </a:outerShdw>
              </a:effectLst>
              <a:latin typeface="Times New Roman" pitchFamily="18" charset="0"/>
              <a:cs typeface="Times New Roman" pitchFamily="18" charset="0"/>
            </a:endParaRPr>
          </a:p>
          <a:p>
            <a:pPr algn="ctr"/>
            <a:endParaRPr lang="ru-RU" dirty="0">
              <a:solidFill>
                <a:schemeClr val="bg1"/>
              </a:solidFill>
            </a:endParaRPr>
          </a:p>
        </p:txBody>
      </p:sp>
      <p:pic>
        <p:nvPicPr>
          <p:cNvPr id="4" name="Рисунок 3" descr="Norden.jpg"/>
          <p:cNvPicPr>
            <a:picLocks noChangeAspect="1"/>
          </p:cNvPicPr>
          <p:nvPr/>
        </p:nvPicPr>
        <p:blipFill>
          <a:blip r:embed="rId2" cstate="print"/>
          <a:stretch>
            <a:fillRect/>
          </a:stretch>
        </p:blipFill>
        <p:spPr>
          <a:xfrm>
            <a:off x="0" y="0"/>
            <a:ext cx="3118309" cy="1988840"/>
          </a:xfrm>
          <a:prstGeom prst="rect">
            <a:avLst/>
          </a:prstGeom>
        </p:spPr>
      </p:pic>
      <p:pic>
        <p:nvPicPr>
          <p:cNvPr id="5" name="Рисунок 4" descr="Norden.jpg"/>
          <p:cNvPicPr>
            <a:picLocks noChangeAspect="1"/>
          </p:cNvPicPr>
          <p:nvPr/>
        </p:nvPicPr>
        <p:blipFill>
          <a:blip r:embed="rId3" cstate="print"/>
          <a:stretch>
            <a:fillRect/>
          </a:stretch>
        </p:blipFill>
        <p:spPr>
          <a:xfrm>
            <a:off x="3059832" y="0"/>
            <a:ext cx="3168352" cy="1988840"/>
          </a:xfrm>
          <a:prstGeom prst="rect">
            <a:avLst/>
          </a:prstGeom>
        </p:spPr>
      </p:pic>
      <p:pic>
        <p:nvPicPr>
          <p:cNvPr id="6" name="Рисунок 5" descr="Norden.jpg"/>
          <p:cNvPicPr>
            <a:picLocks noChangeAspect="1"/>
          </p:cNvPicPr>
          <p:nvPr/>
        </p:nvPicPr>
        <p:blipFill>
          <a:blip r:embed="rId4" cstate="print"/>
          <a:stretch>
            <a:fillRect/>
          </a:stretch>
        </p:blipFill>
        <p:spPr>
          <a:xfrm>
            <a:off x="6228184" y="0"/>
            <a:ext cx="2916022" cy="1988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strVal val="#ppt_w*0.70"/>
                                          </p:val>
                                        </p:tav>
                                        <p:tav tm="100000">
                                          <p:val>
                                            <p:strVal val="#ppt_w"/>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animEffect transition="in" filter="fade">
                                      <p:cBhvr>
                                        <p:cTn id="14" dur="2000"/>
                                        <p:tgtEl>
                                          <p:spTgt spid="5"/>
                                        </p:tgtEl>
                                      </p:cBhvr>
                                    </p:animEffect>
                                  </p:childTnLst>
                                </p:cTn>
                              </p:par>
                              <p:par>
                                <p:cTn id="15" presetID="5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strVal val="#ppt_w*0.70"/>
                                          </p:val>
                                        </p:tav>
                                        <p:tav tm="100000">
                                          <p:val>
                                            <p:strVal val="#ppt_w"/>
                                          </p:val>
                                        </p:tav>
                                      </p:tavLst>
                                    </p:anim>
                                    <p:anim calcmode="lin" valueType="num">
                                      <p:cBhvr>
                                        <p:cTn id="18" dur="2000" fill="hold"/>
                                        <p:tgtEl>
                                          <p:spTgt spid="6"/>
                                        </p:tgtEl>
                                        <p:attrNameLst>
                                          <p:attrName>ppt_h</p:attrName>
                                        </p:attrNameLst>
                                      </p:cBhvr>
                                      <p:tavLst>
                                        <p:tav tm="0">
                                          <p:val>
                                            <p:strVal val="#ppt_h"/>
                                          </p:val>
                                        </p:tav>
                                        <p:tav tm="100000">
                                          <p:val>
                                            <p:strVal val="#ppt_h"/>
                                          </p:val>
                                        </p:tav>
                                      </p:tavLst>
                                    </p:anim>
                                    <p:animEffect transition="in" filter="fade">
                                      <p:cBhvr>
                                        <p:cTn id="19" dur="2000"/>
                                        <p:tgtEl>
                                          <p:spTgt spid="6"/>
                                        </p:tgtEl>
                                      </p:cBhvr>
                                    </p:animEffect>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10243">
                                            <p:txEl>
                                              <p:pRg st="0" end="0"/>
                                            </p:txEl>
                                          </p:spTgt>
                                        </p:tgtEl>
                                        <p:attrNameLst>
                                          <p:attrName>style.visibility</p:attrName>
                                        </p:attrNameLst>
                                      </p:cBhvr>
                                      <p:to>
                                        <p:strVal val="visible"/>
                                      </p:to>
                                    </p:set>
                                    <p:anim calcmode="lin" valueType="num">
                                      <p:cBhvr>
                                        <p:cTn id="23" dur="2000" fill="hold"/>
                                        <p:tgtEl>
                                          <p:spTgt spid="10243">
                                            <p:txEl>
                                              <p:pRg st="0" end="0"/>
                                            </p:txEl>
                                          </p:spTgt>
                                        </p:tgtEl>
                                        <p:attrNameLst>
                                          <p:attrName>ppt_w</p:attrName>
                                        </p:attrNameLst>
                                      </p:cBhvr>
                                      <p:tavLst>
                                        <p:tav tm="0">
                                          <p:val>
                                            <p:strVal val="#ppt_w*0.70"/>
                                          </p:val>
                                        </p:tav>
                                        <p:tav tm="100000">
                                          <p:val>
                                            <p:strVal val="#ppt_w"/>
                                          </p:val>
                                        </p:tav>
                                      </p:tavLst>
                                    </p:anim>
                                    <p:anim calcmode="lin" valueType="num">
                                      <p:cBhvr>
                                        <p:cTn id="24" dur="2000" fill="hold"/>
                                        <p:tgtEl>
                                          <p:spTgt spid="10243">
                                            <p:txEl>
                                              <p:pRg st="0" end="0"/>
                                            </p:txEl>
                                          </p:spTgt>
                                        </p:tgtEl>
                                        <p:attrNameLst>
                                          <p:attrName>ppt_h</p:attrName>
                                        </p:attrNameLst>
                                      </p:cBhvr>
                                      <p:tavLst>
                                        <p:tav tm="0">
                                          <p:val>
                                            <p:strVal val="#ppt_h"/>
                                          </p:val>
                                        </p:tav>
                                        <p:tav tm="100000">
                                          <p:val>
                                            <p:strVal val="#ppt_h"/>
                                          </p:val>
                                        </p:tav>
                                      </p:tavLst>
                                    </p:anim>
                                    <p:animEffect transition="in" filter="fade">
                                      <p:cBhvr>
                                        <p:cTn id="25" dur="2000"/>
                                        <p:tgtEl>
                                          <p:spTgt spid="10243">
                                            <p:txEl>
                                              <p:pRg st="0" end="0"/>
                                            </p:txEl>
                                          </p:spTgt>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0243">
                                            <p:txEl>
                                              <p:pRg st="1" end="1"/>
                                            </p:txEl>
                                          </p:spTgt>
                                        </p:tgtEl>
                                        <p:attrNameLst>
                                          <p:attrName>style.visibility</p:attrName>
                                        </p:attrNameLst>
                                      </p:cBhvr>
                                      <p:to>
                                        <p:strVal val="visible"/>
                                      </p:to>
                                    </p:set>
                                    <p:anim calcmode="lin" valueType="num">
                                      <p:cBhvr>
                                        <p:cTn id="28" dur="2000" fill="hold"/>
                                        <p:tgtEl>
                                          <p:spTgt spid="10243">
                                            <p:txEl>
                                              <p:pRg st="1" end="1"/>
                                            </p:txEl>
                                          </p:spTgt>
                                        </p:tgtEl>
                                        <p:attrNameLst>
                                          <p:attrName>ppt_w</p:attrName>
                                        </p:attrNameLst>
                                      </p:cBhvr>
                                      <p:tavLst>
                                        <p:tav tm="0">
                                          <p:val>
                                            <p:strVal val="#ppt_w*0.70"/>
                                          </p:val>
                                        </p:tav>
                                        <p:tav tm="100000">
                                          <p:val>
                                            <p:strVal val="#ppt_w"/>
                                          </p:val>
                                        </p:tav>
                                      </p:tavLst>
                                    </p:anim>
                                    <p:anim calcmode="lin" valueType="num">
                                      <p:cBhvr>
                                        <p:cTn id="29" dur="2000" fill="hold"/>
                                        <p:tgtEl>
                                          <p:spTgt spid="10243">
                                            <p:txEl>
                                              <p:pRg st="1" end="1"/>
                                            </p:txEl>
                                          </p:spTgt>
                                        </p:tgtEl>
                                        <p:attrNameLst>
                                          <p:attrName>ppt_h</p:attrName>
                                        </p:attrNameLst>
                                      </p:cBhvr>
                                      <p:tavLst>
                                        <p:tav tm="0">
                                          <p:val>
                                            <p:strVal val="#ppt_h"/>
                                          </p:val>
                                        </p:tav>
                                        <p:tav tm="100000">
                                          <p:val>
                                            <p:strVal val="#ppt_h"/>
                                          </p:val>
                                        </p:tav>
                                      </p:tavLst>
                                    </p:anim>
                                    <p:animEffect transition="in" filter="fade">
                                      <p:cBhvr>
                                        <p:cTn id="30" dur="2000"/>
                                        <p:tgtEl>
                                          <p:spTgt spid="10243">
                                            <p:txEl>
                                              <p:pRg st="1" end="1"/>
                                            </p:txEl>
                                          </p:spTgt>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10243">
                                            <p:txEl>
                                              <p:pRg st="2" end="2"/>
                                            </p:txEl>
                                          </p:spTgt>
                                        </p:tgtEl>
                                        <p:attrNameLst>
                                          <p:attrName>style.visibility</p:attrName>
                                        </p:attrNameLst>
                                      </p:cBhvr>
                                      <p:to>
                                        <p:strVal val="visible"/>
                                      </p:to>
                                    </p:set>
                                    <p:anim calcmode="lin" valueType="num">
                                      <p:cBhvr>
                                        <p:cTn id="33" dur="2000" fill="hold"/>
                                        <p:tgtEl>
                                          <p:spTgt spid="10243">
                                            <p:txEl>
                                              <p:pRg st="2" end="2"/>
                                            </p:txEl>
                                          </p:spTgt>
                                        </p:tgtEl>
                                        <p:attrNameLst>
                                          <p:attrName>ppt_w</p:attrName>
                                        </p:attrNameLst>
                                      </p:cBhvr>
                                      <p:tavLst>
                                        <p:tav tm="0">
                                          <p:val>
                                            <p:strVal val="#ppt_w*0.70"/>
                                          </p:val>
                                        </p:tav>
                                        <p:tav tm="100000">
                                          <p:val>
                                            <p:strVal val="#ppt_w"/>
                                          </p:val>
                                        </p:tav>
                                      </p:tavLst>
                                    </p:anim>
                                    <p:anim calcmode="lin" valueType="num">
                                      <p:cBhvr>
                                        <p:cTn id="34" dur="2000" fill="hold"/>
                                        <p:tgtEl>
                                          <p:spTgt spid="10243">
                                            <p:txEl>
                                              <p:pRg st="2" end="2"/>
                                            </p:txEl>
                                          </p:spTgt>
                                        </p:tgtEl>
                                        <p:attrNameLst>
                                          <p:attrName>ppt_h</p:attrName>
                                        </p:attrNameLst>
                                      </p:cBhvr>
                                      <p:tavLst>
                                        <p:tav tm="0">
                                          <p:val>
                                            <p:strVal val="#ppt_h"/>
                                          </p:val>
                                        </p:tav>
                                        <p:tav tm="100000">
                                          <p:val>
                                            <p:strVal val="#ppt_h"/>
                                          </p:val>
                                        </p:tav>
                                      </p:tavLst>
                                    </p:anim>
                                    <p:animEffect transition="in" filter="fade">
                                      <p:cBhvr>
                                        <p:cTn id="35" dur="2000"/>
                                        <p:tgtEl>
                                          <p:spTgt spid="10243">
                                            <p:txEl>
                                              <p:pRg st="2" end="2"/>
                                            </p:txEl>
                                          </p:spTgt>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10243">
                                            <p:txEl>
                                              <p:pRg st="3" end="3"/>
                                            </p:txEl>
                                          </p:spTgt>
                                        </p:tgtEl>
                                        <p:attrNameLst>
                                          <p:attrName>style.visibility</p:attrName>
                                        </p:attrNameLst>
                                      </p:cBhvr>
                                      <p:to>
                                        <p:strVal val="visible"/>
                                      </p:to>
                                    </p:set>
                                    <p:anim calcmode="lin" valueType="num">
                                      <p:cBhvr>
                                        <p:cTn id="38" dur="2000" fill="hold"/>
                                        <p:tgtEl>
                                          <p:spTgt spid="10243">
                                            <p:txEl>
                                              <p:pRg st="3" end="3"/>
                                            </p:txEl>
                                          </p:spTgt>
                                        </p:tgtEl>
                                        <p:attrNameLst>
                                          <p:attrName>ppt_w</p:attrName>
                                        </p:attrNameLst>
                                      </p:cBhvr>
                                      <p:tavLst>
                                        <p:tav tm="0">
                                          <p:val>
                                            <p:strVal val="#ppt_w*0.70"/>
                                          </p:val>
                                        </p:tav>
                                        <p:tav tm="100000">
                                          <p:val>
                                            <p:strVal val="#ppt_w"/>
                                          </p:val>
                                        </p:tav>
                                      </p:tavLst>
                                    </p:anim>
                                    <p:anim calcmode="lin" valueType="num">
                                      <p:cBhvr>
                                        <p:cTn id="39" dur="2000" fill="hold"/>
                                        <p:tgtEl>
                                          <p:spTgt spid="10243">
                                            <p:txEl>
                                              <p:pRg st="3" end="3"/>
                                            </p:txEl>
                                          </p:spTgt>
                                        </p:tgtEl>
                                        <p:attrNameLst>
                                          <p:attrName>ppt_h</p:attrName>
                                        </p:attrNameLst>
                                      </p:cBhvr>
                                      <p:tavLst>
                                        <p:tav tm="0">
                                          <p:val>
                                            <p:strVal val="#ppt_h"/>
                                          </p:val>
                                        </p:tav>
                                        <p:tav tm="100000">
                                          <p:val>
                                            <p:strVal val="#ppt_h"/>
                                          </p:val>
                                        </p:tav>
                                      </p:tavLst>
                                    </p:anim>
                                    <p:animEffect transition="in" filter="fade">
                                      <p:cBhvr>
                                        <p:cTn id="40" dur="2000"/>
                                        <p:tgtEl>
                                          <p:spTgt spid="10243">
                                            <p:txEl>
                                              <p:pRg st="3" end="3"/>
                                            </p:txEl>
                                          </p:spTgt>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0243">
                                            <p:txEl>
                                              <p:pRg st="4" end="4"/>
                                            </p:txEl>
                                          </p:spTgt>
                                        </p:tgtEl>
                                        <p:attrNameLst>
                                          <p:attrName>style.visibility</p:attrName>
                                        </p:attrNameLst>
                                      </p:cBhvr>
                                      <p:to>
                                        <p:strVal val="visible"/>
                                      </p:to>
                                    </p:set>
                                    <p:anim calcmode="lin" valueType="num">
                                      <p:cBhvr>
                                        <p:cTn id="43" dur="2000" fill="hold"/>
                                        <p:tgtEl>
                                          <p:spTgt spid="10243">
                                            <p:txEl>
                                              <p:pRg st="4" end="4"/>
                                            </p:txEl>
                                          </p:spTgt>
                                        </p:tgtEl>
                                        <p:attrNameLst>
                                          <p:attrName>ppt_w</p:attrName>
                                        </p:attrNameLst>
                                      </p:cBhvr>
                                      <p:tavLst>
                                        <p:tav tm="0">
                                          <p:val>
                                            <p:strVal val="#ppt_w*0.70"/>
                                          </p:val>
                                        </p:tav>
                                        <p:tav tm="100000">
                                          <p:val>
                                            <p:strVal val="#ppt_w"/>
                                          </p:val>
                                        </p:tav>
                                      </p:tavLst>
                                    </p:anim>
                                    <p:anim calcmode="lin" valueType="num">
                                      <p:cBhvr>
                                        <p:cTn id="44" dur="2000" fill="hold"/>
                                        <p:tgtEl>
                                          <p:spTgt spid="10243">
                                            <p:txEl>
                                              <p:pRg st="4" end="4"/>
                                            </p:txEl>
                                          </p:spTgt>
                                        </p:tgtEl>
                                        <p:attrNameLst>
                                          <p:attrName>ppt_h</p:attrName>
                                        </p:attrNameLst>
                                      </p:cBhvr>
                                      <p:tavLst>
                                        <p:tav tm="0">
                                          <p:val>
                                            <p:strVal val="#ppt_h"/>
                                          </p:val>
                                        </p:tav>
                                        <p:tav tm="100000">
                                          <p:val>
                                            <p:strVal val="#ppt_h"/>
                                          </p:val>
                                        </p:tav>
                                      </p:tavLst>
                                    </p:anim>
                                    <p:animEffect transition="in" filter="fade">
                                      <p:cBhvr>
                                        <p:cTn id="45" dur="2000"/>
                                        <p:tgtEl>
                                          <p:spTgt spid="10243">
                                            <p:txEl>
                                              <p:pRg st="4" end="4"/>
                                            </p:txEl>
                                          </p:spTgt>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0243">
                                            <p:txEl>
                                              <p:pRg st="5" end="5"/>
                                            </p:txEl>
                                          </p:spTgt>
                                        </p:tgtEl>
                                        <p:attrNameLst>
                                          <p:attrName>style.visibility</p:attrName>
                                        </p:attrNameLst>
                                      </p:cBhvr>
                                      <p:to>
                                        <p:strVal val="visible"/>
                                      </p:to>
                                    </p:set>
                                    <p:anim calcmode="lin" valueType="num">
                                      <p:cBhvr>
                                        <p:cTn id="48" dur="2000" fill="hold"/>
                                        <p:tgtEl>
                                          <p:spTgt spid="10243">
                                            <p:txEl>
                                              <p:pRg st="5" end="5"/>
                                            </p:txEl>
                                          </p:spTgt>
                                        </p:tgtEl>
                                        <p:attrNameLst>
                                          <p:attrName>ppt_w</p:attrName>
                                        </p:attrNameLst>
                                      </p:cBhvr>
                                      <p:tavLst>
                                        <p:tav tm="0">
                                          <p:val>
                                            <p:strVal val="#ppt_w*0.70"/>
                                          </p:val>
                                        </p:tav>
                                        <p:tav tm="100000">
                                          <p:val>
                                            <p:strVal val="#ppt_w"/>
                                          </p:val>
                                        </p:tav>
                                      </p:tavLst>
                                    </p:anim>
                                    <p:anim calcmode="lin" valueType="num">
                                      <p:cBhvr>
                                        <p:cTn id="49" dur="2000" fill="hold"/>
                                        <p:tgtEl>
                                          <p:spTgt spid="10243">
                                            <p:txEl>
                                              <p:pRg st="5" end="5"/>
                                            </p:txEl>
                                          </p:spTgt>
                                        </p:tgtEl>
                                        <p:attrNameLst>
                                          <p:attrName>ppt_h</p:attrName>
                                        </p:attrNameLst>
                                      </p:cBhvr>
                                      <p:tavLst>
                                        <p:tav tm="0">
                                          <p:val>
                                            <p:strVal val="#ppt_h"/>
                                          </p:val>
                                        </p:tav>
                                        <p:tav tm="100000">
                                          <p:val>
                                            <p:strVal val="#ppt_h"/>
                                          </p:val>
                                        </p:tav>
                                      </p:tavLst>
                                    </p:anim>
                                    <p:animEffect transition="in" filter="fade">
                                      <p:cBhvr>
                                        <p:cTn id="50" dur="2000"/>
                                        <p:tgtEl>
                                          <p:spTgt spid="10243">
                                            <p:txEl>
                                              <p:pRg st="5" end="5"/>
                                            </p:txEl>
                                          </p:spTgt>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10243">
                                            <p:txEl>
                                              <p:pRg st="6" end="6"/>
                                            </p:txEl>
                                          </p:spTgt>
                                        </p:tgtEl>
                                        <p:attrNameLst>
                                          <p:attrName>style.visibility</p:attrName>
                                        </p:attrNameLst>
                                      </p:cBhvr>
                                      <p:to>
                                        <p:strVal val="visible"/>
                                      </p:to>
                                    </p:set>
                                    <p:anim calcmode="lin" valueType="num">
                                      <p:cBhvr>
                                        <p:cTn id="53" dur="2000" fill="hold"/>
                                        <p:tgtEl>
                                          <p:spTgt spid="10243">
                                            <p:txEl>
                                              <p:pRg st="6" end="6"/>
                                            </p:txEl>
                                          </p:spTgt>
                                        </p:tgtEl>
                                        <p:attrNameLst>
                                          <p:attrName>ppt_w</p:attrName>
                                        </p:attrNameLst>
                                      </p:cBhvr>
                                      <p:tavLst>
                                        <p:tav tm="0">
                                          <p:val>
                                            <p:strVal val="#ppt_w*0.70"/>
                                          </p:val>
                                        </p:tav>
                                        <p:tav tm="100000">
                                          <p:val>
                                            <p:strVal val="#ppt_w"/>
                                          </p:val>
                                        </p:tav>
                                      </p:tavLst>
                                    </p:anim>
                                    <p:anim calcmode="lin" valueType="num">
                                      <p:cBhvr>
                                        <p:cTn id="54" dur="2000" fill="hold"/>
                                        <p:tgtEl>
                                          <p:spTgt spid="10243">
                                            <p:txEl>
                                              <p:pRg st="6" end="6"/>
                                            </p:txEl>
                                          </p:spTgt>
                                        </p:tgtEl>
                                        <p:attrNameLst>
                                          <p:attrName>ppt_h</p:attrName>
                                        </p:attrNameLst>
                                      </p:cBhvr>
                                      <p:tavLst>
                                        <p:tav tm="0">
                                          <p:val>
                                            <p:strVal val="#ppt_h"/>
                                          </p:val>
                                        </p:tav>
                                        <p:tav tm="100000">
                                          <p:val>
                                            <p:strVal val="#ppt_h"/>
                                          </p:val>
                                        </p:tav>
                                      </p:tavLst>
                                    </p:anim>
                                    <p:animEffect transition="in" filter="fade">
                                      <p:cBhvr>
                                        <p:cTn id="55" dur="20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5715000"/>
            <a:ext cx="8715404" cy="1143000"/>
          </a:xfrm>
        </p:spPr>
        <p:txBody>
          <a:bodyPr/>
          <a:lstStyle/>
          <a:p>
            <a:r>
              <a:rPr lang="ru-RU" sz="2400" dirty="0">
                <a:solidFill>
                  <a:schemeClr val="tx2"/>
                </a:solidFill>
                <a:latin typeface="Times New Roman" pitchFamily="18" charset="0"/>
                <a:cs typeface="Times New Roman" pitchFamily="18" charset="0"/>
              </a:rPr>
              <a:t/>
            </a:r>
            <a:br>
              <a:rPr lang="ru-RU" sz="2400" dirty="0">
                <a:solidFill>
                  <a:schemeClr val="tx2"/>
                </a:solidFill>
                <a:latin typeface="Times New Roman" pitchFamily="18" charset="0"/>
                <a:cs typeface="Times New Roman" pitchFamily="18" charset="0"/>
              </a:rPr>
            </a:br>
            <a:r>
              <a:rPr lang="de-DE" sz="3200" dirty="0" err="1" smtClean="0">
                <a:solidFill>
                  <a:schemeClr val="bg1"/>
                </a:solidFill>
                <a:latin typeface="Times New Roman" pitchFamily="18" charset="0"/>
                <a:cs typeface="Times New Roman" pitchFamily="18" charset="0"/>
              </a:rPr>
              <a:t>Rußland</a:t>
            </a:r>
            <a:r>
              <a:rPr lang="de-DE" sz="3200" dirty="0" smtClean="0">
                <a:solidFill>
                  <a:schemeClr val="bg1"/>
                </a:solidFill>
                <a:latin typeface="Times New Roman" pitchFamily="18" charset="0"/>
                <a:cs typeface="Times New Roman" pitchFamily="18" charset="0"/>
              </a:rPr>
              <a:t> ist  auch  an Bodenschätzen reich. Es gibt </a:t>
            </a:r>
            <a:r>
              <a:rPr lang="de-DE" sz="3200" dirty="0" smtClean="0">
                <a:solidFill>
                  <a:srgbClr val="FF0000"/>
                </a:solidFill>
                <a:latin typeface="Times New Roman" pitchFamily="18" charset="0"/>
                <a:cs typeface="Times New Roman" pitchFamily="18" charset="0"/>
              </a:rPr>
              <a:t>Eisenerz, Kohle, Erdgas, Kupfer, Erdöl</a:t>
            </a:r>
            <a:r>
              <a:rPr lang="de-DE" sz="3200" dirty="0" smtClean="0">
                <a:solidFill>
                  <a:schemeClr val="bg1"/>
                </a:solidFill>
                <a:latin typeface="Times New Roman" pitchFamily="18" charset="0"/>
                <a:cs typeface="Times New Roman" pitchFamily="18" charset="0"/>
              </a:rPr>
              <a:t> und andere.</a:t>
            </a:r>
            <a:r>
              <a:rPr lang="ru-RU" sz="3200" dirty="0" smtClean="0">
                <a:solidFill>
                  <a:schemeClr val="bg1"/>
                </a:solidFill>
                <a:latin typeface="Times New Roman" pitchFamily="18" charset="0"/>
                <a:cs typeface="Times New Roman" pitchFamily="18" charset="0"/>
              </a:rPr>
              <a:t/>
            </a:r>
            <a:br>
              <a:rPr lang="ru-RU" sz="32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de-DE" sz="2400" dirty="0">
                <a:solidFill>
                  <a:schemeClr val="bg1"/>
                </a:solidFill>
                <a:latin typeface="Times New Roman" pitchFamily="18" charset="0"/>
                <a:cs typeface="Times New Roman" pitchFamily="18" charset="0"/>
              </a:rPr>
              <a:t> </a:t>
            </a:r>
            <a: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3" name="Рисунок 2" descr="img830551_53_Prirodnyie_iskopaemyie_Severnoy_Ameriki.jpg"/>
          <p:cNvPicPr>
            <a:picLocks noChangeAspect="1"/>
          </p:cNvPicPr>
          <p:nvPr/>
        </p:nvPicPr>
        <p:blipFill>
          <a:blip r:embed="rId2" cstate="print"/>
          <a:stretch>
            <a:fillRect/>
          </a:stretch>
        </p:blipFill>
        <p:spPr>
          <a:xfrm>
            <a:off x="0" y="1"/>
            <a:ext cx="9144000" cy="5373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6000768"/>
            <a:ext cx="8715404" cy="1285884"/>
          </a:xfrm>
        </p:spPr>
        <p:txBody>
          <a:bodyPr/>
          <a:lstStyle/>
          <a:p>
            <a:r>
              <a:rPr lang="de-DE" sz="2400" dirty="0" smtClean="0">
                <a:solidFill>
                  <a:schemeClr val="bg1"/>
                </a:solidFill>
                <a:latin typeface="Times New Roman" pitchFamily="18" charset="0"/>
                <a:cs typeface="Times New Roman" pitchFamily="18" charset="0"/>
              </a:rPr>
              <a:t>Russland ist ein entwickeltes </a:t>
            </a:r>
            <a:r>
              <a:rPr lang="de-DE" sz="2400" u="sng" dirty="0" smtClean="0">
                <a:solidFill>
                  <a:srgbClr val="FF0000"/>
                </a:solidFill>
                <a:latin typeface="Times New Roman" pitchFamily="18" charset="0"/>
                <a:cs typeface="Times New Roman" pitchFamily="18" charset="0"/>
                <a:hlinkClick r:id="rId2" tooltip="Industrieland"/>
              </a:rPr>
              <a:t>Industrie-</a:t>
            </a:r>
            <a:r>
              <a:rPr lang="de-DE" sz="2400" dirty="0" smtClean="0">
                <a:solidFill>
                  <a:schemeClr val="bg1"/>
                </a:solidFill>
                <a:latin typeface="Times New Roman" pitchFamily="18" charset="0"/>
                <a:cs typeface="Times New Roman" pitchFamily="18" charset="0"/>
              </a:rPr>
              <a:t> und </a:t>
            </a:r>
            <a:r>
              <a:rPr lang="de-DE" sz="2400" dirty="0" smtClean="0">
                <a:solidFill>
                  <a:schemeClr val="bg1"/>
                </a:solidFill>
                <a:latin typeface="Times New Roman" pitchFamily="18" charset="0"/>
                <a:cs typeface="Times New Roman" pitchFamily="18" charset="0"/>
                <a:hlinkClick r:id="rId3" tooltip="Agrarland"/>
              </a:rPr>
              <a:t>Agrarland</a:t>
            </a:r>
            <a:r>
              <a:rPr lang="de-DE" sz="2400" dirty="0" smtClean="0">
                <a:solidFill>
                  <a:schemeClr val="bg1"/>
                </a:solidFill>
                <a:latin typeface="Times New Roman" pitchFamily="18" charset="0"/>
                <a:cs typeface="Times New Roman" pitchFamily="18" charset="0"/>
              </a:rPr>
              <a:t>. </a:t>
            </a: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de-DE" sz="2400" dirty="0" smtClean="0">
                <a:solidFill>
                  <a:schemeClr val="bg1"/>
                </a:solidFill>
                <a:latin typeface="Times New Roman" pitchFamily="18" charset="0"/>
                <a:cs typeface="Times New Roman" pitchFamily="18" charset="0"/>
              </a:rPr>
              <a:t>Unsere Industrie ist hochentwickelt. </a:t>
            </a: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de-DE" sz="2400" dirty="0" smtClean="0">
                <a:solidFill>
                  <a:schemeClr val="bg1"/>
                </a:solidFill>
                <a:latin typeface="Times New Roman" pitchFamily="18" charset="0"/>
                <a:cs typeface="Times New Roman" pitchFamily="18" charset="0"/>
              </a:rPr>
              <a:t>Die führenden Industriezweige sind </a:t>
            </a:r>
            <a:r>
              <a:rPr lang="de-DE" sz="2400" dirty="0" smtClean="0">
                <a:solidFill>
                  <a:schemeClr val="bg1"/>
                </a:solidFill>
                <a:latin typeface="Times New Roman" pitchFamily="18" charset="0"/>
                <a:cs typeface="Times New Roman" pitchFamily="18" charset="0"/>
                <a:hlinkClick r:id="rId4" tooltip="Maschinenbau"/>
              </a:rPr>
              <a:t>Maschinenbau</a:t>
            </a:r>
            <a:r>
              <a:rPr lang="de-DE" sz="2400" dirty="0" smtClean="0">
                <a:solidFill>
                  <a:schemeClr val="bg1"/>
                </a:solidFill>
                <a:latin typeface="Times New Roman" pitchFamily="18" charset="0"/>
                <a:cs typeface="Times New Roman" pitchFamily="18" charset="0"/>
              </a:rPr>
              <a:t> sowie die </a:t>
            </a:r>
            <a:r>
              <a:rPr lang="de-DE" sz="2400" dirty="0" smtClean="0">
                <a:solidFill>
                  <a:schemeClr val="bg1"/>
                </a:solidFill>
                <a:latin typeface="Times New Roman" pitchFamily="18" charset="0"/>
                <a:cs typeface="Times New Roman" pitchFamily="18" charset="0"/>
                <a:hlinkClick r:id="rId5" tooltip="Metallurgie"/>
              </a:rPr>
              <a:t>Eisen-</a:t>
            </a:r>
            <a:r>
              <a:rPr lang="de-DE" sz="2400" dirty="0" smtClean="0">
                <a:solidFill>
                  <a:schemeClr val="bg1"/>
                </a:solidFill>
                <a:latin typeface="Times New Roman" pitchFamily="18" charset="0"/>
                <a:cs typeface="Times New Roman" pitchFamily="18" charset="0"/>
              </a:rPr>
              <a:t> und </a:t>
            </a:r>
            <a:r>
              <a:rPr lang="de-DE" sz="2400" dirty="0" smtClean="0">
                <a:solidFill>
                  <a:schemeClr val="bg1"/>
                </a:solidFill>
                <a:latin typeface="Times New Roman" pitchFamily="18" charset="0"/>
                <a:cs typeface="Times New Roman" pitchFamily="18" charset="0"/>
                <a:hlinkClick r:id="rId6" tooltip="Nichteisenmetall"/>
              </a:rPr>
              <a:t>Nichteisenmetallverarbeitung</a:t>
            </a:r>
            <a:r>
              <a:rPr lang="de-DE" sz="2400" dirty="0" smtClean="0">
                <a:solidFill>
                  <a:schemeClr val="bg1"/>
                </a:solidFill>
                <a:latin typeface="Times New Roman" pitchFamily="18" charset="0"/>
                <a:cs typeface="Times New Roman" pitchFamily="18" charset="0"/>
              </a:rPr>
              <a:t>. Gut entwickelt sind auch die  </a:t>
            </a:r>
            <a:r>
              <a:rPr lang="de-DE" sz="2400" dirty="0" smtClean="0">
                <a:solidFill>
                  <a:schemeClr val="bg1"/>
                </a:solidFill>
                <a:latin typeface="Times New Roman" pitchFamily="18" charset="0"/>
                <a:cs typeface="Times New Roman" pitchFamily="18" charset="0"/>
                <a:hlinkClick r:id="rId7" tooltip="Chemische Industrie"/>
              </a:rPr>
              <a:t>chemische</a:t>
            </a:r>
            <a:r>
              <a:rPr lang="ru-RU" sz="2400" dirty="0" smtClean="0">
                <a:solidFill>
                  <a:schemeClr val="bg1"/>
                </a:solidFill>
                <a:latin typeface="Times New Roman" pitchFamily="18" charset="0"/>
                <a:cs typeface="Times New Roman" pitchFamily="18" charset="0"/>
              </a:rPr>
              <a:t> </a:t>
            </a:r>
            <a:r>
              <a:rPr lang="de-DE" sz="2400" dirty="0" smtClean="0">
                <a:solidFill>
                  <a:schemeClr val="bg1"/>
                </a:solidFill>
                <a:latin typeface="Times New Roman" pitchFamily="18" charset="0"/>
                <a:cs typeface="Times New Roman" pitchFamily="18" charset="0"/>
              </a:rPr>
              <a:t> und  </a:t>
            </a:r>
            <a:r>
              <a:rPr lang="de-DE" sz="2400" dirty="0" smtClean="0">
                <a:solidFill>
                  <a:schemeClr val="bg1"/>
                </a:solidFill>
                <a:latin typeface="Times New Roman" pitchFamily="18" charset="0"/>
                <a:cs typeface="Times New Roman" pitchFamily="18" charset="0"/>
                <a:hlinkClick r:id="rId8" tooltip="Petrolchemie"/>
              </a:rPr>
              <a:t>petrolchemische  Industrie</a:t>
            </a:r>
            <a:r>
              <a:rPr lang="ru-RU" sz="2400" dirty="0" smtClean="0">
                <a:solidFill>
                  <a:schemeClr val="bg1"/>
                </a:solidFill>
                <a:latin typeface="Times New Roman" pitchFamily="18" charset="0"/>
                <a:cs typeface="Times New Roman" pitchFamily="18" charset="0"/>
              </a:rPr>
              <a:t> </a:t>
            </a:r>
            <a:r>
              <a:rPr lang="de-DE" sz="2400" dirty="0" smtClean="0">
                <a:solidFill>
                  <a:schemeClr val="bg1"/>
                </a:solidFill>
                <a:latin typeface="Times New Roman" pitchFamily="18" charset="0"/>
                <a:cs typeface="Times New Roman" pitchFamily="18" charset="0"/>
              </a:rPr>
              <a:t> sowie die </a:t>
            </a:r>
            <a:r>
              <a:rPr lang="de-DE" sz="2400" dirty="0" smtClean="0">
                <a:solidFill>
                  <a:schemeClr val="bg1"/>
                </a:solidFill>
                <a:latin typeface="Times New Roman" pitchFamily="18" charset="0"/>
                <a:cs typeface="Times New Roman" pitchFamily="18" charset="0"/>
                <a:hlinkClick r:id="rId9" tooltip="Holzindustrie"/>
              </a:rPr>
              <a:t>Holz-</a:t>
            </a:r>
            <a:r>
              <a:rPr lang="de-DE" sz="2400" dirty="0" smtClean="0">
                <a:solidFill>
                  <a:schemeClr val="bg1"/>
                </a:solidFill>
                <a:latin typeface="Times New Roman" pitchFamily="18" charset="0"/>
                <a:cs typeface="Times New Roman" pitchFamily="18" charset="0"/>
              </a:rPr>
              <a:t>, </a:t>
            </a:r>
            <a:r>
              <a:rPr lang="de-DE" sz="2400" dirty="0" smtClean="0">
                <a:solidFill>
                  <a:schemeClr val="bg1"/>
                </a:solidFill>
                <a:latin typeface="Times New Roman" pitchFamily="18" charset="0"/>
                <a:cs typeface="Times New Roman" pitchFamily="18" charset="0"/>
                <a:hlinkClick r:id="rId10" tooltip="Leichtindustrie"/>
              </a:rPr>
              <a:t>Leicht-</a:t>
            </a:r>
            <a:r>
              <a:rPr lang="de-DE" sz="2400" dirty="0" smtClean="0">
                <a:solidFill>
                  <a:schemeClr val="bg1"/>
                </a:solidFill>
                <a:latin typeface="Times New Roman" pitchFamily="18" charset="0"/>
                <a:cs typeface="Times New Roman" pitchFamily="18" charset="0"/>
              </a:rPr>
              <a:t> und </a:t>
            </a:r>
            <a:r>
              <a:rPr lang="de-DE" sz="2400" dirty="0" smtClean="0">
                <a:solidFill>
                  <a:schemeClr val="bg1"/>
                </a:solidFill>
                <a:latin typeface="Times New Roman" pitchFamily="18" charset="0"/>
                <a:cs typeface="Times New Roman" pitchFamily="18" charset="0"/>
                <a:hlinkClick r:id="rId11" tooltip="Nahrungsmittelindustrie"/>
              </a:rPr>
              <a:t>Nahrungsmittelindustrie</a:t>
            </a:r>
            <a:r>
              <a:rPr lang="de-DE" sz="2400" dirty="0" smtClean="0">
                <a:solidFill>
                  <a:schemeClr val="bg1"/>
                </a:solidFill>
                <a:latin typeface="Times New Roman" pitchFamily="18" charset="0"/>
                <a:cs typeface="Times New Roman" pitchFamily="18" charset="0"/>
              </a:rPr>
              <a:t>. </a:t>
            </a: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de-DE" sz="2400" dirty="0" smtClean="0">
                <a:solidFill>
                  <a:schemeClr val="bg1"/>
                </a:solidFill>
                <a:latin typeface="Times New Roman" pitchFamily="18" charset="0"/>
                <a:cs typeface="Times New Roman" pitchFamily="18" charset="0"/>
              </a:rPr>
              <a:t>Sehr wichtig sind auch solche  Industriezweige des Landes wie Feinmechanik, Optik und Bergbauindustrie. </a:t>
            </a: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de-DE" sz="2400" dirty="0" smtClean="0">
                <a:solidFill>
                  <a:schemeClr val="bg1"/>
                </a:solidFill>
                <a:latin typeface="Times New Roman" pitchFamily="18" charset="0"/>
                <a:cs typeface="Times New Roman" pitchFamily="18" charset="0"/>
              </a:rPr>
              <a:t>. </a:t>
            </a: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de-DE" sz="2400" dirty="0" smtClean="0">
                <a:solidFill>
                  <a:schemeClr val="bg1"/>
                </a:solidFill>
                <a:latin typeface="Times New Roman" pitchFamily="18" charset="0"/>
                <a:cs typeface="Times New Roman" pitchFamily="18" charset="0"/>
              </a:rPr>
              <a:t> </a:t>
            </a:r>
            <a:r>
              <a:rPr lang="ru-RU" sz="3200" dirty="0" smtClean="0">
                <a:solidFill>
                  <a:schemeClr val="bg1"/>
                </a:solidFill>
                <a:latin typeface="Times New Roman" pitchFamily="18" charset="0"/>
                <a:cs typeface="Times New Roman" pitchFamily="18" charset="0"/>
              </a:rPr>
              <a:t/>
            </a:r>
            <a:br>
              <a:rPr lang="ru-RU" sz="3200" dirty="0" smtClean="0">
                <a:solidFill>
                  <a:schemeClr val="bg1"/>
                </a:solidFill>
                <a:latin typeface="Times New Roman" pitchFamily="18" charset="0"/>
                <a:cs typeface="Times New Roman" pitchFamily="18" charset="0"/>
              </a:rPr>
            </a:br>
            <a:r>
              <a:rPr lang="ru-RU" sz="3200" dirty="0" smtClean="0">
                <a:solidFill>
                  <a:schemeClr val="bg1"/>
                </a:solidFill>
                <a:latin typeface="Times New Roman" pitchFamily="18" charset="0"/>
                <a:cs typeface="Times New Roman" pitchFamily="18" charset="0"/>
              </a:rPr>
              <a:t/>
            </a:r>
            <a:br>
              <a:rPr lang="ru-RU" sz="32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de-DE" sz="2400" dirty="0">
                <a:solidFill>
                  <a:schemeClr val="bg1"/>
                </a:solidFill>
                <a:latin typeface="Times New Roman" pitchFamily="18" charset="0"/>
                <a:cs typeface="Times New Roman" pitchFamily="18" charset="0"/>
              </a:rPr>
              <a:t> </a:t>
            </a:r>
            <a: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3" name="Рисунок 2" descr="img830551_53_Prirodnyie_iskopaemyie_Severnoy_Ameriki.jpg"/>
          <p:cNvPicPr>
            <a:picLocks noChangeAspect="1"/>
          </p:cNvPicPr>
          <p:nvPr/>
        </p:nvPicPr>
        <p:blipFill>
          <a:blip r:embed="rId12" cstate="print"/>
          <a:stretch>
            <a:fillRect/>
          </a:stretch>
        </p:blipFill>
        <p:spPr>
          <a:xfrm>
            <a:off x="1142976" y="0"/>
            <a:ext cx="7286644" cy="370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6572272"/>
            <a:ext cx="8715404" cy="1285884"/>
          </a:xfrm>
        </p:spPr>
        <p:txBody>
          <a:bodyPr/>
          <a:lstStyle/>
          <a:p>
            <a:r>
              <a:rPr lang="de-DE" sz="2400" dirty="0" smtClean="0">
                <a:solidFill>
                  <a:schemeClr val="bg1"/>
                </a:solidFill>
                <a:latin typeface="Times New Roman" pitchFamily="18" charset="0"/>
                <a:cs typeface="Times New Roman" pitchFamily="18" charset="0"/>
              </a:rPr>
              <a:t>Die wichtigsten landwirtschaftlichen Kultur in Russland sind </a:t>
            </a:r>
            <a:r>
              <a:rPr lang="de-DE" sz="2400" dirty="0" smtClean="0">
                <a:solidFill>
                  <a:schemeClr val="bg1"/>
                </a:solidFill>
                <a:latin typeface="Times New Roman" pitchFamily="18" charset="0"/>
                <a:cs typeface="Times New Roman" pitchFamily="18" charset="0"/>
                <a:hlinkClick r:id="rId2" tooltip="Getreide"/>
              </a:rPr>
              <a:t>Getreide</a:t>
            </a:r>
            <a:r>
              <a:rPr lang="de-DE" sz="2400" dirty="0" smtClean="0">
                <a:solidFill>
                  <a:schemeClr val="bg1"/>
                </a:solidFill>
                <a:latin typeface="Times New Roman" pitchFamily="18" charset="0"/>
                <a:cs typeface="Times New Roman" pitchFamily="18" charset="0"/>
              </a:rPr>
              <a:t>,  </a:t>
            </a:r>
            <a:r>
              <a:rPr lang="de-DE" sz="2400" dirty="0" smtClean="0">
                <a:solidFill>
                  <a:schemeClr val="bg1"/>
                </a:solidFill>
                <a:latin typeface="Times New Roman" pitchFamily="18" charset="0"/>
                <a:cs typeface="Times New Roman" pitchFamily="18" charset="0"/>
                <a:hlinkClick r:id="rId3" tooltip="Zuckerrübe"/>
              </a:rPr>
              <a:t>Zuckerrüben</a:t>
            </a:r>
            <a:r>
              <a:rPr lang="de-DE" sz="2400" dirty="0" smtClean="0">
                <a:solidFill>
                  <a:schemeClr val="bg1"/>
                </a:solidFill>
                <a:latin typeface="Times New Roman" pitchFamily="18" charset="0"/>
                <a:cs typeface="Times New Roman" pitchFamily="18" charset="0"/>
              </a:rPr>
              <a:t>,  </a:t>
            </a:r>
            <a:r>
              <a:rPr lang="de-DE" sz="2400" dirty="0" smtClean="0">
                <a:solidFill>
                  <a:schemeClr val="bg1"/>
                </a:solidFill>
                <a:latin typeface="Times New Roman" pitchFamily="18" charset="0"/>
                <a:cs typeface="Times New Roman" pitchFamily="18" charset="0"/>
                <a:hlinkClick r:id="rId4" tooltip="Sonnenblume"/>
              </a:rPr>
              <a:t>Sonnenblumen</a:t>
            </a:r>
            <a:r>
              <a:rPr lang="de-DE" sz="2400" dirty="0" smtClean="0">
                <a:solidFill>
                  <a:schemeClr val="bg1"/>
                </a:solidFill>
                <a:latin typeface="Times New Roman" pitchFamily="18" charset="0"/>
                <a:cs typeface="Times New Roman" pitchFamily="18" charset="0"/>
              </a:rPr>
              <a:t>, </a:t>
            </a:r>
            <a:r>
              <a:rPr lang="de-DE" sz="2400" dirty="0" smtClean="0">
                <a:solidFill>
                  <a:schemeClr val="bg1"/>
                </a:solidFill>
                <a:latin typeface="Times New Roman" pitchFamily="18" charset="0"/>
                <a:cs typeface="Times New Roman" pitchFamily="18" charset="0"/>
                <a:hlinkClick r:id="rId5" tooltip="Kartoffel"/>
              </a:rPr>
              <a:t>Kartoffeln</a:t>
            </a:r>
            <a:r>
              <a:rPr lang="de-DE" sz="2400" dirty="0" smtClean="0">
                <a:solidFill>
                  <a:schemeClr val="bg1"/>
                </a:solidFill>
                <a:latin typeface="Times New Roman" pitchFamily="18" charset="0"/>
                <a:cs typeface="Times New Roman" pitchFamily="18" charset="0"/>
              </a:rPr>
              <a:t> und </a:t>
            </a:r>
            <a:r>
              <a:rPr lang="de-DE" sz="2400" dirty="0" smtClean="0">
                <a:solidFill>
                  <a:schemeClr val="bg1"/>
                </a:solidFill>
                <a:latin typeface="Times New Roman" pitchFamily="18" charset="0"/>
                <a:cs typeface="Times New Roman" pitchFamily="18" charset="0"/>
                <a:hlinkClick r:id="rId6" tooltip="Flachsfaser"/>
              </a:rPr>
              <a:t>Flachs</a:t>
            </a:r>
            <a:r>
              <a:rPr lang="de-DE" sz="2400" dirty="0" smtClean="0">
                <a:solidFill>
                  <a:schemeClr val="bg1"/>
                </a:solidFill>
                <a:latin typeface="Times New Roman" pitchFamily="18" charset="0"/>
                <a:cs typeface="Times New Roman" pitchFamily="18" charset="0"/>
              </a:rPr>
              <a:t>. In der Landwirtschaft werden  auch Obst, Gemüse und  Wein angebaut. Die fleisch- und milchwirtschaftliche Tierzucht ist  auch bedeutend.</a:t>
            </a:r>
            <a:r>
              <a:rPr lang="ru-RU" sz="3200" dirty="0" smtClean="0"/>
              <a:t/>
            </a:r>
            <a:br>
              <a:rPr lang="ru-RU" sz="3200" dirty="0" smtClean="0"/>
            </a:br>
            <a:r>
              <a:rPr lang="ru-RU" sz="3200" dirty="0" smtClean="0">
                <a:solidFill>
                  <a:schemeClr val="bg1"/>
                </a:solidFill>
                <a:latin typeface="Times New Roman" pitchFamily="18" charset="0"/>
                <a:cs typeface="Times New Roman" pitchFamily="18" charset="0"/>
              </a:rPr>
              <a:t/>
            </a:r>
            <a:br>
              <a:rPr lang="ru-RU" sz="3200" dirty="0" smtClean="0">
                <a:solidFill>
                  <a:schemeClr val="bg1"/>
                </a:solidFill>
                <a:latin typeface="Times New Roman" pitchFamily="18" charset="0"/>
                <a:cs typeface="Times New Roman" pitchFamily="18" charset="0"/>
              </a:rPr>
            </a:br>
            <a:r>
              <a:rPr lang="de-DE" sz="3200" dirty="0" smtClean="0">
                <a:solidFill>
                  <a:schemeClr val="bg1"/>
                </a:solidFill>
                <a:latin typeface="Times New Roman" pitchFamily="18" charset="0"/>
                <a:cs typeface="Times New Roman" pitchFamily="18" charset="0"/>
              </a:rPr>
              <a:t> </a:t>
            </a:r>
            <a:r>
              <a:rPr lang="ru-RU" sz="3200" dirty="0" smtClean="0">
                <a:solidFill>
                  <a:schemeClr val="bg1"/>
                </a:solidFill>
                <a:latin typeface="Times New Roman" pitchFamily="18" charset="0"/>
                <a:cs typeface="Times New Roman" pitchFamily="18" charset="0"/>
              </a:rPr>
              <a:t/>
            </a:r>
            <a:br>
              <a:rPr lang="ru-RU" sz="3200" dirty="0" smtClean="0">
                <a:solidFill>
                  <a:schemeClr val="bg1"/>
                </a:solidFill>
                <a:latin typeface="Times New Roman" pitchFamily="18" charset="0"/>
                <a:cs typeface="Times New Roman" pitchFamily="18" charset="0"/>
              </a:rPr>
            </a:br>
            <a:r>
              <a:rPr lang="ru-RU" sz="3200" dirty="0" smtClean="0">
                <a:solidFill>
                  <a:schemeClr val="bg1"/>
                </a:solidFill>
                <a:latin typeface="Times New Roman" pitchFamily="18" charset="0"/>
                <a:cs typeface="Times New Roman" pitchFamily="18" charset="0"/>
              </a:rPr>
              <a:t/>
            </a:r>
            <a:br>
              <a:rPr lang="ru-RU" sz="32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de-DE" sz="2400" dirty="0">
                <a:solidFill>
                  <a:schemeClr val="bg1"/>
                </a:solidFill>
                <a:latin typeface="Times New Roman" pitchFamily="18" charset="0"/>
                <a:cs typeface="Times New Roman" pitchFamily="18" charset="0"/>
              </a:rPr>
              <a:t> </a:t>
            </a:r>
            <a: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3" name="Рисунок 2" descr="selhoz-rossii.jpg"/>
          <p:cNvPicPr>
            <a:picLocks noChangeAspect="1"/>
          </p:cNvPicPr>
          <p:nvPr/>
        </p:nvPicPr>
        <p:blipFill>
          <a:blip r:embed="rId7" cstate="print"/>
          <a:stretch>
            <a:fillRect/>
          </a:stretch>
        </p:blipFill>
        <p:spPr>
          <a:xfrm>
            <a:off x="285720" y="214290"/>
            <a:ext cx="8501090" cy="47510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85720" y="5429264"/>
            <a:ext cx="8229600" cy="1143000"/>
          </a:xfrm>
        </p:spPr>
        <p:txBody>
          <a:bodyPr/>
          <a:lstStyle/>
          <a:p>
            <a:r>
              <a:rPr lang="de-DE" sz="28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Times New Roman" pitchFamily="18" charset="0"/>
                <a:cs typeface="Times New Roman" pitchFamily="18" charset="0"/>
              </a:rPr>
              <a:t>Russland</a:t>
            </a:r>
            <a:r>
              <a:rPr lang="de-DE"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ist ein  der größten Staaten der </a:t>
            </a:r>
            <a:r>
              <a:rPr lang="de-DE" sz="2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Welt. </a:t>
            </a:r>
            <a:br>
              <a:rPr lang="de-DE" sz="2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r>
              <a:rPr lang="de-DE" sz="2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Es  erstreckt  </a:t>
            </a:r>
            <a:r>
              <a:rPr lang="de-DE"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über zwei Erdteile </a:t>
            </a:r>
            <a:r>
              <a:rPr lang="de-DE" sz="2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t>
            </a:r>
            <a:br>
              <a:rPr lang="de-DE" sz="2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r>
              <a:rPr lang="de-DE" sz="2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und nimmt die</a:t>
            </a:r>
            <a: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r>
              <a:rPr lang="de-DE"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Hälfte Europas und ein Drittel </a:t>
            </a:r>
            <a:r>
              <a:rPr lang="de-DE" sz="2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Asiens. </a:t>
            </a:r>
            <a: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7" name="Рисунок 6" descr="sm_users_img-253015.jpg"/>
          <p:cNvPicPr>
            <a:picLocks noChangeAspect="1"/>
          </p:cNvPicPr>
          <p:nvPr/>
        </p:nvPicPr>
        <p:blipFill>
          <a:blip r:embed="rId2" cstate="print"/>
          <a:stretch>
            <a:fillRect/>
          </a:stretch>
        </p:blipFill>
        <p:spPr>
          <a:xfrm>
            <a:off x="571472" y="-214338"/>
            <a:ext cx="8229626" cy="50610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fltVal val="0"/>
                                          </p:val>
                                        </p:tav>
                                        <p:tav tm="100000">
                                          <p:val>
                                            <p:strVal val="#ppt_w"/>
                                          </p:val>
                                        </p:tav>
                                      </p:tavLst>
                                    </p:anim>
                                    <p:anim calcmode="lin" valueType="num">
                                      <p:cBhvr>
                                        <p:cTn id="12"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5715016"/>
            <a:ext cx="8229600" cy="571520"/>
          </a:xfrm>
        </p:spPr>
        <p:txBody>
          <a:bodyPr/>
          <a:lstStyle/>
          <a:p>
            <a:r>
              <a:rPr lang="de-DE" sz="2400" dirty="0">
                <a:solidFill>
                  <a:schemeClr val="bg1"/>
                </a:solidFill>
                <a:latin typeface="Times New Roman" pitchFamily="18" charset="0"/>
                <a:cs typeface="Times New Roman" pitchFamily="18" charset="0"/>
              </a:rPr>
              <a:t> </a:t>
            </a:r>
            <a:r>
              <a:rPr lang="de-DE" sz="2400" dirty="0" smtClean="0">
                <a:solidFill>
                  <a:schemeClr val="bg1"/>
                </a:solidFill>
                <a:latin typeface="Times New Roman" pitchFamily="18" charset="0"/>
                <a:cs typeface="Times New Roman" pitchFamily="18" charset="0"/>
              </a:rPr>
              <a:t>Russland gliedert sich  in 83 </a:t>
            </a:r>
            <a:r>
              <a:rPr lang="de-DE" sz="2400" dirty="0" smtClean="0">
                <a:solidFill>
                  <a:schemeClr val="bg1"/>
                </a:solidFill>
                <a:latin typeface="Times New Roman" pitchFamily="18" charset="0"/>
                <a:cs typeface="Times New Roman" pitchFamily="18" charset="0"/>
                <a:hlinkClick r:id="rId2" tooltip="Föderationssubjekt"/>
              </a:rPr>
              <a:t>Föderationssubjekte</a:t>
            </a:r>
            <a:r>
              <a:rPr lang="de-DE" sz="2400" dirty="0" smtClean="0">
                <a:solidFill>
                  <a:schemeClr val="bg1"/>
                </a:solidFill>
                <a:latin typeface="Times New Roman" pitchFamily="18" charset="0"/>
                <a:cs typeface="Times New Roman" pitchFamily="18" charset="0"/>
              </a:rPr>
              <a:t>. </a:t>
            </a:r>
            <a:br>
              <a:rPr lang="de-DE" sz="2400" dirty="0" smtClean="0">
                <a:solidFill>
                  <a:schemeClr val="bg1"/>
                </a:solidFill>
                <a:latin typeface="Times New Roman" pitchFamily="18" charset="0"/>
                <a:cs typeface="Times New Roman" pitchFamily="18" charset="0"/>
              </a:rPr>
            </a:br>
            <a:r>
              <a:rPr lang="de-DE" sz="2400" dirty="0" smtClean="0">
                <a:solidFill>
                  <a:schemeClr val="bg1"/>
                </a:solidFill>
                <a:latin typeface="Times New Roman" pitchFamily="18" charset="0"/>
                <a:cs typeface="Times New Roman" pitchFamily="18" charset="0"/>
              </a:rPr>
              <a:t>Dazu zählen 21 Republiken, 9 Regionen (</a:t>
            </a:r>
            <a:r>
              <a:rPr lang="de-DE" sz="2400" dirty="0" err="1" smtClean="0">
                <a:solidFill>
                  <a:schemeClr val="bg1"/>
                </a:solidFill>
                <a:latin typeface="Times New Roman" pitchFamily="18" charset="0"/>
                <a:cs typeface="Times New Roman" pitchFamily="18" charset="0"/>
                <a:hlinkClick r:id="rId3" tooltip="Kraj"/>
              </a:rPr>
              <a:t>Krai</a:t>
            </a:r>
            <a:r>
              <a:rPr lang="de-DE" sz="2400" dirty="0" smtClean="0">
                <a:solidFill>
                  <a:schemeClr val="bg1"/>
                </a:solidFill>
                <a:latin typeface="Times New Roman" pitchFamily="18" charset="0"/>
                <a:cs typeface="Times New Roman" pitchFamily="18" charset="0"/>
              </a:rPr>
              <a:t>), 46 Gebiete (</a:t>
            </a:r>
            <a:r>
              <a:rPr lang="de-DE" sz="2400" dirty="0" smtClean="0">
                <a:solidFill>
                  <a:schemeClr val="bg1"/>
                </a:solidFill>
                <a:latin typeface="Times New Roman" pitchFamily="18" charset="0"/>
                <a:cs typeface="Times New Roman" pitchFamily="18" charset="0"/>
                <a:hlinkClick r:id="rId4" tooltip="Oblast"/>
              </a:rPr>
              <a:t>Oblast</a:t>
            </a:r>
            <a:r>
              <a:rPr lang="de-DE" sz="2400" dirty="0" smtClean="0">
                <a:solidFill>
                  <a:schemeClr val="bg1"/>
                </a:solidFill>
                <a:latin typeface="Times New Roman" pitchFamily="18" charset="0"/>
                <a:cs typeface="Times New Roman" pitchFamily="18" charset="0"/>
              </a:rPr>
              <a:t>), 2 Städte föderalen Ranges (Moskau und Sankt Petersburg), 1 Autonomes Gebiet und 4</a:t>
            </a:r>
            <a:r>
              <a:rPr lang="de-DE" sz="2400" dirty="0" smtClean="0">
                <a:solidFill>
                  <a:schemeClr val="bg1"/>
                </a:solidFill>
                <a:latin typeface="Times New Roman" pitchFamily="18" charset="0"/>
                <a:cs typeface="Times New Roman" pitchFamily="18" charset="0"/>
                <a:hlinkClick r:id="rId5" tooltip="Autonomer Kreis"/>
              </a:rPr>
              <a:t>Autonome Kreise</a:t>
            </a:r>
            <a:r>
              <a:rPr lang="de-DE" sz="2400" dirty="0" smtClean="0">
                <a:solidFill>
                  <a:schemeClr val="bg1"/>
                </a:solidFill>
                <a:latin typeface="Times New Roman" pitchFamily="18" charset="0"/>
                <a:cs typeface="Times New Roman" pitchFamily="18" charset="0"/>
              </a:rPr>
              <a:t>. </a:t>
            </a: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de-DE" sz="2400" dirty="0" smtClean="0">
                <a:solidFill>
                  <a:schemeClr val="bg1"/>
                </a:solidFill>
                <a:latin typeface="Times New Roman" pitchFamily="18" charset="0"/>
                <a:cs typeface="Times New Roman" pitchFamily="18" charset="0"/>
              </a:rPr>
              <a:t>.</a:t>
            </a:r>
            <a:r>
              <a:rPr lang="ru-RU" sz="2400" dirty="0">
                <a:solidFill>
                  <a:schemeClr val="tx2"/>
                </a:solidFill>
                <a:latin typeface="Times New Roman" pitchFamily="18" charset="0"/>
                <a:cs typeface="Times New Roman" pitchFamily="18" charset="0"/>
              </a:rPr>
              <a:t/>
            </a:r>
            <a:br>
              <a:rPr lang="ru-RU" sz="2400" dirty="0">
                <a:solidFill>
                  <a:schemeClr val="tx2"/>
                </a:solidFill>
                <a:latin typeface="Times New Roman" pitchFamily="18" charset="0"/>
                <a:cs typeface="Times New Roman" pitchFamily="18" charset="0"/>
              </a:rPr>
            </a:br>
            <a:r>
              <a:rPr lang="de-DE" sz="2400" dirty="0">
                <a:solidFill>
                  <a:schemeClr val="tx2"/>
                </a:solidFill>
                <a:latin typeface="Times New Roman" pitchFamily="18" charset="0"/>
                <a:cs typeface="Times New Roman" pitchFamily="18" charset="0"/>
              </a:rPr>
              <a:t> </a:t>
            </a:r>
            <a: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7" name="Рисунок 6" descr="sm_users_img-253015.jpg"/>
          <p:cNvPicPr>
            <a:picLocks noChangeAspect="1"/>
          </p:cNvPicPr>
          <p:nvPr/>
        </p:nvPicPr>
        <p:blipFill>
          <a:blip r:embed="rId6" cstate="print"/>
          <a:stretch>
            <a:fillRect/>
          </a:stretch>
        </p:blipFill>
        <p:spPr>
          <a:xfrm>
            <a:off x="714348" y="0"/>
            <a:ext cx="7834335" cy="4397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fltVal val="0"/>
                                          </p:val>
                                        </p:tav>
                                        <p:tav tm="100000">
                                          <p:val>
                                            <p:strVal val="#ppt_w"/>
                                          </p:val>
                                        </p:tav>
                                      </p:tavLst>
                                    </p:anim>
                                    <p:anim calcmode="lin" valueType="num">
                                      <p:cBhvr>
                                        <p:cTn id="12"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5715000"/>
            <a:ext cx="8229600" cy="1143000"/>
          </a:xfrm>
        </p:spPr>
        <p:txBody>
          <a:bodyPr/>
          <a:lstStyle/>
          <a:p>
            <a:r>
              <a:rPr lang="ru-RU" sz="2400" dirty="0">
                <a:solidFill>
                  <a:schemeClr val="tx2"/>
                </a:solidFill>
                <a:latin typeface="Times New Roman" pitchFamily="18" charset="0"/>
                <a:cs typeface="Times New Roman" pitchFamily="18" charset="0"/>
              </a:rPr>
              <a:t/>
            </a:r>
            <a:br>
              <a:rPr lang="ru-RU" sz="2400" dirty="0">
                <a:solidFill>
                  <a:schemeClr val="tx2"/>
                </a:solidFill>
                <a:latin typeface="Times New Roman" pitchFamily="18" charset="0"/>
                <a:cs typeface="Times New Roman" pitchFamily="18" charset="0"/>
              </a:rPr>
            </a:br>
            <a:r>
              <a:rPr lang="ru-RU" sz="2400" dirty="0" smtClean="0"/>
              <a:t/>
            </a:r>
            <a:br>
              <a:rPr lang="ru-RU" sz="2400" dirty="0" smtClean="0"/>
            </a:br>
            <a:r>
              <a:rPr lang="de-DE" sz="2400" dirty="0">
                <a:solidFill>
                  <a:schemeClr val="tx2"/>
                </a:solidFill>
                <a:latin typeface="Times New Roman" pitchFamily="18" charset="0"/>
                <a:cs typeface="Times New Roman" pitchFamily="18" charset="0"/>
              </a:rPr>
              <a:t> </a:t>
            </a:r>
            <a: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4" name="Прямоугольник 3"/>
          <p:cNvSpPr/>
          <p:nvPr/>
        </p:nvSpPr>
        <p:spPr>
          <a:xfrm>
            <a:off x="714348" y="5643578"/>
            <a:ext cx="7786742" cy="646331"/>
          </a:xfrm>
          <a:prstGeom prst="rect">
            <a:avLst/>
          </a:prstGeom>
        </p:spPr>
        <p:txBody>
          <a:bodyPr wrap="square">
            <a:spAutoFit/>
          </a:bodyPr>
          <a:lstStyle/>
          <a:p>
            <a:pPr algn="ctr"/>
            <a:endParaRPr lang="ru-RU" sz="3600" dirty="0">
              <a:solidFill>
                <a:schemeClr val="bg1"/>
              </a:solidFill>
              <a:latin typeface="Times New Roman" pitchFamily="18" charset="0"/>
              <a:cs typeface="Times New Roman" pitchFamily="18" charset="0"/>
            </a:endParaRPr>
          </a:p>
        </p:txBody>
      </p:sp>
      <p:pic>
        <p:nvPicPr>
          <p:cNvPr id="5" name="Рисунок 4" descr="IMG_9100_2.jpg"/>
          <p:cNvPicPr>
            <a:picLocks noChangeAspect="1"/>
          </p:cNvPicPr>
          <p:nvPr/>
        </p:nvPicPr>
        <p:blipFill>
          <a:blip r:embed="rId2" cstate="print"/>
          <a:stretch>
            <a:fillRect/>
          </a:stretch>
        </p:blipFill>
        <p:spPr>
          <a:xfrm>
            <a:off x="500034" y="-214338"/>
            <a:ext cx="8143900" cy="6107925"/>
          </a:xfrm>
          <a:prstGeom prst="rect">
            <a:avLst/>
          </a:prstGeom>
        </p:spPr>
      </p:pic>
      <p:sp>
        <p:nvSpPr>
          <p:cNvPr id="7" name="Прямоугольник 6"/>
          <p:cNvSpPr/>
          <p:nvPr/>
        </p:nvSpPr>
        <p:spPr>
          <a:xfrm>
            <a:off x="2214546" y="5929330"/>
            <a:ext cx="5352747" cy="646331"/>
          </a:xfrm>
          <a:prstGeom prst="rect">
            <a:avLst/>
          </a:prstGeom>
        </p:spPr>
        <p:txBody>
          <a:bodyPr wrap="none">
            <a:spAutoFit/>
          </a:bodyPr>
          <a:lstStyle/>
          <a:p>
            <a:pPr algn="ctr"/>
            <a:r>
              <a:rPr lang="de-DE" sz="3600" dirty="0" smtClean="0">
                <a:solidFill>
                  <a:schemeClr val="bg1"/>
                </a:solidFill>
                <a:latin typeface="Times New Roman" pitchFamily="18" charset="0"/>
                <a:cs typeface="Times New Roman" pitchFamily="18" charset="0"/>
              </a:rPr>
              <a:t>Die Hauptstadt ist </a:t>
            </a:r>
            <a:r>
              <a:rPr lang="de-DE" sz="3600" dirty="0" smtClean="0">
                <a:solidFill>
                  <a:srgbClr val="FF0000"/>
                </a:solidFill>
                <a:latin typeface="Times New Roman" pitchFamily="18" charset="0"/>
                <a:cs typeface="Times New Roman" pitchFamily="18" charset="0"/>
              </a:rPr>
              <a:t>Moskau. </a:t>
            </a:r>
            <a:endParaRPr lang="ru-RU"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5715000"/>
            <a:ext cx="8229600" cy="1143000"/>
          </a:xfrm>
        </p:spPr>
        <p:txBody>
          <a:bodyPr/>
          <a:lstStyle/>
          <a:p>
            <a:r>
              <a:rPr lang="ru-RU" sz="2400" dirty="0">
                <a:solidFill>
                  <a:schemeClr val="tx2"/>
                </a:solidFill>
                <a:latin typeface="Times New Roman" pitchFamily="18" charset="0"/>
                <a:cs typeface="Times New Roman" pitchFamily="18" charset="0"/>
              </a:rPr>
              <a:t/>
            </a:r>
            <a:br>
              <a:rPr lang="ru-RU" sz="2400" dirty="0">
                <a:solidFill>
                  <a:schemeClr val="tx2"/>
                </a:solidFill>
                <a:latin typeface="Times New Roman" pitchFamily="18" charset="0"/>
                <a:cs typeface="Times New Roman" pitchFamily="18" charset="0"/>
              </a:rPr>
            </a:br>
            <a:r>
              <a:rPr lang="ru-RU" sz="2400" dirty="0" smtClean="0"/>
              <a:t/>
            </a:r>
            <a:br>
              <a:rPr lang="ru-RU" sz="2400" dirty="0" smtClean="0"/>
            </a:br>
            <a:r>
              <a:rPr lang="de-DE" sz="2400" dirty="0">
                <a:solidFill>
                  <a:schemeClr val="tx2"/>
                </a:solidFill>
                <a:latin typeface="Times New Roman" pitchFamily="18" charset="0"/>
                <a:cs typeface="Times New Roman" pitchFamily="18" charset="0"/>
              </a:rPr>
              <a:t> </a:t>
            </a:r>
            <a: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4" name="Прямоугольник 3"/>
          <p:cNvSpPr/>
          <p:nvPr/>
        </p:nvSpPr>
        <p:spPr>
          <a:xfrm>
            <a:off x="714348" y="5643578"/>
            <a:ext cx="7786742" cy="646331"/>
          </a:xfrm>
          <a:prstGeom prst="rect">
            <a:avLst/>
          </a:prstGeom>
        </p:spPr>
        <p:txBody>
          <a:bodyPr wrap="square">
            <a:spAutoFit/>
          </a:bodyPr>
          <a:lstStyle/>
          <a:p>
            <a:pPr algn="ctr"/>
            <a:endParaRPr lang="ru-RU" sz="3600" dirty="0">
              <a:solidFill>
                <a:schemeClr val="bg1"/>
              </a:solidFill>
              <a:latin typeface="Times New Roman" pitchFamily="18" charset="0"/>
              <a:cs typeface="Times New Roman" pitchFamily="18" charset="0"/>
            </a:endParaRPr>
          </a:p>
        </p:txBody>
      </p:sp>
      <p:pic>
        <p:nvPicPr>
          <p:cNvPr id="5" name="Рисунок 4" descr="IMG_9100_2.jpg"/>
          <p:cNvPicPr>
            <a:picLocks noChangeAspect="1"/>
          </p:cNvPicPr>
          <p:nvPr/>
        </p:nvPicPr>
        <p:blipFill>
          <a:blip r:embed="rId2" cstate="print"/>
          <a:stretch>
            <a:fillRect/>
          </a:stretch>
        </p:blipFill>
        <p:spPr>
          <a:xfrm>
            <a:off x="500034" y="131778"/>
            <a:ext cx="8143900" cy="5415693"/>
          </a:xfrm>
          <a:prstGeom prst="rect">
            <a:avLst/>
          </a:prstGeom>
        </p:spPr>
      </p:pic>
      <p:sp>
        <p:nvSpPr>
          <p:cNvPr id="7" name="Прямоугольник 6"/>
          <p:cNvSpPr/>
          <p:nvPr/>
        </p:nvSpPr>
        <p:spPr>
          <a:xfrm>
            <a:off x="428596" y="5786454"/>
            <a:ext cx="8347092" cy="646331"/>
          </a:xfrm>
          <a:prstGeom prst="rect">
            <a:avLst/>
          </a:prstGeom>
        </p:spPr>
        <p:txBody>
          <a:bodyPr wrap="none">
            <a:spAutoFit/>
          </a:bodyPr>
          <a:lstStyle/>
          <a:p>
            <a:pPr algn="ctr"/>
            <a:r>
              <a:rPr lang="de-DE" sz="2800" dirty="0" smtClean="0">
                <a:solidFill>
                  <a:schemeClr val="bg1"/>
                </a:solidFill>
                <a:latin typeface="Times New Roman" pitchFamily="18" charset="0"/>
                <a:cs typeface="Times New Roman" pitchFamily="18" charset="0"/>
              </a:rPr>
              <a:t>Die zweitgrößte Stadt Russlands heißt </a:t>
            </a:r>
            <a:r>
              <a:rPr lang="de-DE" sz="2800" dirty="0" smtClean="0">
                <a:solidFill>
                  <a:srgbClr val="FF0000"/>
                </a:solidFill>
                <a:latin typeface="Times New Roman" pitchFamily="18" charset="0"/>
                <a:cs typeface="Times New Roman" pitchFamily="18" charset="0"/>
              </a:rPr>
              <a:t>Sankt-Petersburg</a:t>
            </a:r>
            <a:r>
              <a:rPr lang="de-DE" sz="3600" dirty="0" smtClean="0"/>
              <a:t>.</a:t>
            </a:r>
            <a:endParaRPr lang="ru-RU" sz="3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42910" y="4643446"/>
            <a:ext cx="8229600" cy="1714512"/>
          </a:xfrm>
        </p:spPr>
        <p:txBody>
          <a:bodyPr/>
          <a:lstStyle/>
          <a:p>
            <a:pPr algn="ctr">
              <a:buNone/>
            </a:pPr>
            <a:r>
              <a:rPr lang="de-DE" dirty="0" smtClean="0">
                <a:solidFill>
                  <a:schemeClr val="bg1"/>
                </a:solidFill>
                <a:latin typeface="Times New Roman" pitchFamily="18" charset="0"/>
                <a:cs typeface="Times New Roman" pitchFamily="18" charset="0"/>
              </a:rPr>
              <a:t>Weltberühmte Städte sind </a:t>
            </a:r>
            <a:r>
              <a:rPr lang="de-DE" dirty="0" smtClean="0">
                <a:solidFill>
                  <a:srgbClr val="FF0000"/>
                </a:solidFill>
                <a:latin typeface="Times New Roman" pitchFamily="18" charset="0"/>
                <a:cs typeface="Times New Roman" pitchFamily="18" charset="0"/>
              </a:rPr>
              <a:t>Wladimir, </a:t>
            </a:r>
            <a:r>
              <a:rPr lang="de-DE" dirty="0" err="1" smtClean="0">
                <a:solidFill>
                  <a:srgbClr val="FF0000"/>
                </a:solidFill>
                <a:latin typeface="Times New Roman" pitchFamily="18" charset="0"/>
                <a:cs typeface="Times New Roman" pitchFamily="18" charset="0"/>
              </a:rPr>
              <a:t>Susdal</a:t>
            </a:r>
            <a:r>
              <a:rPr lang="de-DE" dirty="0" smtClean="0">
                <a:solidFill>
                  <a:srgbClr val="FF0000"/>
                </a:solidFill>
                <a:latin typeface="Times New Roman" pitchFamily="18" charset="0"/>
                <a:cs typeface="Times New Roman" pitchFamily="18" charset="0"/>
              </a:rPr>
              <a:t>, </a:t>
            </a:r>
            <a:r>
              <a:rPr lang="de-DE" dirty="0" err="1" smtClean="0">
                <a:solidFill>
                  <a:srgbClr val="FF0000"/>
                </a:solidFill>
                <a:latin typeface="Times New Roman" pitchFamily="18" charset="0"/>
                <a:cs typeface="Times New Roman" pitchFamily="18" charset="0"/>
              </a:rPr>
              <a:t>Chrustalni</a:t>
            </a:r>
            <a:r>
              <a:rPr lang="de-DE" dirty="0" smtClean="0">
                <a:solidFill>
                  <a:srgbClr val="FF0000"/>
                </a:solidFill>
                <a:latin typeface="Times New Roman" pitchFamily="18" charset="0"/>
                <a:cs typeface="Times New Roman" pitchFamily="18" charset="0"/>
              </a:rPr>
              <a:t>, Rostow, Jaroslawl, Kostroma </a:t>
            </a:r>
            <a:r>
              <a:rPr lang="de-DE" dirty="0" smtClean="0">
                <a:solidFill>
                  <a:schemeClr val="bg1"/>
                </a:solidFill>
                <a:latin typeface="Times New Roman" pitchFamily="18" charset="0"/>
                <a:cs typeface="Times New Roman" pitchFamily="18" charset="0"/>
              </a:rPr>
              <a:t>– der „</a:t>
            </a:r>
            <a:r>
              <a:rPr lang="de-DE" dirty="0" smtClean="0">
                <a:solidFill>
                  <a:srgbClr val="FFC000"/>
                </a:solidFill>
                <a:latin typeface="Times New Roman" pitchFamily="18" charset="0"/>
                <a:cs typeface="Times New Roman" pitchFamily="18" charset="0"/>
              </a:rPr>
              <a:t>Goldene Ring Russland</a:t>
            </a:r>
            <a:r>
              <a:rPr lang="de-DE" dirty="0" smtClean="0">
                <a:solidFill>
                  <a:schemeClr val="bg1"/>
                </a:solidFill>
                <a:latin typeface="Times New Roman" pitchFamily="18" charset="0"/>
                <a:cs typeface="Times New Roman" pitchFamily="18" charset="0"/>
              </a:rPr>
              <a:t>“. </a:t>
            </a:r>
            <a:endParaRPr lang="ru-RU" dirty="0" smtClean="0">
              <a:solidFill>
                <a:schemeClr val="bg1"/>
              </a:solidFill>
              <a:latin typeface="Times New Roman" pitchFamily="18" charset="0"/>
              <a:cs typeface="Times New Roman" pitchFamily="18" charset="0"/>
            </a:endParaRPr>
          </a:p>
          <a:p>
            <a:pPr algn="ctr">
              <a:buNone/>
            </a:pPr>
            <a:r>
              <a:rPr lang="de-DE" dirty="0" smtClean="0">
                <a:solidFill>
                  <a:schemeClr val="bg1"/>
                </a:solidFill>
                <a:latin typeface="Times New Roman" pitchFamily="18" charset="0"/>
                <a:cs typeface="Times New Roman" pitchFamily="18" charset="0"/>
              </a:rPr>
              <a:t> </a:t>
            </a:r>
            <a:endParaRPr lang="ru-RU" dirty="0" smtClean="0">
              <a:solidFill>
                <a:schemeClr val="bg1"/>
              </a:solidFill>
              <a:latin typeface="Times New Roman" pitchFamily="18" charset="0"/>
              <a:cs typeface="Times New Roman" pitchFamily="18" charset="0"/>
            </a:endParaRPr>
          </a:p>
          <a:p>
            <a:pPr algn="ctr">
              <a:buNone/>
            </a:pPr>
            <a:endParaRPr lang="ru-RU" dirty="0">
              <a:solidFill>
                <a:schemeClr val="bg1"/>
              </a:solidFill>
            </a:endParaRPr>
          </a:p>
        </p:txBody>
      </p:sp>
      <p:pic>
        <p:nvPicPr>
          <p:cNvPr id="6" name="Рисунок 5" descr="Landschaft.jpg"/>
          <p:cNvPicPr>
            <a:picLocks noChangeAspect="1"/>
          </p:cNvPicPr>
          <p:nvPr/>
        </p:nvPicPr>
        <p:blipFill>
          <a:blip r:embed="rId2" cstate="print"/>
          <a:stretch>
            <a:fillRect/>
          </a:stretch>
        </p:blipFill>
        <p:spPr>
          <a:xfrm>
            <a:off x="-1" y="56535"/>
            <a:ext cx="3585153" cy="2515209"/>
          </a:xfrm>
          <a:prstGeom prst="rect">
            <a:avLst/>
          </a:prstGeom>
        </p:spPr>
      </p:pic>
      <p:pic>
        <p:nvPicPr>
          <p:cNvPr id="11" name="Рисунок 10" descr="Landschaft.jpg"/>
          <p:cNvPicPr>
            <a:picLocks noChangeAspect="1"/>
          </p:cNvPicPr>
          <p:nvPr/>
        </p:nvPicPr>
        <p:blipFill>
          <a:blip r:embed="rId3" cstate="print"/>
          <a:stretch>
            <a:fillRect/>
          </a:stretch>
        </p:blipFill>
        <p:spPr>
          <a:xfrm>
            <a:off x="5857884" y="0"/>
            <a:ext cx="3286116" cy="2330614"/>
          </a:xfrm>
          <a:prstGeom prst="rect">
            <a:avLst/>
          </a:prstGeom>
        </p:spPr>
      </p:pic>
      <p:pic>
        <p:nvPicPr>
          <p:cNvPr id="7" name="Рисунок 6" descr="Landschaft.jpg"/>
          <p:cNvPicPr>
            <a:picLocks noChangeAspect="1"/>
          </p:cNvPicPr>
          <p:nvPr/>
        </p:nvPicPr>
        <p:blipFill>
          <a:blip r:embed="rId4" cstate="print"/>
          <a:stretch>
            <a:fillRect/>
          </a:stretch>
        </p:blipFill>
        <p:spPr>
          <a:xfrm>
            <a:off x="285720" y="2428868"/>
            <a:ext cx="3175022" cy="2143140"/>
          </a:xfrm>
          <a:prstGeom prst="rect">
            <a:avLst/>
          </a:prstGeom>
        </p:spPr>
      </p:pic>
      <p:pic>
        <p:nvPicPr>
          <p:cNvPr id="12" name="Рисунок 11" descr="Landschaft.jpg"/>
          <p:cNvPicPr>
            <a:picLocks noChangeAspect="1"/>
          </p:cNvPicPr>
          <p:nvPr/>
        </p:nvPicPr>
        <p:blipFill>
          <a:blip r:embed="rId5" cstate="print"/>
          <a:stretch>
            <a:fillRect/>
          </a:stretch>
        </p:blipFill>
        <p:spPr>
          <a:xfrm>
            <a:off x="2928926" y="285728"/>
            <a:ext cx="3429024" cy="2287802"/>
          </a:xfrm>
          <a:prstGeom prst="rect">
            <a:avLst/>
          </a:prstGeom>
        </p:spPr>
      </p:pic>
      <p:pic>
        <p:nvPicPr>
          <p:cNvPr id="8" name="Рисунок 7" descr="Landschaft.jpg"/>
          <p:cNvPicPr>
            <a:picLocks noChangeAspect="1"/>
          </p:cNvPicPr>
          <p:nvPr/>
        </p:nvPicPr>
        <p:blipFill>
          <a:blip r:embed="rId6" cstate="print"/>
          <a:stretch>
            <a:fillRect/>
          </a:stretch>
        </p:blipFill>
        <p:spPr>
          <a:xfrm>
            <a:off x="3143240" y="2428868"/>
            <a:ext cx="3071834" cy="2303876"/>
          </a:xfrm>
          <a:prstGeom prst="rect">
            <a:avLst/>
          </a:prstGeom>
        </p:spPr>
      </p:pic>
      <p:pic>
        <p:nvPicPr>
          <p:cNvPr id="9" name="Рисунок 8" descr="Landschaft.jpg"/>
          <p:cNvPicPr>
            <a:picLocks noChangeAspect="1"/>
          </p:cNvPicPr>
          <p:nvPr/>
        </p:nvPicPr>
        <p:blipFill>
          <a:blip r:embed="rId7" cstate="print"/>
          <a:stretch>
            <a:fillRect/>
          </a:stretch>
        </p:blipFill>
        <p:spPr>
          <a:xfrm>
            <a:off x="6143636" y="2500306"/>
            <a:ext cx="2821178" cy="2143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000" fill="hold"/>
                                        <p:tgtEl>
                                          <p:spTgt spid="12"/>
                                        </p:tgtEl>
                                        <p:attrNameLst>
                                          <p:attrName>ppt_w</p:attrName>
                                        </p:attrNameLst>
                                      </p:cBhvr>
                                      <p:tavLst>
                                        <p:tav tm="0">
                                          <p:val>
                                            <p:strVal val="#ppt_w*0.70"/>
                                          </p:val>
                                        </p:tav>
                                        <p:tav tm="100000">
                                          <p:val>
                                            <p:strVal val="#ppt_w"/>
                                          </p:val>
                                        </p:tav>
                                      </p:tavLst>
                                    </p:anim>
                                    <p:anim calcmode="lin" valueType="num">
                                      <p:cBhvr>
                                        <p:cTn id="13" dur="2000" fill="hold"/>
                                        <p:tgtEl>
                                          <p:spTgt spid="12"/>
                                        </p:tgtEl>
                                        <p:attrNameLst>
                                          <p:attrName>ppt_h</p:attrName>
                                        </p:attrNameLst>
                                      </p:cBhvr>
                                      <p:tavLst>
                                        <p:tav tm="0">
                                          <p:val>
                                            <p:strVal val="#ppt_h"/>
                                          </p:val>
                                        </p:tav>
                                        <p:tav tm="100000">
                                          <p:val>
                                            <p:strVal val="#ppt_h"/>
                                          </p:val>
                                        </p:tav>
                                      </p:tavLst>
                                    </p:anim>
                                    <p:animEffect transition="in" filter="fade">
                                      <p:cBhvr>
                                        <p:cTn id="14" dur="2000"/>
                                        <p:tgtEl>
                                          <p:spTgt spid="12"/>
                                        </p:tgtEl>
                                      </p:cBhvr>
                                    </p:animEffect>
                                  </p:childTnLst>
                                </p:cTn>
                              </p:par>
                              <p:par>
                                <p:cTn id="15" presetID="55"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000" fill="hold"/>
                                        <p:tgtEl>
                                          <p:spTgt spid="11"/>
                                        </p:tgtEl>
                                        <p:attrNameLst>
                                          <p:attrName>ppt_w</p:attrName>
                                        </p:attrNameLst>
                                      </p:cBhvr>
                                      <p:tavLst>
                                        <p:tav tm="0">
                                          <p:val>
                                            <p:strVal val="#ppt_w*0.70"/>
                                          </p:val>
                                        </p:tav>
                                        <p:tav tm="100000">
                                          <p:val>
                                            <p:strVal val="#ppt_w"/>
                                          </p:val>
                                        </p:tav>
                                      </p:tavLst>
                                    </p:anim>
                                    <p:anim calcmode="lin" valueType="num">
                                      <p:cBhvr>
                                        <p:cTn id="18" dur="2000" fill="hold"/>
                                        <p:tgtEl>
                                          <p:spTgt spid="11"/>
                                        </p:tgtEl>
                                        <p:attrNameLst>
                                          <p:attrName>ppt_h</p:attrName>
                                        </p:attrNameLst>
                                      </p:cBhvr>
                                      <p:tavLst>
                                        <p:tav tm="0">
                                          <p:val>
                                            <p:strVal val="#ppt_h"/>
                                          </p:val>
                                        </p:tav>
                                        <p:tav tm="100000">
                                          <p:val>
                                            <p:strVal val="#ppt_h"/>
                                          </p:val>
                                        </p:tav>
                                      </p:tavLst>
                                    </p:anim>
                                    <p:animEffect transition="in" filter="fade">
                                      <p:cBhvr>
                                        <p:cTn id="19" dur="2000"/>
                                        <p:tgtEl>
                                          <p:spTgt spid="11"/>
                                        </p:tgtEl>
                                      </p:cBhvr>
                                    </p:animEffect>
                                  </p:childTnLst>
                                </p:cTn>
                              </p:par>
                              <p:par>
                                <p:cTn id="20" presetID="55"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strVal val="#ppt_w*0.70"/>
                                          </p:val>
                                        </p:tav>
                                        <p:tav tm="100000">
                                          <p:val>
                                            <p:strVal val="#ppt_w"/>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animEffect transition="in" filter="fade">
                                      <p:cBhvr>
                                        <p:cTn id="24" dur="2000"/>
                                        <p:tgtEl>
                                          <p:spTgt spid="7"/>
                                        </p:tgtEl>
                                      </p:cBhvr>
                                    </p:animEffect>
                                  </p:childTnLst>
                                </p:cTn>
                              </p:par>
                              <p:par>
                                <p:cTn id="25" presetID="55"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000" fill="hold"/>
                                        <p:tgtEl>
                                          <p:spTgt spid="8"/>
                                        </p:tgtEl>
                                        <p:attrNameLst>
                                          <p:attrName>ppt_w</p:attrName>
                                        </p:attrNameLst>
                                      </p:cBhvr>
                                      <p:tavLst>
                                        <p:tav tm="0">
                                          <p:val>
                                            <p:strVal val="#ppt_w*0.70"/>
                                          </p:val>
                                        </p:tav>
                                        <p:tav tm="100000">
                                          <p:val>
                                            <p:strVal val="#ppt_w"/>
                                          </p:val>
                                        </p:tav>
                                      </p:tavLst>
                                    </p:anim>
                                    <p:anim calcmode="lin" valueType="num">
                                      <p:cBhvr>
                                        <p:cTn id="28" dur="2000" fill="hold"/>
                                        <p:tgtEl>
                                          <p:spTgt spid="8"/>
                                        </p:tgtEl>
                                        <p:attrNameLst>
                                          <p:attrName>ppt_h</p:attrName>
                                        </p:attrNameLst>
                                      </p:cBhvr>
                                      <p:tavLst>
                                        <p:tav tm="0">
                                          <p:val>
                                            <p:strVal val="#ppt_h"/>
                                          </p:val>
                                        </p:tav>
                                        <p:tav tm="100000">
                                          <p:val>
                                            <p:strVal val="#ppt_h"/>
                                          </p:val>
                                        </p:tav>
                                      </p:tavLst>
                                    </p:anim>
                                    <p:animEffect transition="in" filter="fade">
                                      <p:cBhvr>
                                        <p:cTn id="29" dur="2000"/>
                                        <p:tgtEl>
                                          <p:spTgt spid="8"/>
                                        </p:tgtEl>
                                      </p:cBhvr>
                                    </p:animEffect>
                                  </p:childTnLst>
                                </p:cTn>
                              </p:par>
                              <p:par>
                                <p:cTn id="30" presetID="55"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2000" fill="hold"/>
                                        <p:tgtEl>
                                          <p:spTgt spid="9"/>
                                        </p:tgtEl>
                                        <p:attrNameLst>
                                          <p:attrName>ppt_w</p:attrName>
                                        </p:attrNameLst>
                                      </p:cBhvr>
                                      <p:tavLst>
                                        <p:tav tm="0">
                                          <p:val>
                                            <p:strVal val="#ppt_w*0.70"/>
                                          </p:val>
                                        </p:tav>
                                        <p:tav tm="100000">
                                          <p:val>
                                            <p:strVal val="#ppt_w"/>
                                          </p:val>
                                        </p:tav>
                                      </p:tavLst>
                                    </p:anim>
                                    <p:anim calcmode="lin" valueType="num">
                                      <p:cBhvr>
                                        <p:cTn id="33" dur="2000" fill="hold"/>
                                        <p:tgtEl>
                                          <p:spTgt spid="9"/>
                                        </p:tgtEl>
                                        <p:attrNameLst>
                                          <p:attrName>ppt_h</p:attrName>
                                        </p:attrNameLst>
                                      </p:cBhvr>
                                      <p:tavLst>
                                        <p:tav tm="0">
                                          <p:val>
                                            <p:strVal val="#ppt_h"/>
                                          </p:val>
                                        </p:tav>
                                        <p:tav tm="100000">
                                          <p:val>
                                            <p:strVal val="#ppt_h"/>
                                          </p:val>
                                        </p:tav>
                                      </p:tavLst>
                                    </p:anim>
                                    <p:animEffect transition="in" filter="fade">
                                      <p:cBhvr>
                                        <p:cTn id="34" dur="2000"/>
                                        <p:tgtEl>
                                          <p:spTgt spid="9"/>
                                        </p:tgtEl>
                                      </p:cBhvr>
                                    </p:animEffect>
                                  </p:childTnLst>
                                </p:cTn>
                              </p:par>
                            </p:childTnLst>
                          </p:cTn>
                        </p:par>
                        <p:par>
                          <p:cTn id="35" fill="hold">
                            <p:stCondLst>
                              <p:cond delay="2000"/>
                            </p:stCondLst>
                            <p:childTnLst>
                              <p:par>
                                <p:cTn id="36" presetID="55" presetClass="entr" presetSubtype="0" fill="hold" grpId="0" nodeType="afterEffect">
                                  <p:stCondLst>
                                    <p:cond delay="0"/>
                                  </p:stCondLst>
                                  <p:childTnLst>
                                    <p:set>
                                      <p:cBhvr>
                                        <p:cTn id="37" dur="1" fill="hold">
                                          <p:stCondLst>
                                            <p:cond delay="0"/>
                                          </p:stCondLst>
                                        </p:cTn>
                                        <p:tgtEl>
                                          <p:spTgt spid="10243">
                                            <p:txEl>
                                              <p:pRg st="0" end="0"/>
                                            </p:txEl>
                                          </p:spTgt>
                                        </p:tgtEl>
                                        <p:attrNameLst>
                                          <p:attrName>style.visibility</p:attrName>
                                        </p:attrNameLst>
                                      </p:cBhvr>
                                      <p:to>
                                        <p:strVal val="visible"/>
                                      </p:to>
                                    </p:set>
                                    <p:anim calcmode="lin" valueType="num">
                                      <p:cBhvr>
                                        <p:cTn id="38" dur="2000" fill="hold"/>
                                        <p:tgtEl>
                                          <p:spTgt spid="10243">
                                            <p:txEl>
                                              <p:pRg st="0" end="0"/>
                                            </p:txEl>
                                          </p:spTgt>
                                        </p:tgtEl>
                                        <p:attrNameLst>
                                          <p:attrName>ppt_w</p:attrName>
                                        </p:attrNameLst>
                                      </p:cBhvr>
                                      <p:tavLst>
                                        <p:tav tm="0">
                                          <p:val>
                                            <p:strVal val="#ppt_w*0.70"/>
                                          </p:val>
                                        </p:tav>
                                        <p:tav tm="100000">
                                          <p:val>
                                            <p:strVal val="#ppt_w"/>
                                          </p:val>
                                        </p:tav>
                                      </p:tavLst>
                                    </p:anim>
                                    <p:anim calcmode="lin" valueType="num">
                                      <p:cBhvr>
                                        <p:cTn id="39" dur="2000" fill="hold"/>
                                        <p:tgtEl>
                                          <p:spTgt spid="10243">
                                            <p:txEl>
                                              <p:pRg st="0" end="0"/>
                                            </p:txEl>
                                          </p:spTgt>
                                        </p:tgtEl>
                                        <p:attrNameLst>
                                          <p:attrName>ppt_h</p:attrName>
                                        </p:attrNameLst>
                                      </p:cBhvr>
                                      <p:tavLst>
                                        <p:tav tm="0">
                                          <p:val>
                                            <p:strVal val="#ppt_h"/>
                                          </p:val>
                                        </p:tav>
                                        <p:tav tm="100000">
                                          <p:val>
                                            <p:strVal val="#ppt_h"/>
                                          </p:val>
                                        </p:tav>
                                      </p:tavLst>
                                    </p:anim>
                                    <p:animEffect transition="in" filter="fade">
                                      <p:cBhvr>
                                        <p:cTn id="40" dur="2000"/>
                                        <p:tgtEl>
                                          <p:spTgt spid="10243">
                                            <p:txEl>
                                              <p:pRg st="0" end="0"/>
                                            </p:txEl>
                                          </p:spTgt>
                                        </p:tgtEl>
                                      </p:cBhvr>
                                    </p:animEffect>
                                  </p:childTnLst>
                                </p:cTn>
                              </p:par>
                            </p:childTnLst>
                          </p:cTn>
                        </p:par>
                        <p:par>
                          <p:cTn id="41" fill="hold">
                            <p:stCondLst>
                              <p:cond delay="4000"/>
                            </p:stCondLst>
                            <p:childTnLst>
                              <p:par>
                                <p:cTn id="42" presetID="55" presetClass="entr" presetSubtype="0" fill="hold" grpId="0" nodeType="afterEffect">
                                  <p:stCondLst>
                                    <p:cond delay="0"/>
                                  </p:stCondLst>
                                  <p:childTnLst>
                                    <p:set>
                                      <p:cBhvr>
                                        <p:cTn id="43" dur="1" fill="hold">
                                          <p:stCondLst>
                                            <p:cond delay="0"/>
                                          </p:stCondLst>
                                        </p:cTn>
                                        <p:tgtEl>
                                          <p:spTgt spid="10243">
                                            <p:txEl>
                                              <p:pRg st="1" end="1"/>
                                            </p:txEl>
                                          </p:spTgt>
                                        </p:tgtEl>
                                        <p:attrNameLst>
                                          <p:attrName>style.visibility</p:attrName>
                                        </p:attrNameLst>
                                      </p:cBhvr>
                                      <p:to>
                                        <p:strVal val="visible"/>
                                      </p:to>
                                    </p:set>
                                    <p:anim calcmode="lin" valueType="num">
                                      <p:cBhvr>
                                        <p:cTn id="44" dur="2000" fill="hold"/>
                                        <p:tgtEl>
                                          <p:spTgt spid="10243">
                                            <p:txEl>
                                              <p:pRg st="1" end="1"/>
                                            </p:txEl>
                                          </p:spTgt>
                                        </p:tgtEl>
                                        <p:attrNameLst>
                                          <p:attrName>ppt_w</p:attrName>
                                        </p:attrNameLst>
                                      </p:cBhvr>
                                      <p:tavLst>
                                        <p:tav tm="0">
                                          <p:val>
                                            <p:strVal val="#ppt_w*0.70"/>
                                          </p:val>
                                        </p:tav>
                                        <p:tav tm="100000">
                                          <p:val>
                                            <p:strVal val="#ppt_w"/>
                                          </p:val>
                                        </p:tav>
                                      </p:tavLst>
                                    </p:anim>
                                    <p:anim calcmode="lin" valueType="num">
                                      <p:cBhvr>
                                        <p:cTn id="45" dur="2000" fill="hold"/>
                                        <p:tgtEl>
                                          <p:spTgt spid="10243">
                                            <p:txEl>
                                              <p:pRg st="1" end="1"/>
                                            </p:txEl>
                                          </p:spTgt>
                                        </p:tgtEl>
                                        <p:attrNameLst>
                                          <p:attrName>ppt_h</p:attrName>
                                        </p:attrNameLst>
                                      </p:cBhvr>
                                      <p:tavLst>
                                        <p:tav tm="0">
                                          <p:val>
                                            <p:strVal val="#ppt_h"/>
                                          </p:val>
                                        </p:tav>
                                        <p:tav tm="100000">
                                          <p:val>
                                            <p:strVal val="#ppt_h"/>
                                          </p:val>
                                        </p:tav>
                                      </p:tavLst>
                                    </p:anim>
                                    <p:animEffect transition="in" filter="fade">
                                      <p:cBhvr>
                                        <p:cTn id="46" dur="20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5715000"/>
            <a:ext cx="8229600" cy="1143000"/>
          </a:xfrm>
        </p:spPr>
        <p:txBody>
          <a:bodyPr/>
          <a:lstStyle/>
          <a:p>
            <a:r>
              <a:rPr lang="ru-RU" sz="2400" dirty="0">
                <a:solidFill>
                  <a:schemeClr val="tx2"/>
                </a:solidFill>
                <a:latin typeface="Times New Roman" pitchFamily="18" charset="0"/>
                <a:cs typeface="Times New Roman" pitchFamily="18" charset="0"/>
              </a:rPr>
              <a:t/>
            </a:r>
            <a:br>
              <a:rPr lang="ru-RU" sz="2400" dirty="0">
                <a:solidFill>
                  <a:schemeClr val="tx2"/>
                </a:solidFill>
                <a:latin typeface="Times New Roman" pitchFamily="18" charset="0"/>
                <a:cs typeface="Times New Roman" pitchFamily="18" charset="0"/>
              </a:rPr>
            </a:br>
            <a:r>
              <a:rPr lang="ru-RU" sz="2400" dirty="0" smtClean="0"/>
              <a:t/>
            </a:r>
            <a:br>
              <a:rPr lang="ru-RU" sz="2400" dirty="0" smtClean="0"/>
            </a:br>
            <a:r>
              <a:rPr lang="de-DE" sz="2400" dirty="0">
                <a:solidFill>
                  <a:schemeClr val="tx2"/>
                </a:solidFill>
                <a:latin typeface="Times New Roman" pitchFamily="18" charset="0"/>
                <a:cs typeface="Times New Roman" pitchFamily="18" charset="0"/>
              </a:rPr>
              <a:t> </a:t>
            </a:r>
            <a: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4" name="Прямоугольник 3"/>
          <p:cNvSpPr/>
          <p:nvPr/>
        </p:nvSpPr>
        <p:spPr>
          <a:xfrm>
            <a:off x="714348" y="5643578"/>
            <a:ext cx="7786742" cy="646331"/>
          </a:xfrm>
          <a:prstGeom prst="rect">
            <a:avLst/>
          </a:prstGeom>
        </p:spPr>
        <p:txBody>
          <a:bodyPr wrap="square">
            <a:spAutoFit/>
          </a:bodyPr>
          <a:lstStyle/>
          <a:p>
            <a:pPr algn="ctr"/>
            <a:endParaRPr lang="ru-RU" sz="3600" dirty="0">
              <a:solidFill>
                <a:schemeClr val="bg1"/>
              </a:solidFill>
              <a:latin typeface="Times New Roman" pitchFamily="18" charset="0"/>
              <a:cs typeface="Times New Roman" pitchFamily="18" charset="0"/>
            </a:endParaRPr>
          </a:p>
        </p:txBody>
      </p:sp>
      <p:pic>
        <p:nvPicPr>
          <p:cNvPr id="5" name="Рисунок 4" descr="IMG_9100_2.jpg"/>
          <p:cNvPicPr>
            <a:picLocks noChangeAspect="1"/>
          </p:cNvPicPr>
          <p:nvPr/>
        </p:nvPicPr>
        <p:blipFill>
          <a:blip r:embed="rId2" cstate="print"/>
          <a:stretch>
            <a:fillRect/>
          </a:stretch>
        </p:blipFill>
        <p:spPr>
          <a:xfrm>
            <a:off x="428596" y="0"/>
            <a:ext cx="5913834" cy="5415693"/>
          </a:xfrm>
          <a:prstGeom prst="rect">
            <a:avLst/>
          </a:prstGeom>
        </p:spPr>
      </p:pic>
      <p:sp>
        <p:nvSpPr>
          <p:cNvPr id="7" name="Прямоугольник 6"/>
          <p:cNvSpPr/>
          <p:nvPr/>
        </p:nvSpPr>
        <p:spPr>
          <a:xfrm>
            <a:off x="714348" y="5786454"/>
            <a:ext cx="7851828" cy="461665"/>
          </a:xfrm>
          <a:prstGeom prst="rect">
            <a:avLst/>
          </a:prstGeom>
        </p:spPr>
        <p:txBody>
          <a:bodyPr wrap="none">
            <a:spAutoFit/>
          </a:bodyPr>
          <a:lstStyle/>
          <a:p>
            <a:pPr algn="ctr"/>
            <a:r>
              <a:rPr lang="de-DE" sz="2400" dirty="0" smtClean="0">
                <a:solidFill>
                  <a:srgbClr val="FF0000"/>
                </a:solidFill>
                <a:latin typeface="Times New Roman" pitchFamily="18" charset="0"/>
                <a:cs typeface="Times New Roman" pitchFamily="18" charset="0"/>
              </a:rPr>
              <a:t>Die Russische Föderation </a:t>
            </a:r>
            <a:r>
              <a:rPr lang="de-DE" sz="2400" dirty="0" smtClean="0">
                <a:solidFill>
                  <a:schemeClr val="bg1"/>
                </a:solidFill>
                <a:latin typeface="Times New Roman" pitchFamily="18" charset="0"/>
                <a:cs typeface="Times New Roman" pitchFamily="18" charset="0"/>
              </a:rPr>
              <a:t>ist eine </a:t>
            </a:r>
            <a:r>
              <a:rPr lang="de-DE" sz="2400" dirty="0" smtClean="0">
                <a:solidFill>
                  <a:srgbClr val="FF0000"/>
                </a:solidFill>
                <a:latin typeface="Times New Roman" pitchFamily="18" charset="0"/>
                <a:cs typeface="Times New Roman" pitchFamily="18" charset="0"/>
              </a:rPr>
              <a:t>Parlamentarische Republik</a:t>
            </a:r>
            <a:r>
              <a:rPr lang="de-DE" sz="2400" dirty="0" smtClean="0">
                <a:solidFill>
                  <a:schemeClr val="bg1"/>
                </a:solidFill>
                <a:latin typeface="Times New Roman" pitchFamily="18" charset="0"/>
                <a:cs typeface="Times New Roman" pitchFamily="18" charset="0"/>
              </a:rPr>
              <a:t>.</a:t>
            </a:r>
            <a:endParaRPr lang="ru-RU"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53"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Effect transition="in" filter="fade">
                                      <p:cBhvr>
                                        <p:cTn id="14" dur="2000"/>
                                        <p:tgtEl>
                                          <p:spTgt spid="5"/>
                                        </p:tgtEl>
                                      </p:cBhvr>
                                    </p:animEffect>
                                  </p:childTnLst>
                                </p:cTn>
                              </p:par>
                            </p:childTnLst>
                          </p:cTn>
                        </p:par>
                        <p:par>
                          <p:cTn id="15" fill="hold">
                            <p:stCondLst>
                              <p:cond delay="4000"/>
                            </p:stCondLst>
                            <p:childTnLst>
                              <p:par>
                                <p:cTn id="16" presetID="53"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0" fill="hold"/>
                                        <p:tgtEl>
                                          <p:spTgt spid="7"/>
                                        </p:tgtEl>
                                        <p:attrNameLst>
                                          <p:attrName>ppt_w</p:attrName>
                                        </p:attrNameLst>
                                      </p:cBhvr>
                                      <p:tavLst>
                                        <p:tav tm="0">
                                          <p:val>
                                            <p:fltVal val="0"/>
                                          </p:val>
                                        </p:tav>
                                        <p:tav tm="100000">
                                          <p:val>
                                            <p:strVal val="#ppt_w"/>
                                          </p:val>
                                        </p:tav>
                                      </p:tavLst>
                                    </p:anim>
                                    <p:anim calcmode="lin" valueType="num">
                                      <p:cBhvr>
                                        <p:cTn id="19" dur="2000" fill="hold"/>
                                        <p:tgtEl>
                                          <p:spTgt spid="7"/>
                                        </p:tgtEl>
                                        <p:attrNameLst>
                                          <p:attrName>ppt_h</p:attrName>
                                        </p:attrNameLst>
                                      </p:cBhvr>
                                      <p:tavLst>
                                        <p:tav tm="0">
                                          <p:val>
                                            <p:fltVal val="0"/>
                                          </p:val>
                                        </p:tav>
                                        <p:tav tm="100000">
                                          <p:val>
                                            <p:strVal val="#ppt_h"/>
                                          </p:val>
                                        </p:tav>
                                      </p:tavLst>
                                    </p:anim>
                                    <p:animEffect transition="in" filter="fade">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5715000"/>
            <a:ext cx="8229600" cy="1143000"/>
          </a:xfrm>
        </p:spPr>
        <p:txBody>
          <a:bodyPr/>
          <a:lstStyle/>
          <a:p>
            <a:r>
              <a:rPr lang="ru-RU" sz="2400" dirty="0">
                <a:solidFill>
                  <a:schemeClr val="tx2"/>
                </a:solidFill>
                <a:latin typeface="Times New Roman" pitchFamily="18" charset="0"/>
                <a:cs typeface="Times New Roman" pitchFamily="18" charset="0"/>
              </a:rPr>
              <a:t/>
            </a:r>
            <a:br>
              <a:rPr lang="ru-RU" sz="2400" dirty="0">
                <a:solidFill>
                  <a:schemeClr val="tx2"/>
                </a:solidFill>
                <a:latin typeface="Times New Roman" pitchFamily="18" charset="0"/>
                <a:cs typeface="Times New Roman" pitchFamily="18" charset="0"/>
              </a:rPr>
            </a:br>
            <a:r>
              <a:rPr lang="ru-RU" sz="2400" dirty="0" smtClean="0"/>
              <a:t/>
            </a:r>
            <a:br>
              <a:rPr lang="ru-RU" sz="2400" dirty="0" smtClean="0"/>
            </a:br>
            <a:r>
              <a:rPr lang="de-DE" sz="2400" dirty="0">
                <a:solidFill>
                  <a:schemeClr val="tx2"/>
                </a:solidFill>
                <a:latin typeface="Times New Roman" pitchFamily="18" charset="0"/>
                <a:cs typeface="Times New Roman" pitchFamily="18" charset="0"/>
              </a:rPr>
              <a:t> </a:t>
            </a:r>
            <a: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4" name="Прямоугольник 3"/>
          <p:cNvSpPr/>
          <p:nvPr/>
        </p:nvSpPr>
        <p:spPr>
          <a:xfrm>
            <a:off x="714348" y="5643578"/>
            <a:ext cx="7786742" cy="646331"/>
          </a:xfrm>
          <a:prstGeom prst="rect">
            <a:avLst/>
          </a:prstGeom>
        </p:spPr>
        <p:txBody>
          <a:bodyPr wrap="square">
            <a:spAutoFit/>
          </a:bodyPr>
          <a:lstStyle/>
          <a:p>
            <a:pPr algn="ctr"/>
            <a:endParaRPr lang="ru-RU" sz="3600" dirty="0">
              <a:solidFill>
                <a:schemeClr val="bg1"/>
              </a:solidFill>
              <a:latin typeface="Times New Roman" pitchFamily="18" charset="0"/>
              <a:cs typeface="Times New Roman" pitchFamily="18" charset="0"/>
            </a:endParaRPr>
          </a:p>
        </p:txBody>
      </p:sp>
      <p:pic>
        <p:nvPicPr>
          <p:cNvPr id="5" name="Рисунок 4" descr="IMG_9100_2.jpg"/>
          <p:cNvPicPr>
            <a:picLocks noChangeAspect="1"/>
          </p:cNvPicPr>
          <p:nvPr/>
        </p:nvPicPr>
        <p:blipFill>
          <a:blip r:embed="rId2" cstate="print"/>
          <a:stretch>
            <a:fillRect/>
          </a:stretch>
        </p:blipFill>
        <p:spPr>
          <a:xfrm>
            <a:off x="354310" y="1071546"/>
            <a:ext cx="8789690" cy="4225812"/>
          </a:xfrm>
          <a:prstGeom prst="rect">
            <a:avLst/>
          </a:prstGeom>
        </p:spPr>
      </p:pic>
      <p:sp>
        <p:nvSpPr>
          <p:cNvPr id="7" name="Прямоугольник 6"/>
          <p:cNvSpPr/>
          <p:nvPr/>
        </p:nvSpPr>
        <p:spPr>
          <a:xfrm>
            <a:off x="642910" y="5786454"/>
            <a:ext cx="8004051" cy="523220"/>
          </a:xfrm>
          <a:prstGeom prst="rect">
            <a:avLst/>
          </a:prstGeom>
        </p:spPr>
        <p:txBody>
          <a:bodyPr wrap="none">
            <a:spAutoFit/>
          </a:bodyPr>
          <a:lstStyle/>
          <a:p>
            <a:pPr algn="ctr"/>
            <a:r>
              <a:rPr lang="de-DE" sz="2800" dirty="0" smtClean="0">
                <a:solidFill>
                  <a:schemeClr val="bg1"/>
                </a:solidFill>
                <a:latin typeface="Times New Roman" pitchFamily="18" charset="0"/>
                <a:cs typeface="Times New Roman" pitchFamily="18" charset="0"/>
              </a:rPr>
              <a:t>Das höchste gesetzgebende Organ ist die </a:t>
            </a:r>
            <a:r>
              <a:rPr lang="de-DE" sz="2800" dirty="0" smtClean="0">
                <a:solidFill>
                  <a:srgbClr val="FF0000"/>
                </a:solidFill>
                <a:latin typeface="Times New Roman" pitchFamily="18" charset="0"/>
                <a:cs typeface="Times New Roman" pitchFamily="18" charset="0"/>
              </a:rPr>
              <a:t>Staatsduma</a:t>
            </a:r>
            <a:r>
              <a:rPr lang="de-DE" sz="2800" dirty="0" smtClean="0">
                <a:solidFill>
                  <a:schemeClr val="bg1"/>
                </a:solidFill>
                <a:latin typeface="Times New Roman" pitchFamily="18" charset="0"/>
                <a:cs typeface="Times New Roman" pitchFamily="18" charset="0"/>
              </a:rPr>
              <a:t>.</a:t>
            </a:r>
            <a:r>
              <a:rPr lang="de-DE" sz="2800" dirty="0" smtClean="0"/>
              <a:t>.</a:t>
            </a:r>
            <a:endParaRPr lang="ru-RU" sz="3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5715000"/>
            <a:ext cx="8229600" cy="1143000"/>
          </a:xfrm>
        </p:spPr>
        <p:txBody>
          <a:bodyPr/>
          <a:lstStyle/>
          <a:p>
            <a:r>
              <a:rPr lang="ru-RU" sz="2400" dirty="0">
                <a:solidFill>
                  <a:schemeClr val="tx2"/>
                </a:solidFill>
                <a:latin typeface="Times New Roman" pitchFamily="18" charset="0"/>
                <a:cs typeface="Times New Roman" pitchFamily="18" charset="0"/>
              </a:rPr>
              <a:t/>
            </a:r>
            <a:br>
              <a:rPr lang="ru-RU" sz="2400" dirty="0">
                <a:solidFill>
                  <a:schemeClr val="tx2"/>
                </a:solidFill>
                <a:latin typeface="Times New Roman" pitchFamily="18" charset="0"/>
                <a:cs typeface="Times New Roman" pitchFamily="18" charset="0"/>
              </a:rPr>
            </a:br>
            <a:r>
              <a:rPr lang="ru-RU" sz="2400" dirty="0" smtClean="0"/>
              <a:t/>
            </a:r>
            <a:br>
              <a:rPr lang="ru-RU" sz="2400" dirty="0" smtClean="0"/>
            </a:br>
            <a:r>
              <a:rPr lang="de-DE" sz="2400" dirty="0">
                <a:solidFill>
                  <a:schemeClr val="tx2"/>
                </a:solidFill>
                <a:latin typeface="Times New Roman" pitchFamily="18" charset="0"/>
                <a:cs typeface="Times New Roman" pitchFamily="18" charset="0"/>
              </a:rPr>
              <a:t> </a:t>
            </a:r>
            <a: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4" name="Прямоугольник 3"/>
          <p:cNvSpPr/>
          <p:nvPr/>
        </p:nvSpPr>
        <p:spPr>
          <a:xfrm>
            <a:off x="714348" y="5643578"/>
            <a:ext cx="7786742" cy="646331"/>
          </a:xfrm>
          <a:prstGeom prst="rect">
            <a:avLst/>
          </a:prstGeom>
        </p:spPr>
        <p:txBody>
          <a:bodyPr wrap="square">
            <a:spAutoFit/>
          </a:bodyPr>
          <a:lstStyle/>
          <a:p>
            <a:pPr algn="ctr"/>
            <a:endParaRPr lang="ru-RU" sz="3600" dirty="0">
              <a:solidFill>
                <a:schemeClr val="bg1"/>
              </a:solidFill>
              <a:latin typeface="Times New Roman" pitchFamily="18" charset="0"/>
              <a:cs typeface="Times New Roman" pitchFamily="18" charset="0"/>
            </a:endParaRPr>
          </a:p>
        </p:txBody>
      </p:sp>
      <p:pic>
        <p:nvPicPr>
          <p:cNvPr id="5" name="Рисунок 4" descr="IMG_9100_2.jpg"/>
          <p:cNvPicPr>
            <a:picLocks noChangeAspect="1"/>
          </p:cNvPicPr>
          <p:nvPr/>
        </p:nvPicPr>
        <p:blipFill>
          <a:blip r:embed="rId2" cstate="print"/>
          <a:stretch>
            <a:fillRect/>
          </a:stretch>
        </p:blipFill>
        <p:spPr>
          <a:xfrm>
            <a:off x="1142976" y="500042"/>
            <a:ext cx="6728462" cy="5143536"/>
          </a:xfrm>
          <a:prstGeom prst="rect">
            <a:avLst/>
          </a:prstGeom>
        </p:spPr>
      </p:pic>
      <p:sp>
        <p:nvSpPr>
          <p:cNvPr id="7" name="Прямоугольник 6"/>
          <p:cNvSpPr/>
          <p:nvPr/>
        </p:nvSpPr>
        <p:spPr>
          <a:xfrm>
            <a:off x="1643042" y="5786454"/>
            <a:ext cx="5526065" cy="523220"/>
          </a:xfrm>
          <a:prstGeom prst="rect">
            <a:avLst/>
          </a:prstGeom>
        </p:spPr>
        <p:txBody>
          <a:bodyPr wrap="none">
            <a:spAutoFit/>
          </a:bodyPr>
          <a:lstStyle/>
          <a:p>
            <a:pPr algn="ctr"/>
            <a:r>
              <a:rPr lang="de-DE" sz="2800" dirty="0" smtClean="0">
                <a:solidFill>
                  <a:schemeClr val="bg1"/>
                </a:solidFill>
                <a:latin typeface="Times New Roman" pitchFamily="18" charset="0"/>
                <a:cs typeface="Times New Roman" pitchFamily="18" charset="0"/>
              </a:rPr>
              <a:t>Das Hauptgesetzt ist die </a:t>
            </a:r>
            <a:r>
              <a:rPr lang="de-DE" sz="2800" dirty="0" smtClean="0">
                <a:solidFill>
                  <a:srgbClr val="FF0000"/>
                </a:solidFill>
                <a:latin typeface="Times New Roman" pitchFamily="18" charset="0"/>
                <a:cs typeface="Times New Roman" pitchFamily="18" charset="0"/>
              </a:rPr>
              <a:t>Verfassung</a:t>
            </a:r>
            <a:r>
              <a:rPr lang="de-DE" sz="2800" dirty="0" smtClean="0">
                <a:solidFill>
                  <a:schemeClr val="bg1"/>
                </a:solidFill>
                <a:latin typeface="Times New Roman" pitchFamily="18" charset="0"/>
                <a:cs typeface="Times New Roman" pitchFamily="18" charset="0"/>
              </a:rPr>
              <a:t>.</a:t>
            </a:r>
            <a:r>
              <a:rPr lang="de-DE" sz="2800" dirty="0" smtClean="0"/>
              <a:t>.</a:t>
            </a:r>
            <a:endParaRPr lang="ru-RU" sz="3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5715000"/>
            <a:ext cx="8229600" cy="1143000"/>
          </a:xfrm>
        </p:spPr>
        <p:txBody>
          <a:bodyPr/>
          <a:lstStyle/>
          <a:p>
            <a:r>
              <a:rPr lang="ru-RU" sz="2400" dirty="0">
                <a:solidFill>
                  <a:schemeClr val="tx2"/>
                </a:solidFill>
                <a:latin typeface="Times New Roman" pitchFamily="18" charset="0"/>
                <a:cs typeface="Times New Roman" pitchFamily="18" charset="0"/>
              </a:rPr>
              <a:t/>
            </a:r>
            <a:br>
              <a:rPr lang="ru-RU" sz="2400" dirty="0">
                <a:solidFill>
                  <a:schemeClr val="tx2"/>
                </a:solidFill>
                <a:latin typeface="Times New Roman" pitchFamily="18" charset="0"/>
                <a:cs typeface="Times New Roman" pitchFamily="18" charset="0"/>
              </a:rPr>
            </a:br>
            <a:r>
              <a:rPr lang="ru-RU" sz="2400" dirty="0" smtClean="0"/>
              <a:t/>
            </a:r>
            <a:br>
              <a:rPr lang="ru-RU" sz="2400" dirty="0" smtClean="0"/>
            </a:br>
            <a:r>
              <a:rPr lang="de-DE" sz="2400" dirty="0">
                <a:solidFill>
                  <a:schemeClr val="tx2"/>
                </a:solidFill>
                <a:latin typeface="Times New Roman" pitchFamily="18" charset="0"/>
                <a:cs typeface="Times New Roman" pitchFamily="18" charset="0"/>
              </a:rPr>
              <a:t> </a:t>
            </a:r>
            <a: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4" name="Прямоугольник 3"/>
          <p:cNvSpPr/>
          <p:nvPr/>
        </p:nvSpPr>
        <p:spPr>
          <a:xfrm>
            <a:off x="714348" y="5643578"/>
            <a:ext cx="7786742" cy="646331"/>
          </a:xfrm>
          <a:prstGeom prst="rect">
            <a:avLst/>
          </a:prstGeom>
        </p:spPr>
        <p:txBody>
          <a:bodyPr wrap="square">
            <a:spAutoFit/>
          </a:bodyPr>
          <a:lstStyle/>
          <a:p>
            <a:pPr algn="ctr"/>
            <a:endParaRPr lang="ru-RU" sz="3600" dirty="0">
              <a:solidFill>
                <a:schemeClr val="bg1"/>
              </a:solidFill>
              <a:latin typeface="Times New Roman" pitchFamily="18" charset="0"/>
              <a:cs typeface="Times New Roman" pitchFamily="18" charset="0"/>
            </a:endParaRPr>
          </a:p>
        </p:txBody>
      </p:sp>
      <p:pic>
        <p:nvPicPr>
          <p:cNvPr id="5" name="Рисунок 4" descr="IMG_9100_2.jpg"/>
          <p:cNvPicPr>
            <a:picLocks noChangeAspect="1"/>
          </p:cNvPicPr>
          <p:nvPr/>
        </p:nvPicPr>
        <p:blipFill>
          <a:blip r:embed="rId2" cstate="print"/>
          <a:stretch>
            <a:fillRect/>
          </a:stretch>
        </p:blipFill>
        <p:spPr>
          <a:xfrm>
            <a:off x="2061615" y="500042"/>
            <a:ext cx="4891183" cy="5143536"/>
          </a:xfrm>
          <a:prstGeom prst="rect">
            <a:avLst/>
          </a:prstGeom>
        </p:spPr>
      </p:pic>
      <p:sp>
        <p:nvSpPr>
          <p:cNvPr id="7" name="Прямоугольник 6"/>
          <p:cNvSpPr/>
          <p:nvPr/>
        </p:nvSpPr>
        <p:spPr>
          <a:xfrm>
            <a:off x="1643042" y="5786454"/>
            <a:ext cx="5614036" cy="523220"/>
          </a:xfrm>
          <a:prstGeom prst="rect">
            <a:avLst/>
          </a:prstGeom>
        </p:spPr>
        <p:txBody>
          <a:bodyPr wrap="none">
            <a:spAutoFit/>
          </a:bodyPr>
          <a:lstStyle/>
          <a:p>
            <a:pPr algn="ctr"/>
            <a:r>
              <a:rPr lang="de-DE" sz="2800" dirty="0" smtClean="0">
                <a:solidFill>
                  <a:schemeClr val="bg1"/>
                </a:solidFill>
                <a:latin typeface="Times New Roman" pitchFamily="18" charset="0"/>
                <a:cs typeface="Times New Roman" pitchFamily="18" charset="0"/>
              </a:rPr>
              <a:t>Das Staatsoberhaupt ist der </a:t>
            </a:r>
            <a:r>
              <a:rPr lang="de-DE" sz="2800" dirty="0" smtClean="0">
                <a:solidFill>
                  <a:srgbClr val="FF0000"/>
                </a:solidFill>
                <a:latin typeface="Times New Roman" pitchFamily="18" charset="0"/>
                <a:cs typeface="Times New Roman" pitchFamily="18" charset="0"/>
              </a:rPr>
              <a:t>Präsident.</a:t>
            </a:r>
            <a:endParaRPr lang="ru-RU"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5715000"/>
            <a:ext cx="8229600" cy="1143000"/>
          </a:xfrm>
        </p:spPr>
        <p:txBody>
          <a:bodyPr/>
          <a:lstStyle/>
          <a:p>
            <a:r>
              <a:rPr lang="ru-RU" sz="2400" dirty="0">
                <a:solidFill>
                  <a:schemeClr val="tx2"/>
                </a:solidFill>
                <a:latin typeface="Times New Roman" pitchFamily="18" charset="0"/>
                <a:cs typeface="Times New Roman" pitchFamily="18" charset="0"/>
              </a:rPr>
              <a:t/>
            </a:r>
            <a:br>
              <a:rPr lang="ru-RU" sz="2400" dirty="0">
                <a:solidFill>
                  <a:schemeClr val="tx2"/>
                </a:solidFill>
                <a:latin typeface="Times New Roman" pitchFamily="18" charset="0"/>
                <a:cs typeface="Times New Roman" pitchFamily="18" charset="0"/>
              </a:rPr>
            </a:br>
            <a:r>
              <a:rPr lang="ru-RU" sz="2400" dirty="0" smtClean="0"/>
              <a:t/>
            </a:r>
            <a:br>
              <a:rPr lang="ru-RU" sz="2400" dirty="0" smtClean="0"/>
            </a:br>
            <a:r>
              <a:rPr lang="de-DE" sz="2400" dirty="0">
                <a:solidFill>
                  <a:schemeClr val="tx2"/>
                </a:solidFill>
                <a:latin typeface="Times New Roman" pitchFamily="18" charset="0"/>
                <a:cs typeface="Times New Roman" pitchFamily="18" charset="0"/>
              </a:rPr>
              <a:t> </a:t>
            </a:r>
            <a: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4" name="Прямоугольник 3"/>
          <p:cNvSpPr/>
          <p:nvPr/>
        </p:nvSpPr>
        <p:spPr>
          <a:xfrm>
            <a:off x="714348" y="5643578"/>
            <a:ext cx="7786742" cy="646331"/>
          </a:xfrm>
          <a:prstGeom prst="rect">
            <a:avLst/>
          </a:prstGeom>
        </p:spPr>
        <p:txBody>
          <a:bodyPr wrap="square">
            <a:spAutoFit/>
          </a:bodyPr>
          <a:lstStyle/>
          <a:p>
            <a:pPr algn="ctr"/>
            <a:endParaRPr lang="ru-RU" sz="3600" dirty="0">
              <a:solidFill>
                <a:schemeClr val="bg1"/>
              </a:solidFill>
              <a:latin typeface="Times New Roman" pitchFamily="18" charset="0"/>
              <a:cs typeface="Times New Roman" pitchFamily="18" charset="0"/>
            </a:endParaRPr>
          </a:p>
        </p:txBody>
      </p:sp>
      <p:pic>
        <p:nvPicPr>
          <p:cNvPr id="5" name="Рисунок 4" descr="IMG_9100_2.jpg"/>
          <p:cNvPicPr>
            <a:picLocks noChangeAspect="1"/>
          </p:cNvPicPr>
          <p:nvPr/>
        </p:nvPicPr>
        <p:blipFill>
          <a:blip r:embed="rId2" cstate="print"/>
          <a:stretch>
            <a:fillRect/>
          </a:stretch>
        </p:blipFill>
        <p:spPr>
          <a:xfrm>
            <a:off x="2061615" y="774846"/>
            <a:ext cx="4891183" cy="4593928"/>
          </a:xfrm>
          <a:prstGeom prst="rect">
            <a:avLst/>
          </a:prstGeom>
        </p:spPr>
      </p:pic>
      <p:sp>
        <p:nvSpPr>
          <p:cNvPr id="7" name="Прямоугольник 6"/>
          <p:cNvSpPr/>
          <p:nvPr/>
        </p:nvSpPr>
        <p:spPr>
          <a:xfrm>
            <a:off x="214282" y="5429264"/>
            <a:ext cx="8299195" cy="1077218"/>
          </a:xfrm>
          <a:prstGeom prst="rect">
            <a:avLst/>
          </a:prstGeom>
        </p:spPr>
        <p:txBody>
          <a:bodyPr wrap="none">
            <a:spAutoFit/>
          </a:bodyPr>
          <a:lstStyle/>
          <a:p>
            <a:pPr algn="ctr"/>
            <a:r>
              <a:rPr lang="de-DE" sz="2800" dirty="0" smtClean="0">
                <a:solidFill>
                  <a:schemeClr val="bg1"/>
                </a:solidFill>
                <a:latin typeface="Times New Roman" pitchFamily="18" charset="0"/>
                <a:cs typeface="Times New Roman" pitchFamily="18" charset="0"/>
              </a:rPr>
              <a:t>Die Vollzugsgewalt  liegt in den Händen der </a:t>
            </a:r>
            <a:r>
              <a:rPr lang="de-DE" sz="2800" dirty="0" smtClean="0">
                <a:solidFill>
                  <a:srgbClr val="FF0000"/>
                </a:solidFill>
                <a:latin typeface="Times New Roman" pitchFamily="18" charset="0"/>
                <a:cs typeface="Times New Roman" pitchFamily="18" charset="0"/>
              </a:rPr>
              <a:t>Regierung,</a:t>
            </a:r>
            <a:r>
              <a:rPr lang="de-DE" sz="2800" dirty="0" smtClean="0">
                <a:solidFill>
                  <a:schemeClr val="bg1"/>
                </a:solidFill>
                <a:latin typeface="Times New Roman" pitchFamily="18" charset="0"/>
                <a:cs typeface="Times New Roman" pitchFamily="18" charset="0"/>
              </a:rPr>
              <a:t> </a:t>
            </a:r>
          </a:p>
          <a:p>
            <a:pPr algn="ctr"/>
            <a:r>
              <a:rPr lang="de-DE" sz="2800" dirty="0" smtClean="0">
                <a:solidFill>
                  <a:schemeClr val="bg1"/>
                </a:solidFill>
                <a:latin typeface="Times New Roman" pitchFamily="18" charset="0"/>
                <a:cs typeface="Times New Roman" pitchFamily="18" charset="0"/>
              </a:rPr>
              <a:t> der  vom </a:t>
            </a:r>
            <a:r>
              <a:rPr lang="de-DE" sz="2800" dirty="0" smtClean="0">
                <a:solidFill>
                  <a:srgbClr val="FF0000"/>
                </a:solidFill>
                <a:latin typeface="Times New Roman" pitchFamily="18" charset="0"/>
                <a:cs typeface="Times New Roman" pitchFamily="18" charset="0"/>
              </a:rPr>
              <a:t>Premierminister </a:t>
            </a:r>
            <a:r>
              <a:rPr lang="de-DE" sz="2800" dirty="0" smtClean="0">
                <a:solidFill>
                  <a:schemeClr val="bg1"/>
                </a:solidFill>
                <a:latin typeface="Times New Roman" pitchFamily="18" charset="0"/>
                <a:cs typeface="Times New Roman" pitchFamily="18" charset="0"/>
              </a:rPr>
              <a:t>geleitet wird</a:t>
            </a:r>
            <a:r>
              <a:rPr lang="de-DE" sz="3600" dirty="0" smtClean="0"/>
              <a:t>. </a:t>
            </a:r>
            <a:endParaRPr lang="ru-RU" sz="3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ea typeface="Times New Roman" pitchFamily="18" charset="0"/>
              </a:rPr>
              <a:t>In der Landwirtschaft werden Getreide, Kartoffeln, Obst und Gemüse, Wein angebaut. Man züchtet auch Vieh.</a:t>
            </a:r>
            <a:endParaRPr kumimoji="0" lang="ru-RU"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3" name="Рисунок 2" descr="russia(57147)(70816).gif"/>
          <p:cNvPicPr>
            <a:picLocks noChangeAspect="1"/>
          </p:cNvPicPr>
          <p:nvPr/>
        </p:nvPicPr>
        <p:blipFill>
          <a:blip r:embed="rId2" cstate="print"/>
          <a:stretch>
            <a:fillRect/>
          </a:stretch>
        </p:blipFill>
        <p:spPr>
          <a:xfrm>
            <a:off x="1143000" y="0"/>
            <a:ext cx="4857750" cy="4857750"/>
          </a:xfrm>
          <a:prstGeom prst="rect">
            <a:avLst/>
          </a:prstGeom>
        </p:spPr>
      </p:pic>
      <p:sp>
        <p:nvSpPr>
          <p:cNvPr id="4" name="TextBox 3"/>
          <p:cNvSpPr txBox="1"/>
          <p:nvPr/>
        </p:nvSpPr>
        <p:spPr>
          <a:xfrm>
            <a:off x="714348" y="5011341"/>
            <a:ext cx="8143932" cy="1354217"/>
          </a:xfrm>
          <a:prstGeom prst="rect">
            <a:avLst/>
          </a:prstGeom>
          <a:noFill/>
        </p:spPr>
        <p:txBody>
          <a:bodyPr wrap="square" rtlCol="0">
            <a:spAutoFit/>
          </a:bodyPr>
          <a:lstStyle/>
          <a:p>
            <a:r>
              <a:rPr lang="de-DE" sz="3200" dirty="0" smtClean="0">
                <a:solidFill>
                  <a:schemeClr val="bg1"/>
                </a:solidFill>
                <a:latin typeface="Times New Roman" pitchFamily="18" charset="0"/>
                <a:cs typeface="Times New Roman" pitchFamily="18" charset="0"/>
              </a:rPr>
              <a:t>Russland spielte immer </a:t>
            </a:r>
            <a:r>
              <a:rPr lang="de-DE" sz="3200" dirty="0" smtClean="0">
                <a:solidFill>
                  <a:srgbClr val="FF0000"/>
                </a:solidFill>
                <a:latin typeface="Times New Roman" pitchFamily="18" charset="0"/>
                <a:cs typeface="Times New Roman" pitchFamily="18" charset="0"/>
              </a:rPr>
              <a:t>eine große Rolle </a:t>
            </a:r>
            <a:r>
              <a:rPr lang="de-DE" sz="3200" dirty="0" smtClean="0">
                <a:solidFill>
                  <a:schemeClr val="bg1"/>
                </a:solidFill>
                <a:latin typeface="Times New Roman" pitchFamily="18" charset="0"/>
                <a:cs typeface="Times New Roman" pitchFamily="18" charset="0"/>
              </a:rPr>
              <a:t>in der Welt. Es ist </a:t>
            </a:r>
            <a:r>
              <a:rPr lang="de-DE" sz="3200" dirty="0" smtClean="0">
                <a:solidFill>
                  <a:srgbClr val="FF0000"/>
                </a:solidFill>
                <a:latin typeface="Times New Roman" pitchFamily="18" charset="0"/>
                <a:cs typeface="Times New Roman" pitchFamily="18" charset="0"/>
              </a:rPr>
              <a:t>eine der führenden Mächte der Welt</a:t>
            </a:r>
            <a:r>
              <a:rPr lang="de-DE" sz="3200" dirty="0" smtClean="0">
                <a:solidFill>
                  <a:schemeClr val="bg1"/>
                </a:solidFill>
                <a:latin typeface="Times New Roman" pitchFamily="18" charset="0"/>
                <a:cs typeface="Times New Roman" pitchFamily="18" charset="0"/>
              </a:rPr>
              <a:t>.  </a:t>
            </a:r>
            <a:endParaRPr lang="ru-RU" sz="3200" dirty="0" smtClean="0">
              <a:solidFill>
                <a:schemeClr val="bg1"/>
              </a:solidFill>
              <a:latin typeface="Times New Roman" pitchFamily="18" charset="0"/>
              <a:cs typeface="Times New Roman" pitchFamily="18" charset="0"/>
            </a:endParaRPr>
          </a:p>
          <a:p>
            <a:endParaRPr lang="ru-R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5357826"/>
            <a:ext cx="8229600" cy="1143000"/>
          </a:xfrm>
        </p:spPr>
        <p:txBody>
          <a:bodyPr/>
          <a:lstStyle/>
          <a:p>
            <a:r>
              <a:rPr lang="de-DE" sz="2800" dirty="0">
                <a:solidFill>
                  <a:schemeClr val="bg1"/>
                </a:solidFill>
                <a:latin typeface="Times New Roman" pitchFamily="18" charset="0"/>
                <a:cs typeface="Times New Roman" pitchFamily="18" charset="0"/>
              </a:rPr>
              <a:t> Die Fläche Russlands beträgt mehr als </a:t>
            </a:r>
            <a:r>
              <a:rPr lang="de-DE" sz="2800" dirty="0">
                <a:solidFill>
                  <a:srgbClr val="FF0000"/>
                </a:solidFill>
                <a:latin typeface="Times New Roman" pitchFamily="18" charset="0"/>
                <a:cs typeface="Times New Roman" pitchFamily="18" charset="0"/>
              </a:rPr>
              <a:t>17 000 000 </a:t>
            </a:r>
            <a:r>
              <a:rPr lang="de-DE" sz="2800" dirty="0">
                <a:solidFill>
                  <a:schemeClr val="bg1"/>
                </a:solidFill>
                <a:latin typeface="Times New Roman" pitchFamily="18" charset="0"/>
                <a:cs typeface="Times New Roman" pitchFamily="18" charset="0"/>
              </a:rPr>
              <a:t>(siebzehn </a:t>
            </a:r>
            <a:r>
              <a:rPr lang="de-DE" sz="2800" dirty="0" smtClean="0">
                <a:solidFill>
                  <a:schemeClr val="bg1"/>
                </a:solidFill>
                <a:latin typeface="Times New Roman" pitchFamily="18" charset="0"/>
                <a:cs typeface="Times New Roman" pitchFamily="18" charset="0"/>
              </a:rPr>
              <a:t>Millionen) Quadratkilometer</a:t>
            </a:r>
            <a:r>
              <a:rPr lang="de-DE" sz="2800" dirty="0">
                <a:solidFill>
                  <a:schemeClr val="bg1"/>
                </a:solidFill>
                <a:latin typeface="Times New Roman" pitchFamily="18" charset="0"/>
                <a:cs typeface="Times New Roman" pitchFamily="18" charset="0"/>
              </a:rPr>
              <a:t>. </a:t>
            </a:r>
            <a:r>
              <a:rPr lang="de-DE" sz="2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7" name="Рисунок 6" descr="sm_users_img-253015.jpg"/>
          <p:cNvPicPr>
            <a:picLocks noChangeAspect="1"/>
          </p:cNvPicPr>
          <p:nvPr/>
        </p:nvPicPr>
        <p:blipFill>
          <a:blip r:embed="rId2" cstate="print"/>
          <a:stretch>
            <a:fillRect/>
          </a:stretch>
        </p:blipFill>
        <p:spPr>
          <a:xfrm>
            <a:off x="15855" y="0"/>
            <a:ext cx="9128145" cy="49291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fltVal val="0"/>
                                          </p:val>
                                        </p:tav>
                                        <p:tav tm="100000">
                                          <p:val>
                                            <p:strVal val="#ppt_w"/>
                                          </p:val>
                                        </p:tav>
                                      </p:tavLst>
                                    </p:anim>
                                    <p:anim calcmode="lin" valueType="num">
                                      <p:cBhvr>
                                        <p:cTn id="12"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71472" y="5429264"/>
            <a:ext cx="8229600" cy="1143000"/>
          </a:xfrm>
        </p:spPr>
        <p:txBody>
          <a:bodyPr/>
          <a:lstStyle/>
          <a:p>
            <a:r>
              <a:rPr lang="de-DE" sz="2400" dirty="0">
                <a:solidFill>
                  <a:schemeClr val="bg1"/>
                </a:solidFill>
                <a:latin typeface="Times New Roman" pitchFamily="18" charset="0"/>
                <a:cs typeface="Times New Roman" pitchFamily="18" charset="0"/>
              </a:rPr>
              <a:t> Das Land grenzt an die </a:t>
            </a:r>
            <a:r>
              <a:rPr lang="de-DE" sz="2400" dirty="0">
                <a:solidFill>
                  <a:srgbClr val="FFC000"/>
                </a:solidFill>
                <a:latin typeface="Times New Roman" pitchFamily="18" charset="0"/>
                <a:cs typeface="Times New Roman" pitchFamily="18" charset="0"/>
              </a:rPr>
              <a:t>Ukraine, Weißrussland</a:t>
            </a:r>
            <a:r>
              <a:rPr lang="de-DE" sz="2400" dirty="0">
                <a:solidFill>
                  <a:schemeClr val="bg1"/>
                </a:solidFill>
                <a:latin typeface="Times New Roman" pitchFamily="18" charset="0"/>
                <a:cs typeface="Times New Roman" pitchFamily="18" charset="0"/>
              </a:rPr>
              <a:t>, an die Staaten der </a:t>
            </a:r>
            <a:r>
              <a:rPr lang="de-DE" sz="2400" dirty="0" smtClean="0">
                <a:solidFill>
                  <a:schemeClr val="bg1"/>
                </a:solidFill>
                <a:latin typeface="Times New Roman" pitchFamily="18" charset="0"/>
                <a:cs typeface="Times New Roman" pitchFamily="18" charset="0"/>
              </a:rPr>
              <a:t>Kaukasier </a:t>
            </a:r>
            <a:r>
              <a:rPr lang="de-DE" sz="2400" dirty="0">
                <a:solidFill>
                  <a:schemeClr val="bg1"/>
                </a:solidFill>
                <a:latin typeface="Times New Roman" pitchFamily="18" charset="0"/>
                <a:cs typeface="Times New Roman" pitchFamily="18" charset="0"/>
              </a:rPr>
              <a:t>Region </a:t>
            </a:r>
            <a:r>
              <a:rPr lang="de-DE" sz="2400" dirty="0" smtClean="0">
                <a:solidFill>
                  <a:schemeClr val="bg1"/>
                </a:solidFill>
                <a:latin typeface="Times New Roman" pitchFamily="18" charset="0"/>
                <a:cs typeface="Times New Roman" pitchFamily="18" charset="0"/>
              </a:rPr>
              <a:t>(</a:t>
            </a:r>
            <a:r>
              <a:rPr lang="de-DE" sz="2400" dirty="0">
                <a:solidFill>
                  <a:srgbClr val="FFC000"/>
                </a:solidFill>
                <a:latin typeface="Times New Roman" pitchFamily="18" charset="0"/>
                <a:cs typeface="Times New Roman" pitchFamily="18" charset="0"/>
              </a:rPr>
              <a:t>Georgien, Aserbaidschan</a:t>
            </a:r>
            <a:r>
              <a:rPr lang="de-DE" sz="2400" dirty="0">
                <a:solidFill>
                  <a:schemeClr val="bg1"/>
                </a:solidFill>
                <a:latin typeface="Times New Roman" pitchFamily="18" charset="0"/>
                <a:cs typeface="Times New Roman" pitchFamily="18" charset="0"/>
              </a:rPr>
              <a:t>), die </a:t>
            </a:r>
            <a:r>
              <a:rPr lang="de-DE" sz="2400" dirty="0">
                <a:solidFill>
                  <a:srgbClr val="FFC000"/>
                </a:solidFill>
                <a:latin typeface="Times New Roman" pitchFamily="18" charset="0"/>
                <a:cs typeface="Times New Roman" pitchFamily="18" charset="0"/>
              </a:rPr>
              <a:t>Mongolei</a:t>
            </a:r>
            <a:r>
              <a:rPr lang="de-DE" sz="2400" dirty="0">
                <a:solidFill>
                  <a:schemeClr val="bg1"/>
                </a:solidFill>
                <a:latin typeface="Times New Roman" pitchFamily="18" charset="0"/>
                <a:cs typeface="Times New Roman" pitchFamily="18" charset="0"/>
              </a:rPr>
              <a:t>, </a:t>
            </a:r>
            <a:r>
              <a:rPr lang="de-DE" sz="2400" dirty="0">
                <a:solidFill>
                  <a:srgbClr val="FFC000"/>
                </a:solidFill>
                <a:latin typeface="Times New Roman" pitchFamily="18" charset="0"/>
                <a:cs typeface="Times New Roman" pitchFamily="18" charset="0"/>
              </a:rPr>
              <a:t>Kasachstan, China, Korea</a:t>
            </a:r>
            <a:r>
              <a:rPr lang="de-DE" sz="2400" dirty="0">
                <a:solidFill>
                  <a:schemeClr val="bg1"/>
                </a:solidFill>
                <a:latin typeface="Times New Roman" pitchFamily="18" charset="0"/>
                <a:cs typeface="Times New Roman" pitchFamily="18" charset="0"/>
              </a:rPr>
              <a:t>, und die Baltischen </a:t>
            </a:r>
            <a:r>
              <a:rPr lang="de-DE" sz="2400" dirty="0" smtClean="0">
                <a:solidFill>
                  <a:schemeClr val="bg1"/>
                </a:solidFill>
                <a:latin typeface="Times New Roman" pitchFamily="18" charset="0"/>
                <a:cs typeface="Times New Roman" pitchFamily="18" charset="0"/>
              </a:rPr>
              <a:t>Staaten </a:t>
            </a:r>
            <a:br>
              <a:rPr lang="de-DE" sz="2400" dirty="0" smtClean="0">
                <a:solidFill>
                  <a:schemeClr val="bg1"/>
                </a:solidFill>
                <a:latin typeface="Times New Roman" pitchFamily="18" charset="0"/>
                <a:cs typeface="Times New Roman" pitchFamily="18" charset="0"/>
              </a:rPr>
            </a:br>
            <a:r>
              <a:rPr lang="de-DE" sz="2400" dirty="0" smtClean="0">
                <a:solidFill>
                  <a:schemeClr val="bg1"/>
                </a:solidFill>
                <a:latin typeface="Times New Roman" pitchFamily="18" charset="0"/>
                <a:cs typeface="Times New Roman" pitchFamily="18" charset="0"/>
              </a:rPr>
              <a:t>( </a:t>
            </a:r>
            <a:r>
              <a:rPr lang="de-DE" sz="2400" dirty="0">
                <a:solidFill>
                  <a:srgbClr val="FFC000"/>
                </a:solidFill>
                <a:latin typeface="Times New Roman" pitchFamily="18" charset="0"/>
                <a:cs typeface="Times New Roman" pitchFamily="18" charset="0"/>
              </a:rPr>
              <a:t>Norwegen, Finnland, Estland, Lettland, Litauen und Polen</a:t>
            </a:r>
            <a:r>
              <a:rPr lang="de-DE" sz="2400" dirty="0">
                <a:solidFill>
                  <a:schemeClr val="bg1"/>
                </a:solidFill>
                <a:latin typeface="Times New Roman" pitchFamily="18" charset="0"/>
                <a:cs typeface="Times New Roman" pitchFamily="18" charset="0"/>
              </a:rPr>
              <a:t>).</a:t>
            </a:r>
            <a:r>
              <a:rPr lang="ru-RU" sz="2400" dirty="0">
                <a:solidFill>
                  <a:schemeClr val="tx2"/>
                </a:solidFill>
                <a:latin typeface="Times New Roman" pitchFamily="18" charset="0"/>
                <a:cs typeface="Times New Roman" pitchFamily="18" charset="0"/>
              </a:rPr>
              <a:t/>
            </a:r>
            <a:br>
              <a:rPr lang="ru-RU" sz="2400" dirty="0">
                <a:solidFill>
                  <a:schemeClr val="tx2"/>
                </a:solidFill>
                <a:latin typeface="Times New Roman" pitchFamily="18" charset="0"/>
                <a:cs typeface="Times New Roman" pitchFamily="18" charset="0"/>
              </a:rPr>
            </a:br>
            <a:r>
              <a:rPr lang="de-DE" sz="2400" dirty="0">
                <a:solidFill>
                  <a:schemeClr val="tx2"/>
                </a:solidFill>
                <a:latin typeface="Times New Roman" pitchFamily="18" charset="0"/>
                <a:cs typeface="Times New Roman" pitchFamily="18" charset="0"/>
              </a:rPr>
              <a:t> </a:t>
            </a:r>
            <a: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7" name="Рисунок 6" descr="sm_users_img-253015.jpg"/>
          <p:cNvPicPr>
            <a:picLocks noChangeAspect="1"/>
          </p:cNvPicPr>
          <p:nvPr/>
        </p:nvPicPr>
        <p:blipFill>
          <a:blip r:embed="rId2" cstate="print"/>
          <a:stretch>
            <a:fillRect/>
          </a:stretch>
        </p:blipFill>
        <p:spPr>
          <a:xfrm>
            <a:off x="1142976" y="0"/>
            <a:ext cx="7215237" cy="4876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fltVal val="0"/>
                                          </p:val>
                                        </p:tav>
                                        <p:tav tm="100000">
                                          <p:val>
                                            <p:strVal val="#ppt_w"/>
                                          </p:val>
                                        </p:tav>
                                      </p:tavLst>
                                    </p:anim>
                                    <p:anim calcmode="lin" valueType="num">
                                      <p:cBhvr>
                                        <p:cTn id="12"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000372"/>
            <a:ext cx="5214974" cy="1857388"/>
          </a:xfrm>
        </p:spPr>
        <p:txBody>
          <a:bodyPr/>
          <a:lstStyle/>
          <a:p>
            <a:r>
              <a:rPr lang="de-DE" sz="2800" dirty="0" smtClean="0">
                <a:solidFill>
                  <a:schemeClr val="bg1"/>
                </a:solidFill>
                <a:latin typeface="Times New Roman" pitchFamily="18" charset="0"/>
                <a:cs typeface="Times New Roman" pitchFamily="18" charset="0"/>
              </a:rPr>
              <a:t>Die staatliche  Fahne der russischen Föderation besteht aus drei  Farben. </a:t>
            </a:r>
            <a:r>
              <a:rPr lang="ru-RU" sz="2800" dirty="0" smtClean="0">
                <a:solidFill>
                  <a:schemeClr val="bg1"/>
                </a:solidFill>
                <a:latin typeface="Times New Roman" pitchFamily="18" charset="0"/>
                <a:cs typeface="Times New Roman" pitchFamily="18" charset="0"/>
              </a:rPr>
              <a:t/>
            </a:r>
            <a:br>
              <a:rPr lang="ru-RU" sz="2800" dirty="0" smtClean="0">
                <a:solidFill>
                  <a:schemeClr val="bg1"/>
                </a:solidFill>
                <a:latin typeface="Times New Roman" pitchFamily="18" charset="0"/>
                <a:cs typeface="Times New Roman" pitchFamily="18" charset="0"/>
              </a:rPr>
            </a:br>
            <a:r>
              <a:rPr lang="de-DE" sz="2800" dirty="0" smtClean="0">
                <a:solidFill>
                  <a:schemeClr val="bg1"/>
                </a:solidFill>
                <a:latin typeface="Times New Roman" pitchFamily="18" charset="0"/>
                <a:cs typeface="Times New Roman" pitchFamily="18" charset="0"/>
              </a:rPr>
              <a:t>Zurzeit  bedeuten sie:</a:t>
            </a:r>
            <a:r>
              <a:rPr lang="ru-RU" sz="2800" dirty="0" smtClean="0">
                <a:solidFill>
                  <a:schemeClr val="bg1"/>
                </a:solidFill>
                <a:latin typeface="Times New Roman" pitchFamily="18" charset="0"/>
                <a:cs typeface="Times New Roman" pitchFamily="18" charset="0"/>
              </a:rPr>
              <a:t/>
            </a:r>
            <a:br>
              <a:rPr lang="ru-RU" sz="2800" dirty="0" smtClean="0">
                <a:solidFill>
                  <a:schemeClr val="bg1"/>
                </a:solidFill>
                <a:latin typeface="Times New Roman" pitchFamily="18" charset="0"/>
                <a:cs typeface="Times New Roman" pitchFamily="18" charset="0"/>
              </a:rPr>
            </a:br>
            <a:r>
              <a:rPr lang="de-DE" sz="2800" dirty="0" smtClean="0">
                <a:solidFill>
                  <a:schemeClr val="bg1"/>
                </a:solidFill>
                <a:latin typeface="Times New Roman" pitchFamily="18" charset="0"/>
                <a:cs typeface="Times New Roman" pitchFamily="18" charset="0"/>
              </a:rPr>
              <a:t> </a:t>
            </a:r>
            <a:r>
              <a:rPr lang="de-DE" sz="2800" dirty="0" smtClean="0">
                <a:solidFill>
                  <a:schemeClr val="accent1"/>
                </a:solidFill>
                <a:latin typeface="Times New Roman" pitchFamily="18" charset="0"/>
                <a:cs typeface="Times New Roman" pitchFamily="18" charset="0"/>
              </a:rPr>
              <a:t>weiß</a:t>
            </a:r>
            <a:r>
              <a:rPr lang="de-DE" sz="2800" dirty="0" smtClean="0">
                <a:solidFill>
                  <a:schemeClr val="bg1"/>
                </a:solidFill>
                <a:latin typeface="Times New Roman" pitchFamily="18" charset="0"/>
                <a:cs typeface="Times New Roman" pitchFamily="18" charset="0"/>
              </a:rPr>
              <a:t>e  Farbe –  der Frieden,</a:t>
            </a:r>
            <a:r>
              <a:rPr lang="ru-RU" sz="2800" dirty="0" smtClean="0">
                <a:solidFill>
                  <a:schemeClr val="bg1"/>
                </a:solidFill>
                <a:latin typeface="Times New Roman" pitchFamily="18" charset="0"/>
                <a:cs typeface="Times New Roman" pitchFamily="18" charset="0"/>
              </a:rPr>
              <a:t/>
            </a:r>
            <a:br>
              <a:rPr lang="ru-RU" sz="2800" dirty="0" smtClean="0">
                <a:solidFill>
                  <a:schemeClr val="bg1"/>
                </a:solidFill>
                <a:latin typeface="Times New Roman" pitchFamily="18" charset="0"/>
                <a:cs typeface="Times New Roman" pitchFamily="18" charset="0"/>
              </a:rPr>
            </a:br>
            <a:r>
              <a:rPr lang="de-DE" sz="2800" dirty="0" smtClean="0">
                <a:solidFill>
                  <a:schemeClr val="bg1"/>
                </a:solidFill>
                <a:latin typeface="Times New Roman" pitchFamily="18" charset="0"/>
                <a:cs typeface="Times New Roman" pitchFamily="18" charset="0"/>
              </a:rPr>
              <a:t> die Sauberkeit,</a:t>
            </a:r>
            <a:r>
              <a:rPr lang="ru-RU" sz="2800" dirty="0" smtClean="0">
                <a:solidFill>
                  <a:schemeClr val="bg1"/>
                </a:solidFill>
                <a:latin typeface="Times New Roman" pitchFamily="18" charset="0"/>
                <a:cs typeface="Times New Roman" pitchFamily="18" charset="0"/>
              </a:rPr>
              <a:t/>
            </a:r>
            <a:br>
              <a:rPr lang="ru-RU" sz="2800" dirty="0" smtClean="0">
                <a:solidFill>
                  <a:schemeClr val="bg1"/>
                </a:solidFill>
                <a:latin typeface="Times New Roman" pitchFamily="18" charset="0"/>
                <a:cs typeface="Times New Roman" pitchFamily="18" charset="0"/>
              </a:rPr>
            </a:br>
            <a:r>
              <a:rPr lang="de-DE" sz="2800" dirty="0" smtClean="0">
                <a:solidFill>
                  <a:schemeClr val="bg1"/>
                </a:solidFill>
                <a:latin typeface="Times New Roman" pitchFamily="18" charset="0"/>
                <a:cs typeface="Times New Roman" pitchFamily="18" charset="0"/>
              </a:rPr>
              <a:t> die Vollkommenheit; </a:t>
            </a:r>
            <a:r>
              <a:rPr lang="ru-RU" sz="2800" dirty="0" smtClean="0">
                <a:solidFill>
                  <a:schemeClr val="bg1"/>
                </a:solidFill>
                <a:latin typeface="Times New Roman" pitchFamily="18" charset="0"/>
                <a:cs typeface="Times New Roman" pitchFamily="18" charset="0"/>
              </a:rPr>
              <a:t/>
            </a:r>
            <a:br>
              <a:rPr lang="ru-RU" sz="2800" dirty="0" smtClean="0">
                <a:solidFill>
                  <a:schemeClr val="bg1"/>
                </a:solidFill>
                <a:latin typeface="Times New Roman" pitchFamily="18" charset="0"/>
                <a:cs typeface="Times New Roman" pitchFamily="18" charset="0"/>
              </a:rPr>
            </a:br>
            <a:r>
              <a:rPr lang="de-DE" sz="2800" dirty="0" smtClean="0">
                <a:solidFill>
                  <a:srgbClr val="0070C0"/>
                </a:solidFill>
                <a:latin typeface="Times New Roman" pitchFamily="18" charset="0"/>
                <a:cs typeface="Times New Roman" pitchFamily="18" charset="0"/>
              </a:rPr>
              <a:t>blaue</a:t>
            </a:r>
            <a:r>
              <a:rPr lang="de-DE" sz="2800" dirty="0" smtClean="0">
                <a:solidFill>
                  <a:schemeClr val="bg1"/>
                </a:solidFill>
                <a:latin typeface="Times New Roman" pitchFamily="18" charset="0"/>
                <a:cs typeface="Times New Roman" pitchFamily="18" charset="0"/>
              </a:rPr>
              <a:t> Farbe  – die Farbe des Glaubens und der Richtigkeit, </a:t>
            </a:r>
            <a:r>
              <a:rPr lang="ru-RU" sz="2800" dirty="0" smtClean="0">
                <a:solidFill>
                  <a:schemeClr val="bg1"/>
                </a:solidFill>
                <a:latin typeface="Times New Roman" pitchFamily="18" charset="0"/>
                <a:cs typeface="Times New Roman" pitchFamily="18" charset="0"/>
              </a:rPr>
              <a:t/>
            </a:r>
            <a:br>
              <a:rPr lang="ru-RU" sz="2800" dirty="0" smtClean="0">
                <a:solidFill>
                  <a:schemeClr val="bg1"/>
                </a:solidFill>
                <a:latin typeface="Times New Roman" pitchFamily="18" charset="0"/>
                <a:cs typeface="Times New Roman" pitchFamily="18" charset="0"/>
              </a:rPr>
            </a:br>
            <a:r>
              <a:rPr lang="de-DE" sz="2800" dirty="0" smtClean="0">
                <a:solidFill>
                  <a:schemeClr val="bg1"/>
                </a:solidFill>
                <a:latin typeface="Times New Roman" pitchFamily="18" charset="0"/>
                <a:cs typeface="Times New Roman" pitchFamily="18" charset="0"/>
              </a:rPr>
              <a:t>der Beständigkeit; </a:t>
            </a:r>
            <a:r>
              <a:rPr lang="ru-RU" sz="2800" dirty="0" smtClean="0">
                <a:solidFill>
                  <a:schemeClr val="bg1"/>
                </a:solidFill>
                <a:latin typeface="Times New Roman" pitchFamily="18" charset="0"/>
                <a:cs typeface="Times New Roman" pitchFamily="18" charset="0"/>
              </a:rPr>
              <a:t/>
            </a:r>
            <a:br>
              <a:rPr lang="ru-RU" sz="2800" dirty="0" smtClean="0">
                <a:solidFill>
                  <a:schemeClr val="bg1"/>
                </a:solidFill>
                <a:latin typeface="Times New Roman" pitchFamily="18" charset="0"/>
                <a:cs typeface="Times New Roman" pitchFamily="18" charset="0"/>
              </a:rPr>
            </a:br>
            <a:r>
              <a:rPr lang="de-DE" sz="2800" dirty="0" smtClean="0">
                <a:solidFill>
                  <a:schemeClr val="bg1"/>
                </a:solidFill>
                <a:latin typeface="Times New Roman" pitchFamily="18" charset="0"/>
                <a:cs typeface="Times New Roman" pitchFamily="18" charset="0"/>
              </a:rPr>
              <a:t>die </a:t>
            </a:r>
            <a:r>
              <a:rPr lang="de-DE" sz="2800" dirty="0" smtClean="0">
                <a:solidFill>
                  <a:srgbClr val="FF0000"/>
                </a:solidFill>
                <a:latin typeface="Times New Roman" pitchFamily="18" charset="0"/>
                <a:cs typeface="Times New Roman" pitchFamily="18" charset="0"/>
              </a:rPr>
              <a:t>rote</a:t>
            </a:r>
            <a:r>
              <a:rPr lang="de-DE" sz="2800" dirty="0" smtClean="0">
                <a:solidFill>
                  <a:schemeClr val="bg1"/>
                </a:solidFill>
                <a:latin typeface="Times New Roman" pitchFamily="18" charset="0"/>
                <a:cs typeface="Times New Roman" pitchFamily="18" charset="0"/>
              </a:rPr>
              <a:t> Farbe – die Energie, </a:t>
            </a:r>
            <a:r>
              <a:rPr lang="ru-RU" sz="2800" dirty="0" smtClean="0">
                <a:solidFill>
                  <a:schemeClr val="bg1"/>
                </a:solidFill>
                <a:latin typeface="Times New Roman" pitchFamily="18" charset="0"/>
                <a:cs typeface="Times New Roman" pitchFamily="18" charset="0"/>
              </a:rPr>
              <a:t/>
            </a:r>
            <a:br>
              <a:rPr lang="ru-RU" sz="2800" dirty="0" smtClean="0">
                <a:solidFill>
                  <a:schemeClr val="bg1"/>
                </a:solidFill>
                <a:latin typeface="Times New Roman" pitchFamily="18" charset="0"/>
                <a:cs typeface="Times New Roman" pitchFamily="18" charset="0"/>
              </a:rPr>
            </a:br>
            <a:r>
              <a:rPr lang="de-DE" sz="2800" dirty="0" smtClean="0">
                <a:solidFill>
                  <a:schemeClr val="bg1"/>
                </a:solidFill>
                <a:latin typeface="Times New Roman" pitchFamily="18" charset="0"/>
                <a:cs typeface="Times New Roman" pitchFamily="18" charset="0"/>
              </a:rPr>
              <a:t>die Kraft, das Blut, das für das Vaterland vergossen ist.     </a:t>
            </a:r>
            <a:r>
              <a:rPr lang="ru-RU" dirty="0" smtClean="0"/>
              <a:t/>
            </a:r>
            <a:br>
              <a:rPr lang="ru-RU" dirty="0" smtClean="0"/>
            </a:br>
            <a:endParaRPr lang="ru-RU" dirty="0">
              <a:solidFill>
                <a:srgbClr val="FFFF00"/>
              </a:solidFill>
            </a:endParaRPr>
          </a:p>
        </p:txBody>
      </p:sp>
      <p:pic>
        <p:nvPicPr>
          <p:cNvPr id="4" name="Рисунок 3" descr="x_d602689c.jpg"/>
          <p:cNvPicPr>
            <a:picLocks noChangeAspect="1"/>
          </p:cNvPicPr>
          <p:nvPr/>
        </p:nvPicPr>
        <p:blipFill>
          <a:blip r:embed="rId2" cstate="print"/>
          <a:stretch>
            <a:fillRect/>
          </a:stretch>
        </p:blipFill>
        <p:spPr>
          <a:xfrm>
            <a:off x="5143504" y="1785926"/>
            <a:ext cx="3786182" cy="40835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p:cTn id="13" dur="1000" fill="hold"/>
                                        <p:tgtEl>
                                          <p:spTgt spid="8194"/>
                                        </p:tgtEl>
                                        <p:attrNameLst>
                                          <p:attrName>ppt_w</p:attrName>
                                        </p:attrNameLst>
                                      </p:cBhvr>
                                      <p:tavLst>
                                        <p:tav tm="0">
                                          <p:val>
                                            <p:strVal val="#ppt_w*0.70"/>
                                          </p:val>
                                        </p:tav>
                                        <p:tav tm="100000">
                                          <p:val>
                                            <p:strVal val="#ppt_w"/>
                                          </p:val>
                                        </p:tav>
                                      </p:tavLst>
                                    </p:anim>
                                    <p:anim calcmode="lin" valueType="num">
                                      <p:cBhvr>
                                        <p:cTn id="14" dur="1000" fill="hold"/>
                                        <p:tgtEl>
                                          <p:spTgt spid="8194"/>
                                        </p:tgtEl>
                                        <p:attrNameLst>
                                          <p:attrName>ppt_h</p:attrName>
                                        </p:attrNameLst>
                                      </p:cBhvr>
                                      <p:tavLst>
                                        <p:tav tm="0">
                                          <p:val>
                                            <p:strVal val="#ppt_h"/>
                                          </p:val>
                                        </p:tav>
                                        <p:tav tm="100000">
                                          <p:val>
                                            <p:strVal val="#ppt_h"/>
                                          </p:val>
                                        </p:tav>
                                      </p:tavLst>
                                    </p:anim>
                                    <p:animEffect transition="in" filter="fade">
                                      <p:cBhvr>
                                        <p:cTn id="15"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429256" y="1857364"/>
            <a:ext cx="3714744" cy="43577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18" name="Rectangle 2"/>
          <p:cNvSpPr>
            <a:spLocks noGrp="1" noChangeArrowheads="1"/>
          </p:cNvSpPr>
          <p:nvPr>
            <p:ph type="title"/>
          </p:nvPr>
        </p:nvSpPr>
        <p:spPr>
          <a:xfrm>
            <a:off x="214282" y="3429000"/>
            <a:ext cx="5357849" cy="993775"/>
          </a:xfrm>
        </p:spPr>
        <p:txBody>
          <a:bodyPr/>
          <a:lstStyle/>
          <a:p>
            <a:r>
              <a:rPr lang="de-DE" sz="3200" dirty="0" smtClean="0">
                <a:solidFill>
                  <a:schemeClr val="bg1"/>
                </a:solidFill>
                <a:latin typeface="Times New Roman" pitchFamily="18" charset="0"/>
                <a:cs typeface="Times New Roman" pitchFamily="18" charset="0"/>
              </a:rPr>
              <a:t>Auf dem Staatswappen der russischen Föderation   ist ein zweiköpfiger </a:t>
            </a:r>
            <a:r>
              <a:rPr lang="de-DE" sz="3200" dirty="0" smtClean="0">
                <a:solidFill>
                  <a:srgbClr val="FF0000"/>
                </a:solidFill>
                <a:latin typeface="Times New Roman" pitchFamily="18" charset="0"/>
                <a:cs typeface="Times New Roman" pitchFamily="18" charset="0"/>
              </a:rPr>
              <a:t>Adler</a:t>
            </a:r>
            <a:r>
              <a:rPr lang="de-DE" sz="3200" dirty="0" smtClean="0">
                <a:solidFill>
                  <a:schemeClr val="bg1"/>
                </a:solidFill>
                <a:latin typeface="Times New Roman" pitchFamily="18" charset="0"/>
                <a:cs typeface="Times New Roman" pitchFamily="18" charset="0"/>
              </a:rPr>
              <a:t> geschildert. Über dem Adler sind drei historischen Kronen Pjotr </a:t>
            </a:r>
            <a:r>
              <a:rPr lang="de-DE" sz="3200" dirty="0" err="1" smtClean="0">
                <a:solidFill>
                  <a:schemeClr val="bg1"/>
                </a:solidFill>
                <a:latin typeface="Times New Roman" pitchFamily="18" charset="0"/>
                <a:cs typeface="Times New Roman" pitchFamily="18" charset="0"/>
              </a:rPr>
              <a:t>Welikiy</a:t>
            </a:r>
            <a:r>
              <a:rPr lang="de-DE" sz="3200" dirty="0" smtClean="0">
                <a:solidFill>
                  <a:schemeClr val="bg1"/>
                </a:solidFill>
                <a:latin typeface="Times New Roman" pitchFamily="18" charset="0"/>
                <a:cs typeface="Times New Roman" pitchFamily="18" charset="0"/>
              </a:rPr>
              <a:t>, in den Pfoten des Adlers sind  die Machtsymbole - das Zepter und die Macht. </a:t>
            </a:r>
            <a:br>
              <a:rPr lang="de-DE" sz="3200" dirty="0" smtClean="0">
                <a:solidFill>
                  <a:schemeClr val="bg1"/>
                </a:solidFill>
                <a:latin typeface="Times New Roman" pitchFamily="18" charset="0"/>
                <a:cs typeface="Times New Roman" pitchFamily="18" charset="0"/>
              </a:rPr>
            </a:br>
            <a:r>
              <a:rPr lang="de-DE" sz="3200" dirty="0" smtClean="0">
                <a:solidFill>
                  <a:schemeClr val="bg1"/>
                </a:solidFill>
                <a:latin typeface="Times New Roman" pitchFamily="18" charset="0"/>
                <a:cs typeface="Times New Roman" pitchFamily="18" charset="0"/>
              </a:rPr>
              <a:t> In der Mitte ist  ein Schild, </a:t>
            </a:r>
            <a:br>
              <a:rPr lang="de-DE" sz="3200" dirty="0" smtClean="0">
                <a:solidFill>
                  <a:schemeClr val="bg1"/>
                </a:solidFill>
                <a:latin typeface="Times New Roman" pitchFamily="18" charset="0"/>
                <a:cs typeface="Times New Roman" pitchFamily="18" charset="0"/>
              </a:rPr>
            </a:br>
            <a:r>
              <a:rPr lang="de-DE" sz="3200" dirty="0" smtClean="0">
                <a:solidFill>
                  <a:schemeClr val="bg1"/>
                </a:solidFill>
                <a:latin typeface="Times New Roman" pitchFamily="18" charset="0"/>
                <a:cs typeface="Times New Roman" pitchFamily="18" charset="0"/>
              </a:rPr>
              <a:t>auf dem ein Reiter, der eine Schlange mit seinem Speer trifft, dargestellt ist.      </a:t>
            </a:r>
            <a:r>
              <a:rPr lang="ru-RU" dirty="0" smtClean="0"/>
              <a:t/>
            </a:r>
            <a:br>
              <a:rPr lang="ru-RU" dirty="0" smtClean="0"/>
            </a:br>
            <a:endParaRPr lang="ru-RU" dirty="0">
              <a:solidFill>
                <a:srgbClr val="FFFF00"/>
              </a:solidFill>
            </a:endParaRPr>
          </a:p>
        </p:txBody>
      </p:sp>
      <p:pic>
        <p:nvPicPr>
          <p:cNvPr id="1026" name="Picture 2" descr="E:\картинки\gerb_clip_image001.gif"/>
          <p:cNvPicPr>
            <a:picLocks noChangeAspect="1" noChangeArrowheads="1"/>
          </p:cNvPicPr>
          <p:nvPr/>
        </p:nvPicPr>
        <p:blipFill>
          <a:blip r:embed="rId2" cstate="print"/>
          <a:srcRect/>
          <a:stretch>
            <a:fillRect/>
          </a:stretch>
        </p:blipFill>
        <p:spPr bwMode="auto">
          <a:xfrm>
            <a:off x="5643570" y="2000240"/>
            <a:ext cx="3333750" cy="3914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2000" fill="hold"/>
                                        <p:tgtEl>
                                          <p:spTgt spid="1026"/>
                                        </p:tgtEl>
                                        <p:attrNameLst>
                                          <p:attrName>ppt_w</p:attrName>
                                        </p:attrNameLst>
                                      </p:cBhvr>
                                      <p:tavLst>
                                        <p:tav tm="0">
                                          <p:val>
                                            <p:strVal val="#ppt_w*0.70"/>
                                          </p:val>
                                        </p:tav>
                                        <p:tav tm="100000">
                                          <p:val>
                                            <p:strVal val="#ppt_w"/>
                                          </p:val>
                                        </p:tav>
                                      </p:tavLst>
                                    </p:anim>
                                    <p:anim calcmode="lin" valueType="num">
                                      <p:cBhvr>
                                        <p:cTn id="13" dur="2000" fill="hold"/>
                                        <p:tgtEl>
                                          <p:spTgt spid="1026"/>
                                        </p:tgtEl>
                                        <p:attrNameLst>
                                          <p:attrName>ppt_h</p:attrName>
                                        </p:attrNameLst>
                                      </p:cBhvr>
                                      <p:tavLst>
                                        <p:tav tm="0">
                                          <p:val>
                                            <p:strVal val="#ppt_h"/>
                                          </p:val>
                                        </p:tav>
                                        <p:tav tm="100000">
                                          <p:val>
                                            <p:strVal val="#ppt_h"/>
                                          </p:val>
                                        </p:tav>
                                      </p:tavLst>
                                    </p:anim>
                                    <p:animEffect transition="in" filter="fade">
                                      <p:cBhvr>
                                        <p:cTn id="14" dur="2000"/>
                                        <p:tgtEl>
                                          <p:spTgt spid="1026"/>
                                        </p:tgtEl>
                                      </p:cBhvr>
                                    </p:animEffect>
                                  </p:childTnLst>
                                </p:cTn>
                              </p:par>
                            </p:childTnLst>
                          </p:cTn>
                        </p:par>
                        <p:par>
                          <p:cTn id="15" fill="hold">
                            <p:stCondLst>
                              <p:cond delay="2000"/>
                            </p:stCondLst>
                            <p:childTnLst>
                              <p:par>
                                <p:cTn id="16" presetID="55" presetClass="entr" presetSubtype="0" fill="hold" grpId="0" nodeType="afterEffect">
                                  <p:stCondLst>
                                    <p:cond delay="0"/>
                                  </p:stCondLst>
                                  <p:childTnLst>
                                    <p:set>
                                      <p:cBhvr>
                                        <p:cTn id="17" dur="1" fill="hold">
                                          <p:stCondLst>
                                            <p:cond delay="0"/>
                                          </p:stCondLst>
                                        </p:cTn>
                                        <p:tgtEl>
                                          <p:spTgt spid="9218"/>
                                        </p:tgtEl>
                                        <p:attrNameLst>
                                          <p:attrName>style.visibility</p:attrName>
                                        </p:attrNameLst>
                                      </p:cBhvr>
                                      <p:to>
                                        <p:strVal val="visible"/>
                                      </p:to>
                                    </p:set>
                                    <p:anim calcmode="lin" valueType="num">
                                      <p:cBhvr>
                                        <p:cTn id="18" dur="2000" fill="hold"/>
                                        <p:tgtEl>
                                          <p:spTgt spid="9218"/>
                                        </p:tgtEl>
                                        <p:attrNameLst>
                                          <p:attrName>ppt_w</p:attrName>
                                        </p:attrNameLst>
                                      </p:cBhvr>
                                      <p:tavLst>
                                        <p:tav tm="0">
                                          <p:val>
                                            <p:strVal val="#ppt_w*0.70"/>
                                          </p:val>
                                        </p:tav>
                                        <p:tav tm="100000">
                                          <p:val>
                                            <p:strVal val="#ppt_w"/>
                                          </p:val>
                                        </p:tav>
                                      </p:tavLst>
                                    </p:anim>
                                    <p:anim calcmode="lin" valueType="num">
                                      <p:cBhvr>
                                        <p:cTn id="19" dur="2000" fill="hold"/>
                                        <p:tgtEl>
                                          <p:spTgt spid="9218"/>
                                        </p:tgtEl>
                                        <p:attrNameLst>
                                          <p:attrName>ppt_h</p:attrName>
                                        </p:attrNameLst>
                                      </p:cBhvr>
                                      <p:tavLst>
                                        <p:tav tm="0">
                                          <p:val>
                                            <p:strVal val="#ppt_h"/>
                                          </p:val>
                                        </p:tav>
                                        <p:tav tm="100000">
                                          <p:val>
                                            <p:strVal val="#ppt_h"/>
                                          </p:val>
                                        </p:tav>
                                      </p:tavLst>
                                    </p:anim>
                                    <p:animEffect transition="in" filter="fade">
                                      <p:cBhvr>
                                        <p:cTn id="20"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2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57158" y="5429264"/>
            <a:ext cx="8229600" cy="1143000"/>
          </a:xfrm>
        </p:spPr>
        <p:txBody>
          <a:bodyPr/>
          <a:lstStyle/>
          <a:p>
            <a:r>
              <a:rPr lang="de-DE" sz="2400" u="sng" dirty="0">
                <a:solidFill>
                  <a:schemeClr val="bg1"/>
                </a:solidFill>
                <a:latin typeface="Times New Roman" pitchFamily="18" charset="0"/>
                <a:cs typeface="Times New Roman" pitchFamily="18" charset="0"/>
              </a:rPr>
              <a:t> </a:t>
            </a:r>
            <a:r>
              <a:rPr lang="de-DE" sz="2800" dirty="0" smtClean="0">
                <a:solidFill>
                  <a:schemeClr val="bg1"/>
                </a:solidFill>
                <a:latin typeface="Times New Roman" pitchFamily="18" charset="0"/>
                <a:cs typeface="Times New Roman" pitchFamily="18" charset="0"/>
              </a:rPr>
              <a:t>Im Russland leben etwa </a:t>
            </a:r>
            <a:r>
              <a:rPr lang="de-DE" sz="2800" dirty="0" smtClean="0">
                <a:solidFill>
                  <a:srgbClr val="FF0000"/>
                </a:solidFill>
                <a:latin typeface="Times New Roman" pitchFamily="18" charset="0"/>
                <a:cs typeface="Times New Roman" pitchFamily="18" charset="0"/>
              </a:rPr>
              <a:t>143 Millionen Menschen  </a:t>
            </a:r>
            <a:r>
              <a:rPr lang="de-DE" sz="2800" dirty="0" smtClean="0">
                <a:solidFill>
                  <a:schemeClr val="bg1"/>
                </a:solidFill>
                <a:latin typeface="Times New Roman" pitchFamily="18" charset="0"/>
                <a:cs typeface="Times New Roman" pitchFamily="18" charset="0"/>
              </a:rPr>
              <a:t>verschiedener Nationalitäten, darum  wird die Russische Föderation   heute   ein</a:t>
            </a:r>
            <a:r>
              <a:rPr lang="ru-RU" sz="2800" dirty="0" smtClean="0">
                <a:solidFill>
                  <a:schemeClr val="bg1"/>
                </a:solidFill>
                <a:latin typeface="Times New Roman" pitchFamily="18" charset="0"/>
                <a:cs typeface="Times New Roman" pitchFamily="18" charset="0"/>
              </a:rPr>
              <a:t> </a:t>
            </a:r>
            <a:r>
              <a:rPr lang="de-DE" sz="2800" dirty="0" smtClean="0">
                <a:solidFill>
                  <a:srgbClr val="FF0000"/>
                </a:solidFill>
                <a:latin typeface="Times New Roman" pitchFamily="18" charset="0"/>
                <a:cs typeface="Times New Roman" pitchFamily="18" charset="0"/>
              </a:rPr>
              <a:t>Vielvölkerstaat</a:t>
            </a:r>
            <a:r>
              <a:rPr lang="de-DE" sz="2800" dirty="0" smtClean="0">
                <a:solidFill>
                  <a:schemeClr val="bg1"/>
                </a:solidFill>
                <a:latin typeface="Times New Roman" pitchFamily="18" charset="0"/>
                <a:cs typeface="Times New Roman" pitchFamily="18" charset="0"/>
              </a:rPr>
              <a:t>   genannt . </a:t>
            </a:r>
            <a:r>
              <a:rPr lang="ru-RU" sz="2800" dirty="0">
                <a:solidFill>
                  <a:schemeClr val="bg1"/>
                </a:solidFill>
                <a:latin typeface="Times New Roman" pitchFamily="18" charset="0"/>
                <a:cs typeface="Times New Roman" pitchFamily="18" charset="0"/>
              </a:rPr>
              <a:t/>
            </a:r>
            <a:br>
              <a:rPr lang="ru-RU" sz="2800" dirty="0">
                <a:solidFill>
                  <a:schemeClr val="bg1"/>
                </a:solidFill>
                <a:latin typeface="Times New Roman" pitchFamily="18" charset="0"/>
                <a:cs typeface="Times New Roman" pitchFamily="18" charset="0"/>
              </a:rPr>
            </a:br>
            <a:r>
              <a:rPr lang="de-DE" sz="2800" dirty="0">
                <a:solidFill>
                  <a:schemeClr val="bg1"/>
                </a:solidFill>
                <a:latin typeface="Times New Roman" pitchFamily="18" charset="0"/>
                <a:cs typeface="Times New Roman" pitchFamily="18" charset="0"/>
              </a:rPr>
              <a:t> </a:t>
            </a:r>
            <a:r>
              <a:rPr lang="ru-RU" sz="2800" u="sng"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800" u="sng"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800" u="sng"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7" name="Рисунок 6" descr="sm_users_img-253015.jpg"/>
          <p:cNvPicPr>
            <a:picLocks noChangeAspect="1"/>
          </p:cNvPicPr>
          <p:nvPr/>
        </p:nvPicPr>
        <p:blipFill>
          <a:blip r:embed="rId2" cstate="print"/>
          <a:stretch>
            <a:fillRect/>
          </a:stretch>
        </p:blipFill>
        <p:spPr>
          <a:xfrm>
            <a:off x="2278022" y="0"/>
            <a:ext cx="6865978" cy="3886144"/>
          </a:xfrm>
          <a:prstGeom prst="rect">
            <a:avLst/>
          </a:prstGeom>
        </p:spPr>
      </p:pic>
      <p:pic>
        <p:nvPicPr>
          <p:cNvPr id="4" name="Рисунок 3" descr="Bevölkerung.jpg"/>
          <p:cNvPicPr>
            <a:picLocks noChangeAspect="1"/>
          </p:cNvPicPr>
          <p:nvPr/>
        </p:nvPicPr>
        <p:blipFill>
          <a:blip r:embed="rId3" cstate="print"/>
          <a:stretch>
            <a:fillRect/>
          </a:stretch>
        </p:blipFill>
        <p:spPr>
          <a:xfrm>
            <a:off x="428596" y="3000372"/>
            <a:ext cx="2362205" cy="17716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fltVal val="0"/>
                                          </p:val>
                                        </p:tav>
                                        <p:tav tm="100000">
                                          <p:val>
                                            <p:strVal val="#ppt_w"/>
                                          </p:val>
                                        </p:tav>
                                      </p:tavLst>
                                    </p:anim>
                                    <p:anim calcmode="lin" valueType="num">
                                      <p:cBhvr>
                                        <p:cTn id="12"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500034" y="2071678"/>
            <a:ext cx="8229600" cy="4525963"/>
          </a:xfrm>
        </p:spPr>
        <p:txBody>
          <a:bodyPr/>
          <a:lstStyle/>
          <a:p>
            <a:pPr algn="ctr">
              <a:buNone/>
            </a:pPr>
            <a:r>
              <a:rPr lang="de-DE" dirty="0" smtClean="0">
                <a:solidFill>
                  <a:schemeClr val="bg1"/>
                </a:solidFill>
                <a:latin typeface="Times New Roman" pitchFamily="18" charset="0"/>
                <a:cs typeface="Times New Roman" pitchFamily="18" charset="0"/>
              </a:rPr>
              <a:t>Die Natur Russlands ist sehr verschieden.</a:t>
            </a:r>
            <a:r>
              <a:rPr lang="ru-RU" dirty="0" smtClean="0">
                <a:solidFill>
                  <a:schemeClr val="bg1"/>
                </a:solidFill>
                <a:latin typeface="Times New Roman" pitchFamily="18" charset="0"/>
                <a:cs typeface="Times New Roman" pitchFamily="18" charset="0"/>
              </a:rPr>
              <a:t>    </a:t>
            </a:r>
            <a:r>
              <a:rPr lang="de-DE" dirty="0" smtClean="0">
                <a:solidFill>
                  <a:schemeClr val="bg1"/>
                </a:solidFill>
                <a:latin typeface="Times New Roman" pitchFamily="18" charset="0"/>
                <a:cs typeface="Times New Roman" pitchFamily="18" charset="0"/>
              </a:rPr>
              <a:t> Über </a:t>
            </a:r>
            <a:r>
              <a:rPr lang="de-DE" dirty="0" smtClean="0">
                <a:solidFill>
                  <a:srgbClr val="FF0000"/>
                </a:solidFill>
                <a:latin typeface="Times New Roman" pitchFamily="18" charset="0"/>
                <a:cs typeface="Times New Roman" pitchFamily="18" charset="0"/>
              </a:rPr>
              <a:t>40% Prozent </a:t>
            </a:r>
            <a:r>
              <a:rPr lang="de-DE" dirty="0" smtClean="0">
                <a:solidFill>
                  <a:schemeClr val="bg1"/>
                </a:solidFill>
                <a:latin typeface="Times New Roman" pitchFamily="18" charset="0"/>
                <a:cs typeface="Times New Roman" pitchFamily="18" charset="0"/>
              </a:rPr>
              <a:t>der Fläche sind </a:t>
            </a:r>
            <a:r>
              <a:rPr lang="de-DE" dirty="0" smtClean="0">
                <a:solidFill>
                  <a:srgbClr val="FF0000"/>
                </a:solidFill>
                <a:latin typeface="Times New Roman" pitchFamily="18" charset="0"/>
                <a:cs typeface="Times New Roman" pitchFamily="18" charset="0"/>
              </a:rPr>
              <a:t>wald</a:t>
            </a:r>
            <a:r>
              <a:rPr lang="de-DE" dirty="0" smtClean="0">
                <a:solidFill>
                  <a:schemeClr val="bg1"/>
                </a:solidFill>
                <a:latin typeface="Times New Roman" pitchFamily="18" charset="0"/>
                <a:cs typeface="Times New Roman" pitchFamily="18" charset="0"/>
              </a:rPr>
              <a:t>bedeckt. Die Tundra, Sümpfe, Seen, </a:t>
            </a:r>
            <a:r>
              <a:rPr lang="de-DE" dirty="0" smtClean="0">
                <a:solidFill>
                  <a:srgbClr val="FF0000"/>
                </a:solidFill>
                <a:latin typeface="Times New Roman" pitchFamily="18" charset="0"/>
                <a:cs typeface="Times New Roman" pitchFamily="18" charset="0"/>
              </a:rPr>
              <a:t>Hochgebirge</a:t>
            </a:r>
            <a:r>
              <a:rPr lang="de-DE" dirty="0" smtClean="0">
                <a:solidFill>
                  <a:schemeClr val="bg1"/>
                </a:solidFill>
                <a:latin typeface="Times New Roman" pitchFamily="18" charset="0"/>
                <a:cs typeface="Times New Roman" pitchFamily="18" charset="0"/>
              </a:rPr>
              <a:t> nehmen ein Viertel der Fläche ein. Die Taiga grenzt im Norden an die Tundra und im Süden  an Steppen und Berge. </a:t>
            </a:r>
            <a:r>
              <a:rPr lang="de-DE" dirty="0" smtClean="0">
                <a:solidFill>
                  <a:srgbClr val="FF0000"/>
                </a:solidFill>
                <a:latin typeface="Times New Roman" pitchFamily="18" charset="0"/>
                <a:cs typeface="Times New Roman" pitchFamily="18" charset="0"/>
              </a:rPr>
              <a:t>Ebenen </a:t>
            </a:r>
            <a:r>
              <a:rPr lang="de-DE" dirty="0" smtClean="0">
                <a:solidFill>
                  <a:schemeClr val="bg1"/>
                </a:solidFill>
                <a:latin typeface="Times New Roman" pitchFamily="18" charset="0"/>
                <a:cs typeface="Times New Roman" pitchFamily="18" charset="0"/>
              </a:rPr>
              <a:t>Russlands sind  Osteuropäische Ebene, Westsibirische, Nordsibirische und Ostsibirische Tiefländer.</a:t>
            </a:r>
            <a:endParaRPr lang="ru-RU" dirty="0" smtClean="0">
              <a:solidFill>
                <a:schemeClr val="bg1"/>
              </a:solidFill>
              <a:latin typeface="Times New Roman" pitchFamily="18" charset="0"/>
              <a:cs typeface="Times New Roman" pitchFamily="18" charset="0"/>
            </a:endParaRPr>
          </a:p>
          <a:p>
            <a:pPr algn="ctr"/>
            <a:endParaRPr lang="ru-RU" dirty="0">
              <a:solidFill>
                <a:schemeClr val="bg1"/>
              </a:solidFill>
            </a:endParaRPr>
          </a:p>
        </p:txBody>
      </p:sp>
      <p:pic>
        <p:nvPicPr>
          <p:cNvPr id="7" name="Рисунок 6" descr="Landschaft.jpg"/>
          <p:cNvPicPr>
            <a:picLocks noChangeAspect="1"/>
          </p:cNvPicPr>
          <p:nvPr/>
        </p:nvPicPr>
        <p:blipFill>
          <a:blip r:embed="rId2" cstate="print"/>
          <a:stretch>
            <a:fillRect/>
          </a:stretch>
        </p:blipFill>
        <p:spPr>
          <a:xfrm>
            <a:off x="3203848" y="0"/>
            <a:ext cx="2880320" cy="2214554"/>
          </a:xfrm>
          <a:prstGeom prst="rect">
            <a:avLst/>
          </a:prstGeom>
        </p:spPr>
      </p:pic>
      <p:pic>
        <p:nvPicPr>
          <p:cNvPr id="8" name="Рисунок 7" descr="Landschaft.jpg"/>
          <p:cNvPicPr>
            <a:picLocks noChangeAspect="1"/>
          </p:cNvPicPr>
          <p:nvPr/>
        </p:nvPicPr>
        <p:blipFill>
          <a:blip r:embed="rId3" cstate="print"/>
          <a:stretch>
            <a:fillRect/>
          </a:stretch>
        </p:blipFill>
        <p:spPr>
          <a:xfrm>
            <a:off x="0" y="0"/>
            <a:ext cx="3203848" cy="2196670"/>
          </a:xfrm>
          <a:prstGeom prst="rect">
            <a:avLst/>
          </a:prstGeom>
        </p:spPr>
      </p:pic>
      <p:pic>
        <p:nvPicPr>
          <p:cNvPr id="9" name="Рисунок 8" descr="Landschaft.jpg"/>
          <p:cNvPicPr>
            <a:picLocks noChangeAspect="1"/>
          </p:cNvPicPr>
          <p:nvPr/>
        </p:nvPicPr>
        <p:blipFill>
          <a:blip r:embed="rId4" cstate="print"/>
          <a:stretch>
            <a:fillRect/>
          </a:stretch>
        </p:blipFill>
        <p:spPr>
          <a:xfrm>
            <a:off x="5948621" y="0"/>
            <a:ext cx="3195379" cy="22048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7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strVal val="#ppt_w*0.70"/>
                                          </p:val>
                                        </p:tav>
                                        <p:tav tm="100000">
                                          <p:val>
                                            <p:strVal val="#ppt_w"/>
                                          </p:val>
                                        </p:tav>
                                      </p:tavLst>
                                    </p:anim>
                                    <p:anim calcmode="lin" valueType="num">
                                      <p:cBhvr>
                                        <p:cTn id="13" dur="2000" fill="hold"/>
                                        <p:tgtEl>
                                          <p:spTgt spid="7"/>
                                        </p:tgtEl>
                                        <p:attrNameLst>
                                          <p:attrName>ppt_h</p:attrName>
                                        </p:attrNameLst>
                                      </p:cBhvr>
                                      <p:tavLst>
                                        <p:tav tm="0">
                                          <p:val>
                                            <p:strVal val="#ppt_h"/>
                                          </p:val>
                                        </p:tav>
                                        <p:tav tm="100000">
                                          <p:val>
                                            <p:strVal val="#ppt_h"/>
                                          </p:val>
                                        </p:tav>
                                      </p:tavLst>
                                    </p:anim>
                                    <p:animEffect transition="in" filter="fade">
                                      <p:cBhvr>
                                        <p:cTn id="14" dur="2000"/>
                                        <p:tgtEl>
                                          <p:spTgt spid="7"/>
                                        </p:tgtEl>
                                      </p:cBhvr>
                                    </p:animEffect>
                                  </p:childTnLst>
                                </p:cTn>
                              </p:par>
                              <p:par>
                                <p:cTn id="15" presetID="55"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2000" fill="hold"/>
                                        <p:tgtEl>
                                          <p:spTgt spid="9"/>
                                        </p:tgtEl>
                                        <p:attrNameLst>
                                          <p:attrName>ppt_w</p:attrName>
                                        </p:attrNameLst>
                                      </p:cBhvr>
                                      <p:tavLst>
                                        <p:tav tm="0">
                                          <p:val>
                                            <p:strVal val="#ppt_w*0.70"/>
                                          </p:val>
                                        </p:tav>
                                        <p:tav tm="100000">
                                          <p:val>
                                            <p:strVal val="#ppt_w"/>
                                          </p:val>
                                        </p:tav>
                                      </p:tavLst>
                                    </p:anim>
                                    <p:anim calcmode="lin" valueType="num">
                                      <p:cBhvr>
                                        <p:cTn id="18" dur="2000" fill="hold"/>
                                        <p:tgtEl>
                                          <p:spTgt spid="9"/>
                                        </p:tgtEl>
                                        <p:attrNameLst>
                                          <p:attrName>ppt_h</p:attrName>
                                        </p:attrNameLst>
                                      </p:cBhvr>
                                      <p:tavLst>
                                        <p:tav tm="0">
                                          <p:val>
                                            <p:strVal val="#ppt_h"/>
                                          </p:val>
                                        </p:tav>
                                        <p:tav tm="100000">
                                          <p:val>
                                            <p:strVal val="#ppt_h"/>
                                          </p:val>
                                        </p:tav>
                                      </p:tavLst>
                                    </p:anim>
                                    <p:animEffect transition="in" filter="fade">
                                      <p:cBhvr>
                                        <p:cTn id="19" dur="2000"/>
                                        <p:tgtEl>
                                          <p:spTgt spid="9"/>
                                        </p:tgtEl>
                                      </p:cBhvr>
                                    </p:animEffect>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10243">
                                            <p:txEl>
                                              <p:pRg st="0" end="0"/>
                                            </p:txEl>
                                          </p:spTgt>
                                        </p:tgtEl>
                                        <p:attrNameLst>
                                          <p:attrName>style.visibility</p:attrName>
                                        </p:attrNameLst>
                                      </p:cBhvr>
                                      <p:to>
                                        <p:strVal val="visible"/>
                                      </p:to>
                                    </p:set>
                                    <p:anim calcmode="lin" valueType="num">
                                      <p:cBhvr>
                                        <p:cTn id="23" dur="2000" fill="hold"/>
                                        <p:tgtEl>
                                          <p:spTgt spid="10243">
                                            <p:txEl>
                                              <p:pRg st="0" end="0"/>
                                            </p:txEl>
                                          </p:spTgt>
                                        </p:tgtEl>
                                        <p:attrNameLst>
                                          <p:attrName>ppt_w</p:attrName>
                                        </p:attrNameLst>
                                      </p:cBhvr>
                                      <p:tavLst>
                                        <p:tav tm="0">
                                          <p:val>
                                            <p:strVal val="#ppt_w*0.70"/>
                                          </p:val>
                                        </p:tav>
                                        <p:tav tm="100000">
                                          <p:val>
                                            <p:strVal val="#ppt_w"/>
                                          </p:val>
                                        </p:tav>
                                      </p:tavLst>
                                    </p:anim>
                                    <p:anim calcmode="lin" valueType="num">
                                      <p:cBhvr>
                                        <p:cTn id="24" dur="2000" fill="hold"/>
                                        <p:tgtEl>
                                          <p:spTgt spid="10243">
                                            <p:txEl>
                                              <p:pRg st="0" end="0"/>
                                            </p:txEl>
                                          </p:spTgt>
                                        </p:tgtEl>
                                        <p:attrNameLst>
                                          <p:attrName>ppt_h</p:attrName>
                                        </p:attrNameLst>
                                      </p:cBhvr>
                                      <p:tavLst>
                                        <p:tav tm="0">
                                          <p:val>
                                            <p:strVal val="#ppt_h"/>
                                          </p:val>
                                        </p:tav>
                                        <p:tav tm="100000">
                                          <p:val>
                                            <p:strVal val="#ppt_h"/>
                                          </p:val>
                                        </p:tav>
                                      </p:tavLst>
                                    </p:anim>
                                    <p:animEffect transition="in" filter="fade">
                                      <p:cBhvr>
                                        <p:cTn id="25" dur="20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42910" y="2643182"/>
            <a:ext cx="8229600" cy="3883045"/>
          </a:xfrm>
        </p:spPr>
        <p:txBody>
          <a:bodyPr/>
          <a:lstStyle/>
          <a:p>
            <a:pPr algn="ctr">
              <a:buNone/>
            </a:pPr>
            <a:r>
              <a:rPr lang="de-DE" dirty="0" smtClean="0">
                <a:solidFill>
                  <a:schemeClr val="bg1"/>
                </a:solidFill>
                <a:latin typeface="Times New Roman" pitchFamily="18" charset="0"/>
                <a:cs typeface="Times New Roman" pitchFamily="18" charset="0"/>
              </a:rPr>
              <a:t>12 Meeren und 3 Ozeane (</a:t>
            </a:r>
            <a:r>
              <a:rPr lang="de-DE" dirty="0" smtClean="0">
                <a:solidFill>
                  <a:srgbClr val="FF0000"/>
                </a:solidFill>
                <a:latin typeface="Times New Roman" pitchFamily="18" charset="0"/>
                <a:cs typeface="Times New Roman" pitchFamily="18" charset="0"/>
              </a:rPr>
              <a:t>Stiller Ozean, Nordpolarmeer und Pazifik</a:t>
            </a:r>
            <a:r>
              <a:rPr lang="de-DE" dirty="0" smtClean="0">
                <a:solidFill>
                  <a:schemeClr val="bg1"/>
                </a:solidFill>
                <a:latin typeface="Times New Roman" pitchFamily="18" charset="0"/>
                <a:cs typeface="Times New Roman" pitchFamily="18" charset="0"/>
              </a:rPr>
              <a:t>)  umspülen die Russische Föderation. </a:t>
            </a:r>
            <a:endParaRPr lang="ru-RU" dirty="0" smtClean="0">
              <a:solidFill>
                <a:schemeClr val="bg1"/>
              </a:solidFill>
              <a:latin typeface="Times New Roman" pitchFamily="18" charset="0"/>
              <a:cs typeface="Times New Roman" pitchFamily="18" charset="0"/>
            </a:endParaRPr>
          </a:p>
          <a:p>
            <a:pPr algn="ctr">
              <a:buNone/>
            </a:pPr>
            <a:r>
              <a:rPr lang="de-DE" dirty="0" smtClean="0">
                <a:solidFill>
                  <a:schemeClr val="bg1"/>
                </a:solidFill>
                <a:latin typeface="Times New Roman" pitchFamily="18" charset="0"/>
                <a:cs typeface="Times New Roman" pitchFamily="18" charset="0"/>
              </a:rPr>
              <a:t>Die Meere Russlands sind:</a:t>
            </a:r>
            <a:endParaRPr lang="ru-RU" dirty="0" smtClean="0">
              <a:solidFill>
                <a:schemeClr val="bg1"/>
              </a:solidFill>
              <a:latin typeface="Times New Roman" pitchFamily="18" charset="0"/>
              <a:cs typeface="Times New Roman" pitchFamily="18" charset="0"/>
            </a:endParaRPr>
          </a:p>
          <a:p>
            <a:pPr algn="ctr">
              <a:buNone/>
            </a:pPr>
            <a:r>
              <a:rPr lang="en-US" dirty="0" smtClean="0">
                <a:solidFill>
                  <a:srgbClr val="FF0000"/>
                </a:solidFill>
                <a:latin typeface="Times New Roman" pitchFamily="18" charset="0"/>
                <a:cs typeface="Times New Roman" pitchFamily="18" charset="0"/>
              </a:rPr>
              <a:t>Barents-See, Kara- See, </a:t>
            </a:r>
            <a:r>
              <a:rPr lang="en-US" dirty="0" err="1" smtClean="0">
                <a:solidFill>
                  <a:srgbClr val="FF0000"/>
                </a:solidFill>
                <a:latin typeface="Times New Roman" pitchFamily="18" charset="0"/>
                <a:cs typeface="Times New Roman" pitchFamily="18" charset="0"/>
              </a:rPr>
              <a:t>Laptew</a:t>
            </a:r>
            <a:r>
              <a:rPr lang="en-US" dirty="0" smtClean="0">
                <a:solidFill>
                  <a:srgbClr val="FF0000"/>
                </a:solidFill>
                <a:latin typeface="Times New Roman" pitchFamily="18" charset="0"/>
                <a:cs typeface="Times New Roman" pitchFamily="18" charset="0"/>
              </a:rPr>
              <a:t> -See, </a:t>
            </a:r>
            <a:r>
              <a:rPr lang="en-US" dirty="0" err="1" smtClean="0">
                <a:solidFill>
                  <a:srgbClr val="FF0000"/>
                </a:solidFill>
                <a:latin typeface="Times New Roman" pitchFamily="18" charset="0"/>
                <a:cs typeface="Times New Roman" pitchFamily="18" charset="0"/>
              </a:rPr>
              <a:t>Ostsibirische</a:t>
            </a:r>
            <a:r>
              <a:rPr lang="en-US" dirty="0" smtClean="0">
                <a:solidFill>
                  <a:srgbClr val="FF0000"/>
                </a:solidFill>
                <a:latin typeface="Times New Roman" pitchFamily="18" charset="0"/>
                <a:cs typeface="Times New Roman" pitchFamily="18" charset="0"/>
              </a:rPr>
              <a:t> See, Bering -See, </a:t>
            </a:r>
            <a:r>
              <a:rPr lang="en-US" dirty="0" err="1" smtClean="0">
                <a:solidFill>
                  <a:srgbClr val="FF0000"/>
                </a:solidFill>
                <a:latin typeface="Times New Roman" pitchFamily="18" charset="0"/>
                <a:cs typeface="Times New Roman" pitchFamily="18" charset="0"/>
              </a:rPr>
              <a:t>Ochotisches</a:t>
            </a:r>
            <a:r>
              <a:rPr lang="en-US" dirty="0" smtClean="0">
                <a:solidFill>
                  <a:srgbClr val="FF0000"/>
                </a:solidFill>
                <a:latin typeface="Times New Roman" pitchFamily="18" charset="0"/>
                <a:cs typeface="Times New Roman" pitchFamily="18" charset="0"/>
              </a:rPr>
              <a:t> Meer, </a:t>
            </a:r>
            <a:r>
              <a:rPr lang="en-US" dirty="0" err="1" smtClean="0">
                <a:solidFill>
                  <a:srgbClr val="FF0000"/>
                </a:solidFill>
                <a:latin typeface="Times New Roman" pitchFamily="18" charset="0"/>
                <a:cs typeface="Times New Roman" pitchFamily="18" charset="0"/>
              </a:rPr>
              <a:t>Schwarzes</a:t>
            </a:r>
            <a:r>
              <a:rPr lang="en-US" dirty="0" smtClean="0">
                <a:solidFill>
                  <a:srgbClr val="FF0000"/>
                </a:solidFill>
                <a:latin typeface="Times New Roman" pitchFamily="18" charset="0"/>
                <a:cs typeface="Times New Roman" pitchFamily="18" charset="0"/>
              </a:rPr>
              <a:t> Meer, </a:t>
            </a:r>
            <a:r>
              <a:rPr lang="en-US" dirty="0" err="1" smtClean="0">
                <a:solidFill>
                  <a:srgbClr val="FF0000"/>
                </a:solidFill>
                <a:latin typeface="Times New Roman" pitchFamily="18" charset="0"/>
                <a:cs typeface="Times New Roman" pitchFamily="18" charset="0"/>
              </a:rPr>
              <a:t>Kaspisches</a:t>
            </a:r>
            <a:r>
              <a:rPr lang="en-US" dirty="0" smtClean="0">
                <a:solidFill>
                  <a:srgbClr val="FF0000"/>
                </a:solidFill>
                <a:latin typeface="Times New Roman" pitchFamily="18" charset="0"/>
                <a:cs typeface="Times New Roman" pitchFamily="18" charset="0"/>
              </a:rPr>
              <a:t> Meer,  </a:t>
            </a:r>
            <a:r>
              <a:rPr lang="en-US" dirty="0" err="1" smtClean="0">
                <a:solidFill>
                  <a:srgbClr val="FF0000"/>
                </a:solidFill>
                <a:latin typeface="Times New Roman" pitchFamily="18" charset="0"/>
                <a:cs typeface="Times New Roman" pitchFamily="18" charset="0"/>
              </a:rPr>
              <a:t>Ostsee</a:t>
            </a:r>
            <a:r>
              <a:rPr lang="en-US" dirty="0" smtClean="0">
                <a:solidFill>
                  <a:srgbClr val="FF0000"/>
                </a:solidFill>
                <a:latin typeface="Times New Roman" pitchFamily="18" charset="0"/>
                <a:cs typeface="Times New Roman" pitchFamily="18" charset="0"/>
              </a:rPr>
              <a:t>.</a:t>
            </a:r>
            <a:endParaRPr lang="ru-RU" dirty="0" smtClean="0">
              <a:solidFill>
                <a:srgbClr val="FF0000"/>
              </a:solidFill>
              <a:latin typeface="Times New Roman" pitchFamily="18" charset="0"/>
              <a:cs typeface="Times New Roman" pitchFamily="18" charset="0"/>
            </a:endParaRPr>
          </a:p>
          <a:p>
            <a:pPr algn="ctr">
              <a:buNone/>
            </a:pPr>
            <a:endParaRPr lang="ru-RU" dirty="0">
              <a:solidFill>
                <a:schemeClr val="bg1"/>
              </a:solidFill>
            </a:endParaRPr>
          </a:p>
        </p:txBody>
      </p:sp>
      <p:pic>
        <p:nvPicPr>
          <p:cNvPr id="6" name="Рисунок 5" descr="Landschaft.jpg"/>
          <p:cNvPicPr>
            <a:picLocks noChangeAspect="1"/>
          </p:cNvPicPr>
          <p:nvPr/>
        </p:nvPicPr>
        <p:blipFill>
          <a:blip r:embed="rId2" cstate="print"/>
          <a:stretch>
            <a:fillRect/>
          </a:stretch>
        </p:blipFill>
        <p:spPr>
          <a:xfrm>
            <a:off x="0" y="-17860"/>
            <a:ext cx="3071802" cy="2303852"/>
          </a:xfrm>
          <a:prstGeom prst="rect">
            <a:avLst/>
          </a:prstGeom>
        </p:spPr>
      </p:pic>
      <p:pic>
        <p:nvPicPr>
          <p:cNvPr id="11" name="Рисунок 10" descr="Landschaft.jpg"/>
          <p:cNvPicPr>
            <a:picLocks noChangeAspect="1"/>
          </p:cNvPicPr>
          <p:nvPr/>
        </p:nvPicPr>
        <p:blipFill>
          <a:blip r:embed="rId3" cstate="print"/>
          <a:stretch>
            <a:fillRect/>
          </a:stretch>
        </p:blipFill>
        <p:spPr>
          <a:xfrm>
            <a:off x="6143636" y="0"/>
            <a:ext cx="3000364" cy="2348879"/>
          </a:xfrm>
          <a:prstGeom prst="rect">
            <a:avLst/>
          </a:prstGeom>
        </p:spPr>
      </p:pic>
      <p:pic>
        <p:nvPicPr>
          <p:cNvPr id="12" name="Рисунок 11" descr="Landschaft.jpg"/>
          <p:cNvPicPr>
            <a:picLocks noChangeAspect="1"/>
          </p:cNvPicPr>
          <p:nvPr/>
        </p:nvPicPr>
        <p:blipFill>
          <a:blip r:embed="rId4" cstate="print"/>
          <a:stretch>
            <a:fillRect/>
          </a:stretch>
        </p:blipFill>
        <p:spPr>
          <a:xfrm>
            <a:off x="2915816" y="0"/>
            <a:ext cx="3221074" cy="23629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000" fill="hold"/>
                                        <p:tgtEl>
                                          <p:spTgt spid="12"/>
                                        </p:tgtEl>
                                        <p:attrNameLst>
                                          <p:attrName>ppt_w</p:attrName>
                                        </p:attrNameLst>
                                      </p:cBhvr>
                                      <p:tavLst>
                                        <p:tav tm="0">
                                          <p:val>
                                            <p:strVal val="#ppt_w*0.70"/>
                                          </p:val>
                                        </p:tav>
                                        <p:tav tm="100000">
                                          <p:val>
                                            <p:strVal val="#ppt_w"/>
                                          </p:val>
                                        </p:tav>
                                      </p:tavLst>
                                    </p:anim>
                                    <p:anim calcmode="lin" valueType="num">
                                      <p:cBhvr>
                                        <p:cTn id="13" dur="2000" fill="hold"/>
                                        <p:tgtEl>
                                          <p:spTgt spid="12"/>
                                        </p:tgtEl>
                                        <p:attrNameLst>
                                          <p:attrName>ppt_h</p:attrName>
                                        </p:attrNameLst>
                                      </p:cBhvr>
                                      <p:tavLst>
                                        <p:tav tm="0">
                                          <p:val>
                                            <p:strVal val="#ppt_h"/>
                                          </p:val>
                                        </p:tav>
                                        <p:tav tm="100000">
                                          <p:val>
                                            <p:strVal val="#ppt_h"/>
                                          </p:val>
                                        </p:tav>
                                      </p:tavLst>
                                    </p:anim>
                                    <p:animEffect transition="in" filter="fade">
                                      <p:cBhvr>
                                        <p:cTn id="14" dur="2000"/>
                                        <p:tgtEl>
                                          <p:spTgt spid="12"/>
                                        </p:tgtEl>
                                      </p:cBhvr>
                                    </p:animEffect>
                                  </p:childTnLst>
                                </p:cTn>
                              </p:par>
                              <p:par>
                                <p:cTn id="15" presetID="55"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000" fill="hold"/>
                                        <p:tgtEl>
                                          <p:spTgt spid="11"/>
                                        </p:tgtEl>
                                        <p:attrNameLst>
                                          <p:attrName>ppt_w</p:attrName>
                                        </p:attrNameLst>
                                      </p:cBhvr>
                                      <p:tavLst>
                                        <p:tav tm="0">
                                          <p:val>
                                            <p:strVal val="#ppt_w*0.70"/>
                                          </p:val>
                                        </p:tav>
                                        <p:tav tm="100000">
                                          <p:val>
                                            <p:strVal val="#ppt_w"/>
                                          </p:val>
                                        </p:tav>
                                      </p:tavLst>
                                    </p:anim>
                                    <p:anim calcmode="lin" valueType="num">
                                      <p:cBhvr>
                                        <p:cTn id="18" dur="2000" fill="hold"/>
                                        <p:tgtEl>
                                          <p:spTgt spid="11"/>
                                        </p:tgtEl>
                                        <p:attrNameLst>
                                          <p:attrName>ppt_h</p:attrName>
                                        </p:attrNameLst>
                                      </p:cBhvr>
                                      <p:tavLst>
                                        <p:tav tm="0">
                                          <p:val>
                                            <p:strVal val="#ppt_h"/>
                                          </p:val>
                                        </p:tav>
                                        <p:tav tm="100000">
                                          <p:val>
                                            <p:strVal val="#ppt_h"/>
                                          </p:val>
                                        </p:tav>
                                      </p:tavLst>
                                    </p:anim>
                                    <p:animEffect transition="in" filter="fade">
                                      <p:cBhvr>
                                        <p:cTn id="19" dur="2000"/>
                                        <p:tgtEl>
                                          <p:spTgt spid="11"/>
                                        </p:tgtEl>
                                      </p:cBhvr>
                                    </p:animEffect>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10243">
                                            <p:txEl>
                                              <p:pRg st="0" end="0"/>
                                            </p:txEl>
                                          </p:spTgt>
                                        </p:tgtEl>
                                        <p:attrNameLst>
                                          <p:attrName>style.visibility</p:attrName>
                                        </p:attrNameLst>
                                      </p:cBhvr>
                                      <p:to>
                                        <p:strVal val="visible"/>
                                      </p:to>
                                    </p:set>
                                    <p:anim calcmode="lin" valueType="num">
                                      <p:cBhvr>
                                        <p:cTn id="23" dur="2000" fill="hold"/>
                                        <p:tgtEl>
                                          <p:spTgt spid="10243">
                                            <p:txEl>
                                              <p:pRg st="0" end="0"/>
                                            </p:txEl>
                                          </p:spTgt>
                                        </p:tgtEl>
                                        <p:attrNameLst>
                                          <p:attrName>ppt_w</p:attrName>
                                        </p:attrNameLst>
                                      </p:cBhvr>
                                      <p:tavLst>
                                        <p:tav tm="0">
                                          <p:val>
                                            <p:strVal val="#ppt_w*0.70"/>
                                          </p:val>
                                        </p:tav>
                                        <p:tav tm="100000">
                                          <p:val>
                                            <p:strVal val="#ppt_w"/>
                                          </p:val>
                                        </p:tav>
                                      </p:tavLst>
                                    </p:anim>
                                    <p:anim calcmode="lin" valueType="num">
                                      <p:cBhvr>
                                        <p:cTn id="24" dur="2000" fill="hold"/>
                                        <p:tgtEl>
                                          <p:spTgt spid="10243">
                                            <p:txEl>
                                              <p:pRg st="0" end="0"/>
                                            </p:txEl>
                                          </p:spTgt>
                                        </p:tgtEl>
                                        <p:attrNameLst>
                                          <p:attrName>ppt_h</p:attrName>
                                        </p:attrNameLst>
                                      </p:cBhvr>
                                      <p:tavLst>
                                        <p:tav tm="0">
                                          <p:val>
                                            <p:strVal val="#ppt_h"/>
                                          </p:val>
                                        </p:tav>
                                        <p:tav tm="100000">
                                          <p:val>
                                            <p:strVal val="#ppt_h"/>
                                          </p:val>
                                        </p:tav>
                                      </p:tavLst>
                                    </p:anim>
                                    <p:animEffect transition="in" filter="fade">
                                      <p:cBhvr>
                                        <p:cTn id="25" dur="2000"/>
                                        <p:tgtEl>
                                          <p:spTgt spid="10243">
                                            <p:txEl>
                                              <p:pRg st="0" end="0"/>
                                            </p:txEl>
                                          </p:spTgt>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0243">
                                            <p:txEl>
                                              <p:pRg st="1" end="1"/>
                                            </p:txEl>
                                          </p:spTgt>
                                        </p:tgtEl>
                                        <p:attrNameLst>
                                          <p:attrName>style.visibility</p:attrName>
                                        </p:attrNameLst>
                                      </p:cBhvr>
                                      <p:to>
                                        <p:strVal val="visible"/>
                                      </p:to>
                                    </p:set>
                                    <p:anim calcmode="lin" valueType="num">
                                      <p:cBhvr>
                                        <p:cTn id="28" dur="2000" fill="hold"/>
                                        <p:tgtEl>
                                          <p:spTgt spid="10243">
                                            <p:txEl>
                                              <p:pRg st="1" end="1"/>
                                            </p:txEl>
                                          </p:spTgt>
                                        </p:tgtEl>
                                        <p:attrNameLst>
                                          <p:attrName>ppt_w</p:attrName>
                                        </p:attrNameLst>
                                      </p:cBhvr>
                                      <p:tavLst>
                                        <p:tav tm="0">
                                          <p:val>
                                            <p:strVal val="#ppt_w*0.70"/>
                                          </p:val>
                                        </p:tav>
                                        <p:tav tm="100000">
                                          <p:val>
                                            <p:strVal val="#ppt_w"/>
                                          </p:val>
                                        </p:tav>
                                      </p:tavLst>
                                    </p:anim>
                                    <p:anim calcmode="lin" valueType="num">
                                      <p:cBhvr>
                                        <p:cTn id="29" dur="2000" fill="hold"/>
                                        <p:tgtEl>
                                          <p:spTgt spid="10243">
                                            <p:txEl>
                                              <p:pRg st="1" end="1"/>
                                            </p:txEl>
                                          </p:spTgt>
                                        </p:tgtEl>
                                        <p:attrNameLst>
                                          <p:attrName>ppt_h</p:attrName>
                                        </p:attrNameLst>
                                      </p:cBhvr>
                                      <p:tavLst>
                                        <p:tav tm="0">
                                          <p:val>
                                            <p:strVal val="#ppt_h"/>
                                          </p:val>
                                        </p:tav>
                                        <p:tav tm="100000">
                                          <p:val>
                                            <p:strVal val="#ppt_h"/>
                                          </p:val>
                                        </p:tav>
                                      </p:tavLst>
                                    </p:anim>
                                    <p:animEffect transition="in" filter="fade">
                                      <p:cBhvr>
                                        <p:cTn id="30" dur="2000"/>
                                        <p:tgtEl>
                                          <p:spTgt spid="10243">
                                            <p:txEl>
                                              <p:pRg st="1" end="1"/>
                                            </p:txEl>
                                          </p:spTgt>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10243">
                                            <p:txEl>
                                              <p:pRg st="2" end="2"/>
                                            </p:txEl>
                                          </p:spTgt>
                                        </p:tgtEl>
                                        <p:attrNameLst>
                                          <p:attrName>style.visibility</p:attrName>
                                        </p:attrNameLst>
                                      </p:cBhvr>
                                      <p:to>
                                        <p:strVal val="visible"/>
                                      </p:to>
                                    </p:set>
                                    <p:anim calcmode="lin" valueType="num">
                                      <p:cBhvr>
                                        <p:cTn id="33" dur="2000" fill="hold"/>
                                        <p:tgtEl>
                                          <p:spTgt spid="10243">
                                            <p:txEl>
                                              <p:pRg st="2" end="2"/>
                                            </p:txEl>
                                          </p:spTgt>
                                        </p:tgtEl>
                                        <p:attrNameLst>
                                          <p:attrName>ppt_w</p:attrName>
                                        </p:attrNameLst>
                                      </p:cBhvr>
                                      <p:tavLst>
                                        <p:tav tm="0">
                                          <p:val>
                                            <p:strVal val="#ppt_w*0.70"/>
                                          </p:val>
                                        </p:tav>
                                        <p:tav tm="100000">
                                          <p:val>
                                            <p:strVal val="#ppt_w"/>
                                          </p:val>
                                        </p:tav>
                                      </p:tavLst>
                                    </p:anim>
                                    <p:anim calcmode="lin" valueType="num">
                                      <p:cBhvr>
                                        <p:cTn id="34" dur="2000" fill="hold"/>
                                        <p:tgtEl>
                                          <p:spTgt spid="10243">
                                            <p:txEl>
                                              <p:pRg st="2" end="2"/>
                                            </p:txEl>
                                          </p:spTgt>
                                        </p:tgtEl>
                                        <p:attrNameLst>
                                          <p:attrName>ppt_h</p:attrName>
                                        </p:attrNameLst>
                                      </p:cBhvr>
                                      <p:tavLst>
                                        <p:tav tm="0">
                                          <p:val>
                                            <p:strVal val="#ppt_h"/>
                                          </p:val>
                                        </p:tav>
                                        <p:tav tm="100000">
                                          <p:val>
                                            <p:strVal val="#ppt_h"/>
                                          </p:val>
                                        </p:tav>
                                      </p:tavLst>
                                    </p:anim>
                                    <p:animEffect transition="in" filter="fade">
                                      <p:cBhvr>
                                        <p:cTn id="35" dur="20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theme/theme1.xml><?xml version="1.0" encoding="utf-8"?>
<a:theme xmlns:a="http://schemas.openxmlformats.org/drawingml/2006/main" name="Ночная Земля">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Ночная Земля</Template>
  <TotalTime>296</TotalTime>
  <Words>514</Words>
  <Application>Microsoft Office PowerPoint</Application>
  <PresentationFormat>Экран (4:3)</PresentationFormat>
  <Paragraphs>51</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Ночная Земля</vt:lpstr>
      <vt:lpstr>UNSERE HEIMAT</vt:lpstr>
      <vt:lpstr>Russland  ist ein  der größten Staaten der Welt.  Es  erstreckt  über zwei Erdteile   und nimmt die       Hälfte Europas und ein Drittel Asiens.  </vt:lpstr>
      <vt:lpstr> Die Fläche Russlands beträgt mehr als 17 000 000 (siebzehn Millionen) Quadratkilometer.   </vt:lpstr>
      <vt:lpstr> Das Land grenzt an die Ukraine, Weißrussland, an die Staaten der Kaukasier Region (Georgien, Aserbaidschan), die Mongolei, Kasachstan, China, Korea, und die Baltischen Staaten  ( Norwegen, Finnland, Estland, Lettland, Litauen und Polen).   </vt:lpstr>
      <vt:lpstr>Die staatliche  Fahne der russischen Föderation besteht aus drei  Farben.  Zurzeit  bedeuten sie:  weiße  Farbe –  der Frieden,  die Sauberkeit,  die Vollkommenheit;  blaue Farbe  – die Farbe des Glaubens und der Richtigkeit,  der Beständigkeit;  die rote Farbe – die Energie,  die Kraft, das Blut, das für das Vaterland vergossen ist.      </vt:lpstr>
      <vt:lpstr>Auf dem Staatswappen der russischen Föderation   ist ein zweiköpfiger Adler geschildert. Über dem Adler sind drei historischen Kronen Pjotr Welikiy, in den Pfoten des Adlers sind  die Machtsymbole - das Zepter und die Macht.   In der Mitte ist  ein Schild,  auf dem ein Reiter, der eine Schlange mit seinem Speer trifft, dargestellt ist.       </vt:lpstr>
      <vt:lpstr> Im Russland leben etwa 143 Millionen Menschen  verschiedener Nationalitäten, darum  wird die Russische Föderation   heute   ein Vielvölkerstaat   genannt .    </vt:lpstr>
      <vt:lpstr>Слайд 8</vt:lpstr>
      <vt:lpstr>Слайд 9</vt:lpstr>
      <vt:lpstr> Die Russische Föderation  ist ein Land der Flüsse und Seen. Es  gibt mehr als 120 00 Flüsse in Russland. Der größte Fluß ist die Lena in Ostsibirien. Die fließt von Süden nach Norden.    </vt:lpstr>
      <vt:lpstr>Der größte europäische Fluß ist die Wolga. Sie ist 3500 km lang. Jahrhundertlang war sie die wichtigste Wasserstraße Russlands. Viele historische Namen und Ereignisse sind mit ihr verbunden.    </vt:lpstr>
      <vt:lpstr>  Die anderen großen  Flüsse sind der  Don, der Ob, der Jenissej, der Amur. Viele Flüsse sind schiffbar.   </vt:lpstr>
      <vt:lpstr>  Unser Land ist reich an Seen. Der Baikalsee ist der tiefste See der Welt. Seine Tiefe 1620 m.    </vt:lpstr>
      <vt:lpstr>  Auf dem Territorium des Landes sind die bedeutendsten Gebirge – der Kaukasus, der Ural  (Narodnaja, 1895 m),  der Altai(Belucha, 4506 m) und das Sajangebirge (Munku Sardyk, 3491 m).  Die Halbinsel Kamtschatka (Kljutschewskaja Sopka, 4750 m) ist durch ihre 160 Vulkane mit Höhen bis zu 4688 m geprägt, von denen 29 noch aktiv sind. Es folgen der Kasbek mit 5047 Meter und der Kljutschewskaja Sopka mit 4750 Meter.      </vt:lpstr>
      <vt:lpstr>    </vt:lpstr>
      <vt:lpstr>Слайд 16</vt:lpstr>
      <vt:lpstr> Rußland ist  auch  an Bodenschätzen reich. Es gibt Eisenerz, Kohle, Erdgas, Kupfer, Erdöl und andere.    </vt:lpstr>
      <vt:lpstr>Russland ist ein entwickeltes Industrie- und Agrarland.  Unsere Industrie ist hochentwickelt.  Die führenden Industriezweige sind Maschinenbau sowie die Eisen- und Nichteisenmetallverarbeitung. Gut entwickelt sind auch die  chemische  und  petrolchemische  Industrie  sowie die Holz-, Leicht- und Nahrungsmittelindustrie.  Sehr wichtig sind auch solche  Industriezweige des Landes wie Feinmechanik, Optik und Bergbauindustrie.   .        </vt:lpstr>
      <vt:lpstr>Die wichtigsten landwirtschaftlichen Kultur in Russland sind Getreide,  Zuckerrüben,  Sonnenblumen, Kartoffeln und Flachs. In der Landwirtschaft werden  auch Obst, Gemüse und  Wein angebaut. Die fleisch- und milchwirtschaftliche Tierzucht ist  auch bedeutend.        </vt:lpstr>
      <vt:lpstr> Russland gliedert sich  in 83 Föderationssubjekte.  Dazu zählen 21 Republiken, 9 Regionen (Krai), 46 Gebiete (Oblast), 2 Städte föderalen Ranges (Moskau und Sankt Petersburg), 1 Autonomes Gebiet und 4Autonome Kreise.  .   </vt:lpstr>
      <vt:lpstr>    </vt:lpstr>
      <vt:lpstr>    </vt:lpstr>
      <vt:lpstr>Слайд 23</vt:lpstr>
      <vt:lpstr>    </vt:lpstr>
      <vt:lpstr>    </vt:lpstr>
      <vt:lpstr>    </vt:lpstr>
      <vt:lpstr>    </vt:lpstr>
      <vt:lpstr>    </vt:lpstr>
      <vt:lpstr>Слайд 29</vt:lpstr>
    </vt:vector>
  </TitlesOfParts>
  <Company>Кабинет №206</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UNSERE HEIMAT</dc:title>
  <dc:creator>Канода А.А.</dc:creator>
  <cp:lastModifiedBy>Соловьянова Т.А.</cp:lastModifiedBy>
  <cp:revision>33</cp:revision>
  <dcterms:created xsi:type="dcterms:W3CDTF">2013-02-25T12:48:38Z</dcterms:created>
  <dcterms:modified xsi:type="dcterms:W3CDTF">2015-01-03T14:13:55Z</dcterms:modified>
</cp:coreProperties>
</file>