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Sankt Martin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7200" dirty="0" err="1"/>
              <a:t>Laternenumzug</a:t>
            </a:r>
            <a:endParaRPr lang="ru-RU" sz="7200" dirty="0"/>
          </a:p>
        </p:txBody>
      </p:sp>
      <p:pic>
        <p:nvPicPr>
          <p:cNvPr id="8196" name="Picture 4" descr="FTF - Событие детально - Статьи и обзоры - Праздничный календарь Германии -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784" y="721790"/>
            <a:ext cx="57150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6646" y="5812509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Соловьянова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Татьяна Анатольевна,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немецкого языка МБОУ «СОШ №6» г. Новомосковска, Тульская область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31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622" y="5927464"/>
            <a:ext cx="948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Для детей праздник продолжается - можно погреться у костра и попить в прохладный вечер горячего какао.</a:t>
            </a:r>
          </a:p>
        </p:txBody>
      </p:sp>
      <p:pic>
        <p:nvPicPr>
          <p:cNvPr id="6146" name="Picture 2" descr="праздник святого март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1651" y="48486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422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аздник святого март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42" y="236669"/>
            <a:ext cx="694944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14447" y="1592132"/>
            <a:ext cx="328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Частичкой вот такого костра хочу поделиться с вами, чтоб он согрел и ваши души.</a:t>
            </a:r>
          </a:p>
        </p:txBody>
      </p:sp>
    </p:spTree>
    <p:extLst>
      <p:ext uri="{BB962C8B-B14F-4D97-AF65-F5344CB8AC3E}">
        <p14:creationId xmlns:p14="http://schemas.microsoft.com/office/powerpoint/2010/main" xmlns="" val="309865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398" y="344245"/>
            <a:ext cx="9068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Ноябрь</a:t>
            </a:r>
            <a:r>
              <a:rPr lang="ru-RU" dirty="0"/>
              <a:t>, на улице рано темнеет, становится уже мокро и холодно, снег в Германии выпадет еще не скоро, и до Рождества еще далеко — как же кстати придуман немецкий </a:t>
            </a:r>
            <a:r>
              <a:rPr lang="ru-RU" dirty="0" err="1"/>
              <a:t>Laternenumzug</a:t>
            </a:r>
            <a:r>
              <a:rPr lang="ru-RU" dirty="0"/>
              <a:t> (в свободном переводе - «Шествие с фонариками</a:t>
            </a:r>
            <a:r>
              <a:rPr lang="ru-RU" dirty="0" smtClean="0"/>
              <a:t>»)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http://www.de-online.ru/_nw/3/47920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931" y="1602889"/>
            <a:ext cx="4738177" cy="47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939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здник святого март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986" y="626152"/>
            <a:ext cx="6907792" cy="460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6221" y="5658522"/>
            <a:ext cx="8735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А в городе  Нюрнберге  этот </a:t>
            </a:r>
            <a:r>
              <a:rPr lang="ru-RU" dirty="0"/>
              <a:t>один из самых ярких, красивых и очень любимых детьми праздников - день святого </a:t>
            </a:r>
            <a:r>
              <a:rPr lang="ru-RU" dirty="0" smtClean="0"/>
              <a:t>Мартина отмечается во </a:t>
            </a:r>
            <a:r>
              <a:rPr lang="ru-RU" dirty="0"/>
              <a:t>второй четверг декабря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209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5641" y="505609"/>
            <a:ext cx="47441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Подготовка начинается за несколько дней до праздника - дети в детских садах и младших классах школы своими руками изготавливают фонарики из бумаги, куда вставляются свечи. Для безопасности для дошколят вместо свечей предусмотрены </a:t>
            </a:r>
            <a:r>
              <a:rPr lang="ru-RU" dirty="0" err="1"/>
              <a:t>электролампочки</a:t>
            </a:r>
            <a:r>
              <a:rPr lang="ru-RU" dirty="0"/>
              <a:t>.</a:t>
            </a:r>
          </a:p>
        </p:txBody>
      </p:sp>
      <p:pic>
        <p:nvPicPr>
          <p:cNvPr id="2050" name="Picture 2" descr="праздник святого март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598" y="285078"/>
            <a:ext cx="4384087" cy="65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0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38" y="4549676"/>
            <a:ext cx="8788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Вечером в день праздника дети вместе с родителями собираются возле садика и отправляются колонной по заранее определенному маршруту. Обычно расстояние невелико: 30-40 минут пути, но весь смысл в том, как это происходит. Маршрут из года в год один и тот же, и местные жители, которые живут на этих улицах, с наступлением темноты зажигают в окнах домов свечи и фонарики на улице. Процессия выглядит впечатляюще - полиция перекрывает движение, взрослые несут факелы, дети бумажные фонарики с зажженными свечами.</a:t>
            </a:r>
          </a:p>
        </p:txBody>
      </p:sp>
      <p:pic>
        <p:nvPicPr>
          <p:cNvPr id="3074" name="Picture 2" descr="праздник святого март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471" y="-268176"/>
            <a:ext cx="7269966" cy="4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404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4021" y="1376112"/>
            <a:ext cx="5314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Шествие возглавляет "сам" св. Мартин на лошади, следом идет оркестр, который играет специальные по этому случаю песни. Обычно в таких походах участвуют до нескольких сотен человек, и по городу растягивается такая светящая змея из сотен фонариков и факелов. Несмотря на </a:t>
            </a:r>
            <a:r>
              <a:rPr lang="ru-RU" dirty="0" smtClean="0"/>
              <a:t> </a:t>
            </a:r>
            <a:r>
              <a:rPr lang="ru-RU" dirty="0"/>
              <a:t>вечерний морозец, в процессии участвуют не только дошколята и школьники, они сопровождаются младшими детьми в колясках, естественно, с родителями, бабушками и дедушками - это один из немногих праздников, который объединяет все поколения семьи.</a:t>
            </a:r>
          </a:p>
        </p:txBody>
      </p:sp>
      <p:pic>
        <p:nvPicPr>
          <p:cNvPr id="4098" name="Picture 2" descr="праздник святого март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913" y="0"/>
            <a:ext cx="4606440" cy="690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86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96819" y="387275"/>
            <a:ext cx="10768405" cy="67450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8490" y="1220641"/>
            <a:ext cx="97356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Он жил на территории современной Франции (поэтому его также любят французы) в IV веке. В молодости Мартин был римским солдатом</a:t>
            </a:r>
            <a:r>
              <a:rPr lang="ru-RU" dirty="0" smtClean="0"/>
              <a:t>. Легенда о нем рассказывает;</a:t>
            </a:r>
            <a:endParaRPr lang="ru-RU" dirty="0"/>
          </a:p>
          <a:p>
            <a:pPr algn="ctr"/>
            <a:r>
              <a:rPr lang="ru-RU" dirty="0"/>
              <a:t> "</a:t>
            </a:r>
            <a:r>
              <a:rPr lang="ru-RU" b="1" i="1" dirty="0"/>
              <a:t>Была осень: в поле свистел, завывал резкий холодный ветер. Он пронизывал насквозь. Солдаты мечтали о тёплом очаге и ускорили шаг. Вот они уже вошли в городские ворота. Воины не заметили сидевшего у городских ворот старого полуобнажённого человека. От холода и голода он стучал зубами и дрожащим голосом просил о маленькой милостыне. Но солдаты проходили мимо него твёрдыми, быстрыми шагами. Они не удостоили нищего даже взглядом. Мартин, возглавлявший свой легион, сидел на коне в богато украшенной длинной красной накидке. Когда он увидел мерзнущего и голодного нищего, просящего милостыню, то, к удивлению солдат, он остановил легион и достал меч. Солдаты не поняли в чем же дело. Что он собирается делать? Почему он достал меч? Ведь перед ним сидит беспомощный человек, нищий. А Мартин спокойно взялся левой рукой за свою красную накидку и острым мечом отрезал её половину, затем быстрым движением бросил кусок накидки в руки нищего. После этого он достал из сумки хлеб и отдал его нищему. Старик хотел поблагодарить Мартина, но тот уже въезжал в город </a:t>
            </a:r>
            <a:r>
              <a:rPr lang="ru-RU" b="1" i="1" dirty="0" err="1"/>
              <a:t>Амис</a:t>
            </a:r>
            <a:r>
              <a:rPr lang="ru-RU" dirty="0"/>
              <a:t>".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8795" y="387275"/>
            <a:ext cx="8337177" cy="957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03642" y="387275"/>
            <a:ext cx="8896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B050"/>
                </a:solidFill>
              </a:rPr>
              <a:t>Кто же такой святой Мартин</a:t>
            </a:r>
            <a:r>
              <a:rPr lang="ru-RU" sz="4000" dirty="0" smtClean="0">
                <a:solidFill>
                  <a:srgbClr val="00B050"/>
                </a:solidFill>
              </a:rPr>
              <a:t>?</a:t>
            </a:r>
            <a:endParaRPr lang="ru-RU" sz="4000" dirty="0">
              <a:solidFill>
                <a:srgbClr val="00B050"/>
              </a:solidFill>
            </a:endParaRPr>
          </a:p>
          <a:p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4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5561704" y="268941"/>
            <a:ext cx="5206701" cy="64868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31859" y="1064696"/>
            <a:ext cx="44859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следующую ночь Мартину приснился сон — перед ним явился Иисус Христос, завернутый в половину плаща. Христос сказал Мартину: «Ты сделал добро для брата моего, значит, сделал добро для меня». Мартин оставил военную службу и стал проповедником, а позже — епископом Туры. За свою доброту и попечение о бедных святой Мартин назван Милостивым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Святого Мартина знают все немецкие дети. В детском саду им рассказывают, что нужно делиться, как делился со всеми святой Мартин.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Блог - Привет.ру - Картины неизвестных художников, ч.3 - Лич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151" y="777897"/>
            <a:ext cx="5260266" cy="50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534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439" y="5083791"/>
            <a:ext cx="9617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 легенде, именно таким образом односельчане святого Мартина искали его в свое время с фонарями и факелами для того, чтобы воздать ему должное за его доброту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Он из скромности  </a:t>
            </a:r>
            <a:r>
              <a:rPr lang="ru-RU" dirty="0"/>
              <a:t>спрятался в гусятнике. Горожане разыскивали его, с фонарями бегая по улицам города. Шумные птицы выдали Мартина </a:t>
            </a:r>
            <a:r>
              <a:rPr lang="ru-RU" dirty="0" smtClean="0"/>
              <a:t>гоготаньем. </a:t>
            </a:r>
            <a:r>
              <a:rPr lang="ru-RU" dirty="0"/>
              <a:t>А жареный гусь стал традиционным угощением в День святого Мартина. </a:t>
            </a:r>
          </a:p>
        </p:txBody>
      </p:sp>
      <p:pic>
        <p:nvPicPr>
          <p:cNvPr id="5122" name="Picture 2" descr="праздник святого март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011" y="717994"/>
            <a:ext cx="6552790" cy="436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4551" y="204395"/>
            <a:ext cx="8745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Почему же праздник этого святого связан с фонариками?</a:t>
            </a:r>
            <a:br>
              <a:rPr lang="ru-RU" sz="2000" dirty="0">
                <a:solidFill>
                  <a:srgbClr val="00B05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77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</TotalTime>
  <Words>481</Words>
  <Application>Microsoft Office PowerPoint</Application>
  <PresentationFormat>Произвольный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 (конференц-зал)</vt:lpstr>
      <vt:lpstr>Sankt Martin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Sankt Martin</dc:title>
  <dc:creator>Татьяна</dc:creator>
  <cp:lastModifiedBy>Соловьянова Т.А.</cp:lastModifiedBy>
  <cp:revision>6</cp:revision>
  <dcterms:created xsi:type="dcterms:W3CDTF">2014-12-10T23:46:38Z</dcterms:created>
  <dcterms:modified xsi:type="dcterms:W3CDTF">2015-01-03T14:12:40Z</dcterms:modified>
</cp:coreProperties>
</file>