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70" r:id="rId3"/>
    <p:sldId id="371" r:id="rId4"/>
    <p:sldId id="372" r:id="rId5"/>
    <p:sldId id="373" r:id="rId6"/>
    <p:sldId id="374" r:id="rId7"/>
    <p:sldId id="315" r:id="rId8"/>
    <p:sldId id="316" r:id="rId9"/>
    <p:sldId id="317" r:id="rId10"/>
    <p:sldId id="318" r:id="rId11"/>
    <p:sldId id="319" r:id="rId12"/>
    <p:sldId id="320" r:id="rId13"/>
    <p:sldId id="258" r:id="rId14"/>
    <p:sldId id="284" r:id="rId15"/>
    <p:sldId id="277" r:id="rId16"/>
    <p:sldId id="281" r:id="rId17"/>
    <p:sldId id="282" r:id="rId18"/>
    <p:sldId id="290" r:id="rId19"/>
    <p:sldId id="279" r:id="rId20"/>
    <p:sldId id="300" r:id="rId21"/>
    <p:sldId id="301" r:id="rId22"/>
    <p:sldId id="283" r:id="rId23"/>
    <p:sldId id="302" r:id="rId24"/>
    <p:sldId id="303" r:id="rId25"/>
    <p:sldId id="304" r:id="rId26"/>
    <p:sldId id="309" r:id="rId27"/>
    <p:sldId id="308" r:id="rId28"/>
    <p:sldId id="310" r:id="rId29"/>
    <p:sldId id="312" r:id="rId30"/>
    <p:sldId id="313" r:id="rId31"/>
    <p:sldId id="314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7" r:id="rId45"/>
    <p:sldId id="338" r:id="rId46"/>
    <p:sldId id="339" r:id="rId47"/>
    <p:sldId id="333" r:id="rId48"/>
    <p:sldId id="335" r:id="rId49"/>
    <p:sldId id="334" r:id="rId50"/>
    <p:sldId id="336" r:id="rId51"/>
    <p:sldId id="340" r:id="rId52"/>
    <p:sldId id="377" r:id="rId53"/>
    <p:sldId id="341" r:id="rId54"/>
    <p:sldId id="357" r:id="rId55"/>
    <p:sldId id="358" r:id="rId56"/>
    <p:sldId id="360" r:id="rId57"/>
    <p:sldId id="367" r:id="rId58"/>
    <p:sldId id="379" r:id="rId59"/>
    <p:sldId id="386" r:id="rId60"/>
    <p:sldId id="388" r:id="rId61"/>
    <p:sldId id="276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AF4"/>
    <a:srgbClr val="000000"/>
    <a:srgbClr val="13732A"/>
    <a:srgbClr val="BDBFB9"/>
    <a:srgbClr val="8FD1B5"/>
    <a:srgbClr val="99BACC"/>
    <a:srgbClr val="F4F7F3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 autoAdjust="0"/>
  </p:normalViewPr>
  <p:slideViewPr>
    <p:cSldViewPr>
      <p:cViewPr varScale="1">
        <p:scale>
          <a:sx n="68" d="100"/>
          <a:sy n="6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5;&#1086;&#1083;&#1100;&#1079;&#1086;&#1074;&#1072;&#1090;&#1077;&#1083;&#1100;\Application%20Data\Microsoft\Excel\&#1050;&#1085;&#1080;&#1075;&#1072;1%20(version%201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69;&#1082;&#1079;&#1072;&#1084;&#1077;&#1085;\&#1053;&#1072;&#1089;&#1090;&#1103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69;&#1082;&#1079;&#1072;&#1084;&#1077;&#1085;\&#1053;&#1072;&#1089;&#1090;&#1103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9;&#1082;&#1079;&#1072;&#1084;&#1077;&#1085;\&#1050;&#1085;&#1080;&#1075;&#1072;1%20Nast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Haben Sie schon beschloßen, </a:t>
            </a:r>
            <a:endParaRPr lang="ru-RU"/>
          </a:p>
          <a:p>
            <a:pPr>
              <a:defRPr/>
            </a:pPr>
            <a:r>
              <a:rPr lang="en-US"/>
              <a:t>wann werden Sie die Schule beenden?  </a:t>
            </a:r>
            <a:endParaRPr lang="ru-RU"/>
          </a:p>
        </c:rich>
      </c:tx>
      <c:layout/>
      <c:spPr>
        <a:solidFill>
          <a:schemeClr val="accent1">
            <a:lumMod val="20000"/>
            <a:lumOff val="80000"/>
          </a:schemeClr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5156461921284178E-2"/>
                  <c:y val="-0.25936930379244211"/>
                </c:manualLayout>
              </c:layout>
              <c:showPercent val="1"/>
            </c:dLbl>
            <c:dLbl>
              <c:idx val="1"/>
              <c:layout>
                <c:manualLayout>
                  <c:x val="3.8067074156112386E-2"/>
                  <c:y val="0.14497848446167375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Лист1!$A$3:$A$4</c:f>
              <c:strCache>
                <c:ptCount val="2"/>
                <c:pt idx="0">
                  <c:v>nach der 9. Klasse</c:v>
                </c:pt>
                <c:pt idx="1">
                  <c:v>nach der 11. Klasse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spPr>
    <a:solidFill>
      <a:schemeClr val="bg2">
        <a:lumMod val="40000"/>
        <a:lumOff val="60000"/>
      </a:schemeClr>
    </a:solidFill>
  </c:spPr>
  <c:txPr>
    <a:bodyPr/>
    <a:lstStyle/>
    <a:p>
      <a:pPr>
        <a:defRPr sz="2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 algn="ctr"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de-DE" sz="1800" b="1" i="0" baseline="0" dirty="0" smtClean="0"/>
              <a:t>Traumberufe der deutschen Jugendlichen</a:t>
            </a:r>
            <a:endParaRPr lang="ru-RU" sz="2400" dirty="0" smtClean="0"/>
          </a:p>
          <a:p>
            <a:pPr algn="ctr"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de-DE" sz="1800" b="1" i="0" baseline="0" dirty="0" smtClean="0"/>
              <a:t>(von je 1000 Jugendlichen)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219138875321408"/>
          <c:y val="2.172824298303735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cat>
            <c:strRef>
              <c:f>Лист1!$A$39:$A$48</c:f>
              <c:strCache>
                <c:ptCount val="10"/>
                <c:pt idx="0">
                  <c:v>Künstler</c:v>
                </c:pt>
                <c:pt idx="1">
                  <c:v>Sportler</c:v>
                </c:pt>
                <c:pt idx="2">
                  <c:v>EDV(Elektronische Datenverarbeitung) Berufe</c:v>
                </c:pt>
                <c:pt idx="3">
                  <c:v>Pilot</c:v>
                </c:pt>
                <c:pt idx="4">
                  <c:v>Ingenieur, Architekt</c:v>
                </c:pt>
                <c:pt idx="5">
                  <c:v>Handwerker</c:v>
                </c:pt>
                <c:pt idx="6">
                  <c:v>Technische Berufe</c:v>
                </c:pt>
                <c:pt idx="7">
                  <c:v>Betriebswirt, Volkswirt</c:v>
                </c:pt>
                <c:pt idx="8">
                  <c:v>Naturwissenschaftler</c:v>
                </c:pt>
                <c:pt idx="9">
                  <c:v>Jurist</c:v>
                </c:pt>
              </c:strCache>
            </c:strRef>
          </c:cat>
          <c:val>
            <c:numRef>
              <c:f>Лист1!$B$39:$B$48</c:f>
              <c:numCache>
                <c:formatCode>General</c:formatCode>
                <c:ptCount val="10"/>
                <c:pt idx="0">
                  <c:v>165</c:v>
                </c:pt>
                <c:pt idx="1">
                  <c:v>72</c:v>
                </c:pt>
                <c:pt idx="2">
                  <c:v>71</c:v>
                </c:pt>
                <c:pt idx="3">
                  <c:v>54</c:v>
                </c:pt>
                <c:pt idx="4">
                  <c:v>67</c:v>
                </c:pt>
                <c:pt idx="5">
                  <c:v>49</c:v>
                </c:pt>
                <c:pt idx="6">
                  <c:v>48</c:v>
                </c:pt>
                <c:pt idx="7">
                  <c:v>41</c:v>
                </c:pt>
                <c:pt idx="8">
                  <c:v>41</c:v>
                </c:pt>
                <c:pt idx="9">
                  <c:v>39</c:v>
                </c:pt>
              </c:numCache>
            </c:numRef>
          </c:val>
        </c:ser>
        <c:shape val="cylinder"/>
        <c:axId val="176960256"/>
        <c:axId val="176961792"/>
        <c:axId val="0"/>
      </c:bar3DChart>
      <c:catAx>
        <c:axId val="176960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961792"/>
        <c:crosses val="autoZero"/>
        <c:auto val="1"/>
        <c:lblAlgn val="ctr"/>
        <c:lblOffset val="100"/>
      </c:catAx>
      <c:valAx>
        <c:axId val="176961792"/>
        <c:scaling>
          <c:orientation val="minMax"/>
        </c:scaling>
        <c:axPos val="l"/>
        <c:majorGridlines/>
        <c:numFmt formatCode="General" sourceLinked="1"/>
        <c:tickLblPos val="nextTo"/>
        <c:crossAx val="176960256"/>
        <c:crosses val="autoZero"/>
        <c:crossBetween val="between"/>
      </c:valAx>
    </c:plotArea>
    <c:plotVisOnly val="1"/>
  </c:chart>
  <c:spPr>
    <a:solidFill>
      <a:srgbClr val="92D050"/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Traumberufe der deutschen Jugendlichen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(von je 1000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Jugendlichen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cat>
            <c:strRef>
              <c:f>Лист1!$A$51:$A$60</c:f>
              <c:strCache>
                <c:ptCount val="10"/>
                <c:pt idx="0">
                  <c:v>Künstlerin</c:v>
                </c:pt>
                <c:pt idx="1">
                  <c:v>Heil-Pflegeberufe</c:v>
                </c:pt>
                <c:pt idx="2">
                  <c:v>Lehrerin, Dozentin</c:v>
                </c:pt>
                <c:pt idx="3">
                  <c:v>Ingenieurin, Architektin</c:v>
                </c:pt>
                <c:pt idx="4">
                  <c:v>Ärztin</c:v>
                </c:pt>
                <c:pt idx="5">
                  <c:v>Sozialberufe</c:v>
                </c:pt>
                <c:pt idx="6">
                  <c:v>Kauffrau</c:v>
                </c:pt>
                <c:pt idx="7">
                  <c:v>Psychologie</c:v>
                </c:pt>
                <c:pt idx="8">
                  <c:v>Tourismusberufe</c:v>
                </c:pt>
                <c:pt idx="9">
                  <c:v>Journalistin</c:v>
                </c:pt>
              </c:strCache>
            </c:strRef>
          </c:cat>
          <c:val>
            <c:numRef>
              <c:f>Лист1!$B$51:$B$60</c:f>
              <c:numCache>
                <c:formatCode>General</c:formatCode>
                <c:ptCount val="10"/>
                <c:pt idx="0">
                  <c:v>236</c:v>
                </c:pt>
                <c:pt idx="1">
                  <c:v>60</c:v>
                </c:pt>
                <c:pt idx="2">
                  <c:v>58</c:v>
                </c:pt>
                <c:pt idx="3">
                  <c:v>53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44</c:v>
                </c:pt>
                <c:pt idx="8">
                  <c:v>42</c:v>
                </c:pt>
                <c:pt idx="9">
                  <c:v>42</c:v>
                </c:pt>
              </c:numCache>
            </c:numRef>
          </c:val>
        </c:ser>
        <c:shape val="cylinder"/>
        <c:axId val="176990848"/>
        <c:axId val="177496448"/>
        <c:axId val="0"/>
      </c:bar3DChart>
      <c:catAx>
        <c:axId val="176990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496448"/>
        <c:crosses val="autoZero"/>
        <c:auto val="1"/>
        <c:lblAlgn val="ctr"/>
        <c:lblOffset val="100"/>
      </c:catAx>
      <c:valAx>
        <c:axId val="177496448"/>
        <c:scaling>
          <c:orientation val="minMax"/>
        </c:scaling>
        <c:axPos val="l"/>
        <c:majorGridlines/>
        <c:numFmt formatCode="General" sourceLinked="1"/>
        <c:tickLblPos val="nextTo"/>
        <c:crossAx val="176990848"/>
        <c:crosses val="autoZero"/>
        <c:crossBetween val="between"/>
      </c:valAx>
    </c:plotArea>
    <c:plotVisOnly val="1"/>
  </c:chart>
  <c:spPr>
    <a:solidFill>
      <a:srgbClr val="92D050"/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4087707786526924E-2"/>
                  <c:y val="-1.2139472149314668E-2"/>
                </c:manualLayout>
              </c:layout>
              <c:showPercent val="1"/>
            </c:dLbl>
            <c:dLbl>
              <c:idx val="1"/>
              <c:layout>
                <c:manualLayout>
                  <c:x val="4.0433508311461072E-2"/>
                  <c:y val="0.10288932633420786"/>
                </c:manualLayout>
              </c:layout>
              <c:showPercent val="1"/>
            </c:dLbl>
            <c:dLbl>
              <c:idx val="2"/>
              <c:layout>
                <c:manualLayout>
                  <c:x val="-4.6135170603674266E-2"/>
                  <c:y val="6.5677675707203273E-2"/>
                </c:manualLayout>
              </c:layout>
              <c:showPercent val="1"/>
            </c:dLbl>
            <c:dLbl>
              <c:idx val="3"/>
              <c:layout>
                <c:manualLayout>
                  <c:x val="-5.9737532808399382E-3"/>
                  <c:y val="3.7145669291338584E-2"/>
                </c:manualLayout>
              </c:layout>
              <c:showPercent val="1"/>
            </c:dLbl>
            <c:dLbl>
              <c:idx val="4"/>
              <c:layout>
                <c:manualLayout>
                  <c:x val="-2.5962379702537181E-4"/>
                  <c:y val="4.5075094779819178E-2"/>
                </c:manualLayout>
              </c:layout>
              <c:showPercent val="1"/>
            </c:dLbl>
            <c:dLbl>
              <c:idx val="5"/>
              <c:layout>
                <c:manualLayout>
                  <c:x val="-1.7424759405074364E-2"/>
                  <c:y val="-1.367855059784194E-2"/>
                </c:manualLayout>
              </c:layout>
              <c:showPercent val="1"/>
            </c:dLbl>
            <c:dLbl>
              <c:idx val="6"/>
              <c:layout>
                <c:manualLayout>
                  <c:x val="-2.0787729658792647E-2"/>
                  <c:y val="-6.9021216097987753E-2"/>
                </c:manualLayout>
              </c:layout>
              <c:showPercent val="1"/>
            </c:dLbl>
            <c:dLbl>
              <c:idx val="8"/>
              <c:layout>
                <c:manualLayout>
                  <c:x val="-4.9687226596675411E-3"/>
                  <c:y val="-6.688028579760863E-2"/>
                </c:manualLayout>
              </c:layout>
              <c:showPercent val="1"/>
            </c:dLbl>
            <c:dLbl>
              <c:idx val="9"/>
              <c:layout>
                <c:manualLayout>
                  <c:x val="6.9659230096237992E-2"/>
                  <c:y val="-4.917650918635171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Лист1!$A$18:$A$27</c:f>
              <c:strCache>
                <c:ptCount val="10"/>
                <c:pt idx="0">
                  <c:v>Militär</c:v>
                </c:pt>
                <c:pt idx="1">
                  <c:v>Eisenbahner</c:v>
                </c:pt>
                <c:pt idx="2">
                  <c:v>Automechamiken</c:v>
                </c:pt>
                <c:pt idx="3">
                  <c:v>Arzt</c:v>
                </c:pt>
                <c:pt idx="4">
                  <c:v>Zanharzt</c:v>
                </c:pt>
                <c:pt idx="5">
                  <c:v>Dolmetscher</c:v>
                </c:pt>
                <c:pt idx="6">
                  <c:v>Jurist</c:v>
                </c:pt>
                <c:pt idx="7">
                  <c:v>Koch</c:v>
                </c:pt>
                <c:pt idx="8">
                  <c:v>Kosmonaut</c:v>
                </c:pt>
                <c:pt idx="9">
                  <c:v>EDV-Beruf</c:v>
                </c:pt>
              </c:strCache>
            </c:strRef>
          </c:cat>
          <c:val>
            <c:numRef>
              <c:f>Лист1!$B$18:$B$27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0.65873</cdr:x>
      <cdr:y>0.03261</cdr:y>
    </cdr:from>
    <cdr:to>
      <cdr:x>0.93334</cdr:x>
      <cdr:y>0.39493</cdr:y>
    </cdr:to>
    <cdr:pic>
      <cdr:nvPicPr>
        <cdr:cNvPr id="2" name="Рисунок 1" descr="siegel-schule_auswahl_kreis-re-ge_01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29354" y="214314"/>
          <a:ext cx="2471742" cy="238125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0.57937</cdr:x>
      <cdr:y>0.15053</cdr:y>
    </cdr:from>
    <cdr:to>
      <cdr:x>0.85767</cdr:x>
      <cdr:y>0.54163</cdr:y>
    </cdr:to>
    <cdr:pic>
      <cdr:nvPicPr>
        <cdr:cNvPr id="2" name="Рисунок 1" descr="Копия siegel-schule_auswahl_mittleres-ruhrgebiet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14974" y="1000108"/>
          <a:ext cx="2505080" cy="259835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BB2A-B9D3-47F7-9B84-59EF4BB19B9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87334-7E1F-495B-81F7-4E63F692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87334-7E1F-495B-81F7-4E63F692F0B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9A0AC179-CFDD-4A3A-8FB3-FF5AD0E6983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97891-638B-474F-8E3E-4440308B1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FC052-A48E-436E-AA38-CFB13AFB0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915C5-AD0A-4869-992F-20EF92C0F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632F9-09C7-4709-B580-BA1D91670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FD6FA-9C39-4FD7-AC33-2C2FBBE28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E7888-5703-4799-9F74-23E77C7A5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6018-994B-421B-9B1C-3D2C96110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54EDD-AD9B-4437-A404-9B8A6C6ED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2C7F-9D49-40AC-95E1-5EF598416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D0BA6-2BC9-4B52-9F4C-D29CB9D8A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4F1B56-54A9-4912-9621-20D4246FCF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21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857356" y="1071546"/>
            <a:ext cx="7056438" cy="1219200"/>
          </a:xfrm>
        </p:spPr>
        <p:txBody>
          <a:bodyPr/>
          <a:lstStyle/>
          <a:p>
            <a:pPr algn="ctr"/>
            <a:r>
              <a:rPr lang="en-US" sz="6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BERUFSWAHL</a:t>
            </a:r>
            <a:endParaRPr lang="ru-RU" sz="6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00034" y="2714620"/>
            <a:ext cx="5472113" cy="1943100"/>
          </a:xfrm>
        </p:spPr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  <a:latin typeface="Bodoni MT Black" pitchFamily="18" charset="0"/>
              </a:rPr>
              <a:t>oder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Bodoni MT Black" pitchFamily="18" charset="0"/>
              </a:rPr>
              <a:t>Und…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Bodoni MT Black" pitchFamily="18" charset="0"/>
              </a:rPr>
              <a:t>…</a:t>
            </a:r>
            <a:r>
              <a:rPr lang="en-US" sz="4000" dirty="0" err="1">
                <a:solidFill>
                  <a:schemeClr val="tx1"/>
                </a:solidFill>
                <a:latin typeface="Bodoni MT Black" pitchFamily="18" charset="0"/>
              </a:rPr>
              <a:t>w</a:t>
            </a:r>
            <a:r>
              <a:rPr lang="en-US" sz="4000" dirty="0" err="1" smtClean="0">
                <a:solidFill>
                  <a:schemeClr val="tx1"/>
                </a:solidFill>
                <a:latin typeface="Bodoni MT Black" pitchFamily="18" charset="0"/>
              </a:rPr>
              <a:t>ie</a:t>
            </a:r>
            <a:r>
              <a:rPr lang="en-US" sz="4000" dirty="0" smtClean="0">
                <a:solidFill>
                  <a:schemeClr val="tx1"/>
                </a:solidFill>
                <a:latin typeface="Bodoni MT Black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odoni MT Black" pitchFamily="18" charset="0"/>
              </a:rPr>
              <a:t>geht</a:t>
            </a:r>
            <a:r>
              <a:rPr lang="en-US" sz="4000" dirty="0" smtClean="0">
                <a:solidFill>
                  <a:schemeClr val="tx1"/>
                </a:solidFill>
                <a:latin typeface="Bodoni MT Black" pitchFamily="18" charset="0"/>
              </a:rPr>
              <a:t>’</a:t>
            </a:r>
            <a:r>
              <a:rPr lang="de-DE" sz="4000" dirty="0" smtClean="0">
                <a:solidFill>
                  <a:schemeClr val="tx1"/>
                </a:solidFill>
                <a:latin typeface="Bodoni MT Black" pitchFamily="18" charset="0"/>
              </a:rPr>
              <a:t>s weiter 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857420" y="52149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50" normalizeH="0" baseline="0" noProof="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Автор:</a:t>
            </a:r>
            <a:r>
              <a:rPr kumimoji="0" lang="ru-RU" sz="1600" b="1" i="0" u="none" strike="noStrike" kern="1200" cap="none" spc="150" normalizeH="0" noProof="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Селиверстова Анастасия,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50" baseline="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Учащаяся</a:t>
            </a:r>
            <a:r>
              <a:rPr lang="ru-RU" sz="1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9 класса МБОУ «СОШ №6»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 Новомосковск, Тульская область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50" normalizeH="0" baseline="0" noProof="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Педагог:</a:t>
            </a:r>
            <a:r>
              <a:rPr kumimoji="0" lang="ru-RU" sz="1600" b="1" i="0" u="none" strike="noStrike" kern="1200" cap="none" spc="150" normalizeH="0" noProof="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150" normalizeH="0" noProof="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Соловьянова</a:t>
            </a:r>
            <a:r>
              <a:rPr kumimoji="0" lang="ru-RU" sz="1600" b="1" i="0" u="none" strike="noStrike" kern="1200" cap="none" spc="150" normalizeH="0" noProof="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Т. А</a:t>
            </a:r>
            <a:r>
              <a:rPr kumimoji="0" lang="ru-RU" sz="16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6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429684" cy="564360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1fe_ea05a0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571876"/>
            <a:ext cx="4109448" cy="30820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1714488"/>
            <a:ext cx="8501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Berufswahl ist keine momentane Entscheidung. Dabei muss man viele Faktoren analysieren.</a:t>
            </a:r>
            <a:endParaRPr lang="ru-RU" sz="40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Die Jugendlichen wollen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428736"/>
            <a:ext cx="5832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Berufschancen und Berufsaussichten haben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Dauer und Vergütung der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Ausbildung, Ausbildungsstellenmarkt   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                    und    Aufnahmebedingungen berücksichtigen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Ihre eigenen  Wünsche und Träume, Interesse und Hobbys 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realisieren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der Familientradition, Vorbilder und Tipps der Freunde  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nachgehen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1474008_puzzle_pieces_id150248_size50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500570"/>
            <a:ext cx="2833674" cy="212525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Aber alles zusammen: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428736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viel Geld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400" dirty="0" smtClean="0"/>
              <a:t>viel Freizeit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400" dirty="0" smtClean="0"/>
              <a:t>eine interessante Arbeit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/>
              <a:t>gute Karrierechancen 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1474008_puzzle_pieces_id150248_size50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857232"/>
            <a:ext cx="2833674" cy="18857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100" y="4786322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nette Kollegen </a:t>
            </a:r>
            <a:endParaRPr lang="ru-RU" sz="24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1474008_puzzle_pieces_id150248_size500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396419"/>
            <a:ext cx="2194240" cy="2442399"/>
          </a:xfrm>
          <a:prstGeom prst="rect">
            <a:avLst/>
          </a:prstGeom>
        </p:spPr>
      </p:pic>
      <p:pic>
        <p:nvPicPr>
          <p:cNvPr id="10" name="Рисунок 9" descr="51474008_puzzle_pieces_id150248_size500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857496"/>
            <a:ext cx="2800122" cy="2100092"/>
          </a:xfrm>
          <a:prstGeom prst="rect">
            <a:avLst/>
          </a:prstGeom>
        </p:spPr>
      </p:pic>
      <p:pic>
        <p:nvPicPr>
          <p:cNvPr id="11" name="Рисунок 10" descr="51474008_puzzle_pieces_id150248_size500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850" y="4143380"/>
            <a:ext cx="2514370" cy="1885778"/>
          </a:xfrm>
          <a:prstGeom prst="rect">
            <a:avLst/>
          </a:prstGeom>
        </p:spPr>
      </p:pic>
      <p:pic>
        <p:nvPicPr>
          <p:cNvPr id="12" name="Рисунок 11" descr="51474008_puzzle_pieces_id150248_size500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357694"/>
            <a:ext cx="2288288" cy="228828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929330"/>
            <a:ext cx="4232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ekommt</a:t>
            </a:r>
            <a:r>
              <a:rPr kumimoji="0" lang="de-DE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 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selten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0" y="1348800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tabLst>
                <a:tab pos="-228600" algn="l"/>
              </a:tabLst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Die Berufswahl ist jetzt eine aktuelle Frage für mich und meine Mitschüler.</a:t>
            </a: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Nicht alle werden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eine Schulbildung in der 10. Klasse fortsetzen. Einige</a:t>
            </a: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stehen schon vor die Frage „Und.. …Wie geht’s weiter?“ </a:t>
            </a:r>
          </a:p>
          <a:p>
            <a:pPr lvl="1" algn="just">
              <a:tabLst>
                <a:tab pos="-228600" algn="l"/>
              </a:tabLst>
            </a:pP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Sie müssen schon </a:t>
            </a:r>
          </a:p>
          <a:p>
            <a:pPr lvl="1" algn="just">
              <a:tabLst>
                <a:tab pos="-228600" algn="l"/>
              </a:tabLst>
            </a:pP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heute den künftigen Beruf </a:t>
            </a:r>
          </a:p>
          <a:p>
            <a:pPr lvl="1">
              <a:tabLst>
                <a:tab pos="-228600" algn="l"/>
              </a:tabLst>
            </a:pP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auswählen. </a:t>
            </a:r>
          </a:p>
          <a:p>
            <a:pPr lvl="1">
              <a:tabLst>
                <a:tab pos="-228600" algn="l"/>
              </a:tabLst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Das ist eine  </a:t>
            </a:r>
            <a:r>
              <a:rPr lang="de-DE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wichtige</a:t>
            </a:r>
            <a:r>
              <a:rPr lang="de-DE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tabLst>
                <a:tab pos="-228600" algn="l"/>
              </a:tabLst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Entscheidung im Leben, </a:t>
            </a:r>
          </a:p>
          <a:p>
            <a:pPr lvl="1">
              <a:tabLst>
                <a:tab pos="-228600" algn="l"/>
              </a:tabLst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wenn die Schule zu Ende geht.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6" descr="M:\Экзамен\Настя\bewer-200x16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45371" y="3643314"/>
            <a:ext cx="3798629" cy="28489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642910" y="571480"/>
          <a:ext cx="821537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" name="Рисунок 3" descr="seKHob6GE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4749" cy="1833562"/>
          </a:xfrm>
          <a:prstGeom prst="rect">
            <a:avLst/>
          </a:prstGeom>
        </p:spPr>
      </p:pic>
      <p:pic>
        <p:nvPicPr>
          <p:cNvPr id="1026" name="Picture 2" descr="G:\Экзамен\Настя\azubister_umfrage-berufswahl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 bwMode="auto">
          <a:xfrm>
            <a:off x="357158" y="1571612"/>
            <a:ext cx="8607408" cy="4965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142852"/>
          <a:ext cx="9001156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0"/>
          <a:ext cx="9001156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/>
        </p:nvGraphicFramePr>
        <p:xfrm>
          <a:off x="2214546" y="1857364"/>
          <a:ext cx="507208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Traumberufe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meiner Mitschüler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2081212" cy="1381924"/>
          </a:xfrm>
          <a:prstGeom prst="rect">
            <a:avLst/>
          </a:prstGeom>
        </p:spPr>
      </p:pic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643050"/>
            <a:ext cx="1747834" cy="1305734"/>
          </a:xfrm>
          <a:prstGeom prst="rect">
            <a:avLst/>
          </a:prstGeom>
        </p:spPr>
      </p:pic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3380"/>
            <a:ext cx="1278197" cy="2158973"/>
          </a:xfrm>
          <a:prstGeom prst="rect">
            <a:avLst/>
          </a:prstGeom>
        </p:spPr>
      </p:pic>
      <p:pic>
        <p:nvPicPr>
          <p:cNvPr id="13" name="Рисунок 12" descr="doc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5143512"/>
            <a:ext cx="1452556" cy="1452556"/>
          </a:xfrm>
          <a:prstGeom prst="rect">
            <a:avLst/>
          </a:prstGeom>
        </p:spPr>
      </p:pic>
      <p:pic>
        <p:nvPicPr>
          <p:cNvPr id="14" name="Рисунок 13" descr="post-102733-12746829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642918"/>
            <a:ext cx="1659436" cy="2087342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857232"/>
            <a:ext cx="1234531" cy="1714627"/>
          </a:xfrm>
          <a:prstGeom prst="rect">
            <a:avLst/>
          </a:prstGeom>
        </p:spPr>
      </p:pic>
      <p:pic>
        <p:nvPicPr>
          <p:cNvPr id="17" name="Рисунок 16" descr="0001-001-Svarschi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5143512"/>
            <a:ext cx="1648778" cy="1381924"/>
          </a:xfrm>
          <a:prstGeom prst="rect">
            <a:avLst/>
          </a:prstGeom>
        </p:spPr>
      </p:pic>
      <p:pic>
        <p:nvPicPr>
          <p:cNvPr id="18" name="Рисунок 17" descr="0001-001-Svarschi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3500438"/>
            <a:ext cx="1649393" cy="1381924"/>
          </a:xfrm>
          <a:prstGeom prst="rect">
            <a:avLst/>
          </a:prstGeom>
        </p:spPr>
      </p:pic>
      <p:pic>
        <p:nvPicPr>
          <p:cNvPr id="19" name="Рисунок 18" descr="0001-001-Svarschi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2066" y="5476076"/>
            <a:ext cx="1842565" cy="1381924"/>
          </a:xfrm>
          <a:prstGeom prst="rect">
            <a:avLst/>
          </a:prstGeom>
        </p:spPr>
      </p:pic>
      <p:pic>
        <p:nvPicPr>
          <p:cNvPr id="20" name="Рисунок 19" descr="0001-001-Svarschi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0166" y="4643446"/>
            <a:ext cx="1153590" cy="1697237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7643834" cy="642941"/>
          </a:xfrm>
        </p:spPr>
        <p:txBody>
          <a:bodyPr/>
          <a:lstStyle/>
          <a:p>
            <a:pPr lvl="0"/>
            <a:r>
              <a:rPr lang="de-DE" sz="2800" dirty="0" smtClean="0"/>
              <a:t>Womit muss man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de-DE" sz="2800" dirty="0" smtClean="0"/>
              <a:t>die Berufswahl beginnen?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вопрос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229075"/>
            <a:ext cx="5786478" cy="5628925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96" y="15001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In der 9. Klasse haben wir das Thema «Die Berufswahl» durchgenommen.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2904">
            <a:off x="682599" y="1668249"/>
            <a:ext cx="3035613" cy="3918700"/>
          </a:xfrm>
          <a:prstGeom prst="rect">
            <a:avLst/>
          </a:prstGeom>
        </p:spPr>
      </p:pic>
      <p:pic>
        <p:nvPicPr>
          <p:cNvPr id="5" name="Рисунок 4" descr="Berufswah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286124"/>
            <a:ext cx="3766724" cy="248603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357166"/>
            <a:ext cx="8358214" cy="563562"/>
          </a:xfrm>
        </p:spPr>
        <p:txBody>
          <a:bodyPr/>
          <a:lstStyle/>
          <a:p>
            <a:pPr lvl="0"/>
            <a:r>
              <a:rPr lang="de-DE" sz="2800" dirty="0" smtClean="0"/>
              <a:t>Womit muss man </a:t>
            </a:r>
            <a:br>
              <a:rPr lang="de-DE" sz="2800" dirty="0" smtClean="0"/>
            </a:br>
            <a:r>
              <a:rPr lang="de-DE" sz="2800" dirty="0" smtClean="0"/>
              <a:t>die Berufswahl beginnen.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8353425" cy="1084258"/>
          </a:xfrm>
        </p:spPr>
        <p:txBody>
          <a:bodyPr/>
          <a:lstStyle/>
          <a:p>
            <a:pPr marL="514350" lvl="0" indent="-514350" algn="ctr">
              <a:buNone/>
            </a:pPr>
            <a:r>
              <a:rPr lang="de-DE" dirty="0" smtClean="0"/>
              <a:t> Die Bestimmung des Ziels </a:t>
            </a:r>
            <a:endParaRPr lang="ru-RU" dirty="0" smtClean="0"/>
          </a:p>
          <a:p>
            <a:pPr marL="514350" lvl="0" indent="-514350">
              <a:buNone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F:\school\Буквы и цифры\цифры 6\11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04850" cy="762000"/>
          </a:xfrm>
          <a:prstGeom prst="rect">
            <a:avLst/>
          </a:prstGeom>
          <a:noFill/>
        </p:spPr>
      </p:pic>
      <p:pic>
        <p:nvPicPr>
          <p:cNvPr id="2051" name="Picture 3" descr="G:\Экзамен\Настя\0_6f4a8_975622da_X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02347" y="2571744"/>
            <a:ext cx="5073202" cy="36861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Экзамен\Настя\0_6f4a8_975622da_XL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43372" y="3286124"/>
            <a:ext cx="4572000" cy="3428999"/>
          </a:xfrm>
          <a:prstGeom prst="rect">
            <a:avLst/>
          </a:prstGeom>
          <a:noFill/>
        </p:spPr>
      </p:pic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4214818"/>
            <a:ext cx="7572428" cy="563562"/>
          </a:xfrm>
        </p:spPr>
        <p:txBody>
          <a:bodyPr/>
          <a:lstStyle/>
          <a:p>
            <a:r>
              <a:rPr lang="de-DE" sz="2800" dirty="0" smtClean="0">
                <a:solidFill>
                  <a:srgbClr val="00B050"/>
                </a:solidFill>
              </a:rPr>
              <a:t>„Personaler Berufsplan“. </a:t>
            </a:r>
            <a:r>
              <a:rPr lang="de-DE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8572559" cy="1084258"/>
          </a:xfrm>
        </p:spPr>
        <p:txBody>
          <a:bodyPr/>
          <a:lstStyle/>
          <a:p>
            <a:pPr marL="514350" lvl="0" indent="-514350" algn="ctr">
              <a:buNone/>
            </a:pPr>
            <a:r>
              <a:rPr lang="de-DE" dirty="0" smtClean="0"/>
              <a:t> Die Zielstellung </a:t>
            </a:r>
          </a:p>
          <a:p>
            <a:pPr marL="514350" lvl="0" indent="-514350" algn="ctr">
              <a:buNone/>
            </a:pPr>
            <a:r>
              <a:rPr lang="de-DE" dirty="0" smtClean="0"/>
              <a:t>und die Bestimmung </a:t>
            </a:r>
          </a:p>
          <a:p>
            <a:pPr marL="514350" lvl="0" indent="-514350" algn="ctr">
              <a:buNone/>
            </a:pPr>
            <a:r>
              <a:rPr lang="de-DE" dirty="0" smtClean="0"/>
              <a:t> der Möglichkeiten der Erreichung dieses Ziels -</a:t>
            </a:r>
            <a:endParaRPr lang="ru-RU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57158" y="3500438"/>
            <a:ext cx="83534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das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ist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71950" lvl="8" indent="-5143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+mj-lt"/>
              <a:buAutoNum type="arabicPeriod"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09635" y="142852"/>
            <a:ext cx="8034365" cy="563562"/>
          </a:xfrm>
        </p:spPr>
        <p:txBody>
          <a:bodyPr/>
          <a:lstStyle/>
          <a:p>
            <a:r>
              <a:rPr lang="de-DE" sz="2800" dirty="0" smtClean="0"/>
              <a:t> 3 Teile des personalen Berufsplans</a:t>
            </a:r>
            <a:endParaRPr lang="ru-RU" sz="2800" dirty="0"/>
          </a:p>
        </p:txBody>
      </p:sp>
      <p:pic>
        <p:nvPicPr>
          <p:cNvPr id="5" name="Рисунок 4" descr="F:\Экзамен\Настя\Безымянный.bmp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714488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„ICH WILL“: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928662" y="2714620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buFont typeface="Wingdings" pitchFamily="2" charset="2"/>
              <a:buChar char="q"/>
            </a:pPr>
            <a:r>
              <a:rPr kumimoji="0" 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„</a:t>
            </a:r>
            <a:r>
              <a:rPr lang="de-DE" sz="4400" dirty="0" smtClean="0">
                <a:solidFill>
                  <a:srgbClr val="00B050"/>
                </a:solidFill>
              </a:rPr>
              <a:t>Interessen;</a:t>
            </a:r>
          </a:p>
          <a:p>
            <a:pPr lvl="0" algn="ctr">
              <a:buFont typeface="Wingdings" pitchFamily="2" charset="2"/>
              <a:buChar char="q"/>
            </a:pPr>
            <a:r>
              <a:rPr lang="de-DE" sz="4400" dirty="0" smtClean="0">
                <a:solidFill>
                  <a:srgbClr val="00B050"/>
                </a:solidFill>
              </a:rPr>
              <a:t>Neigungen;</a:t>
            </a:r>
          </a:p>
          <a:p>
            <a:pPr lvl="0" algn="ctr">
              <a:buFont typeface="Wingdings" pitchFamily="2" charset="2"/>
              <a:buChar char="q"/>
            </a:pPr>
            <a:r>
              <a:rPr lang="de-DE" sz="4400" dirty="0" smtClean="0">
                <a:solidFill>
                  <a:srgbClr val="00B050"/>
                </a:solidFill>
              </a:rPr>
              <a:t>Berufsbevorzugungen.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929066"/>
            <a:ext cx="2703516" cy="2695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„ICH WILL“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928662" y="1785926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Berufsbereiche oder konkrete Berufe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86050" y="2857496"/>
            <a:ext cx="3989400" cy="38274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post-102733-1274682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7471" y="1142984"/>
            <a:ext cx="1384603" cy="20873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Die attraktiven Berufe meiner Mitschüler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14298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Chemiker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357562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Sportler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114298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Militär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07154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Fotograf</a:t>
            </a:r>
            <a:endParaRPr lang="ru-RU" dirty="0"/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857628"/>
            <a:ext cx="1420585" cy="1657350"/>
          </a:xfrm>
          <a:prstGeom prst="rect">
            <a:avLst/>
          </a:prstGeom>
        </p:spPr>
      </p:pic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71612"/>
            <a:ext cx="1747834" cy="1984828"/>
          </a:xfrm>
          <a:prstGeom prst="rect">
            <a:avLst/>
          </a:prstGeom>
        </p:spPr>
      </p:pic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1643050"/>
            <a:ext cx="884150" cy="2158973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1571612"/>
            <a:ext cx="1486010" cy="1714627"/>
          </a:xfrm>
          <a:prstGeom prst="rect">
            <a:avLst/>
          </a:prstGeom>
        </p:spPr>
      </p:pic>
      <p:pic>
        <p:nvPicPr>
          <p:cNvPr id="16" name="Рисунок 15" descr="0001-001-Svarsch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5238797"/>
            <a:ext cx="2081212" cy="13397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464344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Rechtsanwalt</a:t>
            </a:r>
            <a:endParaRPr lang="ru-RU" dirty="0"/>
          </a:p>
        </p:txBody>
      </p:sp>
      <p:pic>
        <p:nvPicPr>
          <p:cNvPr id="18" name="Рисунок 17" descr="0001-001-Svarsch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214554"/>
            <a:ext cx="1553776" cy="15314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3429000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Koch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4214818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Arzt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178592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Erforscher</a:t>
            </a:r>
            <a:endParaRPr lang="ru-RU" dirty="0"/>
          </a:p>
        </p:txBody>
      </p:sp>
      <p:pic>
        <p:nvPicPr>
          <p:cNvPr id="14" name="Рисунок 13" descr="post-102733-12746829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3929066"/>
            <a:ext cx="1707446" cy="2087342"/>
          </a:xfrm>
          <a:prstGeom prst="rect">
            <a:avLst/>
          </a:prstGeom>
        </p:spPr>
      </p:pic>
      <p:pic>
        <p:nvPicPr>
          <p:cNvPr id="13" name="Рисунок 12" descr="docto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4786322"/>
            <a:ext cx="1452556" cy="965949"/>
          </a:xfrm>
          <a:prstGeom prst="rect">
            <a:avLst/>
          </a:prstGeom>
        </p:spPr>
      </p:pic>
      <p:pic>
        <p:nvPicPr>
          <p:cNvPr id="20" name="Рисунок 19" descr="0001-001-Svarschi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2571744"/>
            <a:ext cx="1468847" cy="186543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214311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Künstler</a:t>
            </a:r>
            <a:endParaRPr lang="ru-RU" dirty="0"/>
          </a:p>
        </p:txBody>
      </p:sp>
      <p:pic>
        <p:nvPicPr>
          <p:cNvPr id="22" name="Рисунок 21" descr="0001-001-Svarschi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43570" y="4652680"/>
            <a:ext cx="1474264" cy="18664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572132" y="392906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Barmixer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4" name="Рисунок 23" descr="post-102733-127468293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58469" y="4749177"/>
            <a:ext cx="1448359" cy="208734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071934" y="614364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Kumpel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78579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Bildhauer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17" grpId="0" animBg="1"/>
      <p:bldP spid="9" grpId="0" animBg="1"/>
      <p:bldP spid="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1000100" y="2357430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/>
              <a:t> </a:t>
            </a:r>
            <a:r>
              <a:rPr lang="de-DE" sz="4400" dirty="0" smtClean="0"/>
              <a:t>„</a:t>
            </a:r>
            <a:r>
              <a:rPr lang="de-DE" sz="4400" i="1" dirty="0" smtClean="0">
                <a:latin typeface="Blackadder ITC" pitchFamily="82" charset="0"/>
                <a:cs typeface="Times New Roman" pitchFamily="18" charset="0"/>
              </a:rPr>
              <a:t>Die Tätigkeit als Pflicht – das ist die Arbeit, die Tätigkeit als Neigung - das ist die Müsse“</a:t>
            </a:r>
            <a:endParaRPr lang="de-DE" sz="4400" i="1" dirty="0" smtClean="0">
              <a:solidFill>
                <a:srgbClr val="00B050"/>
              </a:solidFill>
              <a:latin typeface="Blackadder ITC" pitchFamily="82" charset="0"/>
              <a:cs typeface="Times New Roman" pitchFamily="18" charset="0"/>
            </a:endParaRPr>
          </a:p>
        </p:txBody>
      </p:sp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62275"/>
            <a:ext cx="2703516" cy="269572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48" y="3643314"/>
            <a:ext cx="7391400" cy="563563"/>
          </a:xfrm>
        </p:spPr>
        <p:txBody>
          <a:bodyPr/>
          <a:lstStyle/>
          <a:p>
            <a:r>
              <a:rPr lang="de-DE" sz="4400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  <a:cs typeface="Times New Roman" pitchFamily="18" charset="0"/>
              </a:rPr>
              <a:t>(B. </a:t>
            </a:r>
            <a:r>
              <a:rPr lang="de-DE" sz="4400" dirty="0" err="1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  <a:cs typeface="Times New Roman" pitchFamily="18" charset="0"/>
              </a:rPr>
              <a:t>Schaw</a:t>
            </a:r>
            <a:r>
              <a:rPr lang="de-DE" sz="4400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  <a:cs typeface="Times New Roman" pitchFamily="18" charset="0"/>
              </a:rPr>
              <a:t>)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0694" y="4185102"/>
            <a:ext cx="3989400" cy="2672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391400" cy="563563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Um seine Interessen zu bestimmen,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muss man: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214282" y="4143380"/>
            <a:ext cx="742955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buFont typeface="Wingdings" pitchFamily="2" charset="2"/>
              <a:buChar char="q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Seine Hobbys analysieren</a:t>
            </a: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>
              <a:buFont typeface="Wingdings" pitchFamily="2" charset="2"/>
              <a:buChar char="q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Sich selbst beobachten;</a:t>
            </a:r>
          </a:p>
          <a:p>
            <a:pPr algn="ctr">
              <a:buFont typeface="Wingdings" pitchFamily="2" charset="2"/>
              <a:buChar char="q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Seine Interessen mit seinen    </a:t>
            </a:r>
          </a:p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   Eltern, Lehrer und Freunden </a:t>
            </a:r>
          </a:p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besprechen;</a:t>
            </a:r>
          </a:p>
          <a:p>
            <a:pPr algn="ctr">
              <a:buFont typeface="Wingdings" pitchFamily="2" charset="2"/>
              <a:buChar char="q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Einen Rat der diplomierenden </a:t>
            </a:r>
          </a:p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Psychologen bekommen.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/>
          </a:p>
          <a:p>
            <a:pPr lvl="0" algn="ctr">
              <a:buFont typeface="Wingdings" pitchFamily="2" charset="2"/>
              <a:buChar char="q"/>
            </a:pPr>
            <a:endParaRPr lang="ru-RU" sz="3600" dirty="0" smtClean="0"/>
          </a:p>
          <a:p>
            <a:pPr algn="ctr">
              <a:buFont typeface="Wingdings" pitchFamily="2" charset="2"/>
              <a:buChar char="q"/>
            </a:pPr>
            <a:endParaRPr lang="ru-RU" sz="4800" dirty="0" smtClean="0"/>
          </a:p>
          <a:p>
            <a:pPr lvl="0" algn="ctr"/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642910" y="1928802"/>
            <a:ext cx="800105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„Was gelingt mir besser?“ 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1209" y="2857495"/>
            <a:ext cx="6019749" cy="3491455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2. Etappe der Berufswahl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142976" y="1214422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„Was kann ich?“ 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658100" cy="563563"/>
          </a:xfrm>
        </p:spPr>
        <p:txBody>
          <a:bodyPr/>
          <a:lstStyle/>
          <a:p>
            <a:r>
              <a:rPr lang="de-DE" sz="4400" dirty="0" smtClean="0"/>
              <a:t>Berufsverwendbarkeit -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500034" y="2643182"/>
            <a:ext cx="792961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die Entsprechung </a:t>
            </a:r>
          </a:p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physischen und psychologischen Eigenschaften des Menschen </a:t>
            </a:r>
          </a:p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allen Forderungen </a:t>
            </a:r>
          </a:p>
          <a:p>
            <a:pPr algn="ctr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des konkreten Berufs.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de-DE" sz="4400" dirty="0" smtClean="0">
              <a:solidFill>
                <a:srgbClr val="00B050"/>
              </a:solidFill>
            </a:endParaRPr>
          </a:p>
        </p:txBody>
      </p:sp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4062404"/>
            <a:ext cx="3727461" cy="2795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21468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Ich will nach der neunten Klasse Abitur machen und in der Eisenbahnfachschule lernen.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3131">
            <a:off x="4734117" y="3133278"/>
            <a:ext cx="4018061" cy="2812643"/>
          </a:xfrm>
          <a:prstGeom prst="rect">
            <a:avLst/>
          </a:prstGeom>
        </p:spPr>
      </p:pic>
      <p:pic>
        <p:nvPicPr>
          <p:cNvPr id="5" name="Рисунок 4" descr="Berufswah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633866"/>
            <a:ext cx="3766724" cy="2361265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sGrtxzbZi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857232"/>
            <a:ext cx="1228344" cy="1840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572396" cy="563563"/>
          </a:xfrm>
        </p:spPr>
        <p:txBody>
          <a:bodyPr/>
          <a:lstStyle/>
          <a:p>
            <a:r>
              <a:rPr lang="de-DE" sz="4400" dirty="0" smtClean="0"/>
              <a:t>Berufsverwendbarkeit: 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1142976" y="1785926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71604" y="1214422"/>
            <a:ext cx="1143008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215074" y="1000108"/>
            <a:ext cx="1143008" cy="8572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20" y="2071678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entsprechende</a:t>
            </a:r>
          </a:p>
          <a:p>
            <a:pPr algn="ctr"/>
            <a:r>
              <a:rPr lang="de-DE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dem Beruf Arbeitsfähigkeiten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071678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personale Besonderheiten </a:t>
            </a:r>
          </a:p>
          <a:p>
            <a:pPr algn="ctr"/>
            <a:r>
              <a:rPr lang="de-DE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 Menschen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144166" y="1427942"/>
            <a:ext cx="114300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57950" y="2071678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Fehlen der medizinischen Widerangaben.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785918" y="3071810"/>
            <a:ext cx="1714512" cy="10707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85720" y="4071942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soziale Richtung </a:t>
            </a:r>
          </a:p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Persönlichkeit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5286388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Besonderheiten des Emotion- und Willenssphäre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2143108" y="3214686"/>
            <a:ext cx="2071702" cy="17859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750331" y="3821909"/>
            <a:ext cx="2214578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857488" y="5429264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Besonderheiten des Temperaments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H="1">
            <a:off x="4143375" y="3786190"/>
            <a:ext cx="2214574" cy="10715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286380" y="5500702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Besonderheiten des Charakters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6200000" flipH="1">
            <a:off x="4822033" y="3321843"/>
            <a:ext cx="1428760" cy="10715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000760" y="4714884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kommunikativen Eigenschaften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429256" y="2928934"/>
            <a:ext cx="1714512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429356" y="3571876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Entwicklungsniveaus der Bildungsprozesse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9" grpId="0"/>
      <p:bldP spid="20" grpId="0"/>
      <p:bldP spid="26" grpId="0"/>
      <p:bldP spid="31" grpId="0"/>
      <p:bldP spid="42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0298" y="2972376"/>
            <a:ext cx="4286280" cy="28420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357982" cy="563563"/>
          </a:xfrm>
        </p:spPr>
        <p:txBody>
          <a:bodyPr/>
          <a:lstStyle/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Man braucht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white">
          <a:xfrm>
            <a:off x="1142976" y="1785926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Information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64381" y="2678901"/>
            <a:ext cx="1928826" cy="14287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965041" y="2321711"/>
            <a:ext cx="2071702" cy="14287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4500570"/>
            <a:ext cx="25003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über </a:t>
            </a:r>
          </a:p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Persönlichkeit </a:t>
            </a:r>
          </a:p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Menschen,</a:t>
            </a:r>
          </a:p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der den Beruf </a:t>
            </a:r>
          </a:p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wählt  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0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über </a:t>
            </a:r>
          </a:p>
          <a:p>
            <a:pPr algn="ctr"/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moderne Berufswelt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4278339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Jahr entstehen etwa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 Arten der beruflichen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Tätigkeiten,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erscheinen neue Berufe und ihre modernen Benennungen.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1fe_ea05a0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26579" cy="339161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715404" cy="563563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Klassifizierung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>der Arten der Berufstätigkeit</a:t>
            </a:r>
            <a:b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>(nach E. F. </a:t>
            </a:r>
            <a:r>
              <a:rPr lang="de-DE" dirty="0" err="1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>Klimow</a:t>
            </a: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071678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 Grundbegriff der Klassifikation ist das Objekt der Berufstätigkeit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714620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de-DE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 Mensch-die Natur“  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45ec1_f68f8ee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564904"/>
            <a:ext cx="3091693" cy="309169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5786" y="3571876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de-DE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 Mensch-die Technik“  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57224" y="4429132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de-DE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 Mensch-der</a:t>
            </a:r>
            <a:r>
              <a:rPr kumimoji="0" lang="de-DE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Mensch</a:t>
            </a:r>
            <a:r>
              <a:rPr kumimoji="0" lang="de-DE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  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6" y="5157192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lvl="0" indent="-400050" algn="just"/>
            <a:r>
              <a:rPr kumimoji="0" lang="de-DE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de-DE" sz="2800" b="1" i="1" u="sng" dirty="0" smtClean="0"/>
              <a:t>„</a:t>
            </a: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Mensch-das Zeichensystem“. </a:t>
            </a:r>
            <a:r>
              <a:rPr kumimoji="0" lang="de-DE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DE" sz="2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1640" y="5877272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lvl="0" indent="-400050" algn="just"/>
            <a:r>
              <a:rPr lang="de-DE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„Der Mensch- die künstlerische Gestalt.“ </a:t>
            </a:r>
            <a:r>
              <a:rPr kumimoji="0" lang="de-DE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DE" sz="2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1026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739140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Natur“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51803" cy="2571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1571612"/>
            <a:ext cx="5784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Arbeitet mit den Pflanzen und Tieren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143116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Liebt die Natur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714620"/>
            <a:ext cx="472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Kann mit der Natur arbeiten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286124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Will  die  Naturgesetze erforschen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000504"/>
            <a:ext cx="50064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Will die Naturgesetze in seiner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        Berufstätigkeit benutzen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7154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739140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Natur“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5246615" cy="39286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5008" y="1714488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ruhig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357430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ausgeglichen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3000372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ausdauert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71475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arbeitsam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4357694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gutherzig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7154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ist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i="1" u="sng" dirty="0" smtClean="0"/>
              <a:t>„Der Mensch-die Natur“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07154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Veterinäre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4000504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Pharmazeut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000504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Landdesigner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142984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Phytodesigner</a:t>
            </a:r>
            <a:endParaRPr lang="ru-RU" dirty="0"/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643446"/>
            <a:ext cx="1823085" cy="1657350"/>
          </a:xfrm>
          <a:prstGeom prst="rect">
            <a:avLst/>
          </a:prstGeom>
        </p:spPr>
      </p:pic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363" y="1785926"/>
            <a:ext cx="2231231" cy="1648692"/>
          </a:xfrm>
          <a:prstGeom prst="rect">
            <a:avLst/>
          </a:prstGeom>
        </p:spPr>
      </p:pic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714884"/>
            <a:ext cx="2062158" cy="1546618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1065" y="1571612"/>
            <a:ext cx="2153679" cy="229114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Technik“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7463" cy="2857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2428868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Arbeitet mit unlebendigen 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            und technischen Objekte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429264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Bewertet sie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429000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Bearbeitet sie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143380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Stellt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sie um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786322"/>
            <a:ext cx="22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Versetzt sie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7154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739140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Technik“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66617"/>
            <a:ext cx="5246615" cy="3491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71448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technische Phantasie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357430"/>
            <a:ext cx="66575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innerlich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Fähigkeit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technischen Objekte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und ihre Teile zu verbinden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3000372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zu trennen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714752"/>
            <a:ext cx="1220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haben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928670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muss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i="1" u="sng" dirty="0" smtClean="0"/>
              <a:t>„Der Mensch-die Technik“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71546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Autoschlosser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3643314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Bauarbeiter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87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Ingenieur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071546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Montagearbeiter der informativen Netze</a:t>
            </a:r>
            <a:endParaRPr lang="ru-RU" dirty="0"/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214818"/>
            <a:ext cx="2176111" cy="2357454"/>
          </a:xfrm>
          <a:prstGeom prst="rect">
            <a:avLst/>
          </a:prstGeom>
        </p:spPr>
      </p:pic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347747" cy="1857387"/>
          </a:xfrm>
          <a:prstGeom prst="rect">
            <a:avLst/>
          </a:prstGeom>
        </p:spPr>
      </p:pic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214818"/>
            <a:ext cx="2047013" cy="2403016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37" y="1571612"/>
            <a:ext cx="3122508" cy="1748604"/>
          </a:xfrm>
          <a:prstGeom prst="rect">
            <a:avLst/>
          </a:prstGeom>
        </p:spPr>
      </p:pic>
      <p:pic>
        <p:nvPicPr>
          <p:cNvPr id="13" name="Рисунок 12" descr="0001-001-Svarsch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500570"/>
            <a:ext cx="2958806" cy="19772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71868" y="392906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Technologe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1612"/>
            <a:ext cx="34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sich in der Berufswelt zu  orientieren und auch mein Deutsch  zu  verbessern, beschloss ich gründlich die Frage der Berufswahl zu studieren und ein Referat zu diesem Thema zu schreiben.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00728" y="0"/>
          <a:ext cx="3143272" cy="4812665"/>
        </p:xfrm>
        <a:graphic>
          <a:graphicData uri="http://schemas.openxmlformats.org/presentationml/2006/ole">
            <p:oleObj spid="_x0000_s1026" name="Документ" r:id="rId3" imgW="5975649" imgH="9146826" progId="Word.Document.12">
              <p:embed/>
            </p:oleObj>
          </a:graphicData>
        </a:graphic>
      </p:graphicFrame>
      <p:pic>
        <p:nvPicPr>
          <p:cNvPr id="6" name="Рисунок 5" descr="berufswahl_bild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071678"/>
            <a:ext cx="3286148" cy="421037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Mensch-der Mensch“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2713" cy="25925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571612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arbeitet mit: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643446"/>
            <a:ext cx="585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den Menschen verschiedenen Alters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14554"/>
            <a:ext cx="395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den sozialen Systemen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857496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der Gesellschaft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643314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den Gruppen der Bevölkerung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7154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Mensch-der Mensch“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099"/>
            <a:ext cx="3182713" cy="2500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314324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Seine Handlungen: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500702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die Bedienung der Menschen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786190"/>
            <a:ext cx="5068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die  Ausbildung der Menschen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357694"/>
            <a:ext cx="4798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Erziehung der Menschen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857760"/>
            <a:ext cx="4881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die Verwaltung der Menschen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143644"/>
            <a:ext cx="518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die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Erforschung der Menschen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571612"/>
            <a:ext cx="521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Der Hauptinhalt der Arbeit  besteht  in  der Zusammenwirkung mit den Menschen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Mensch-der Mensch“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34614" cy="2850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35729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braucht: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256"/>
            <a:ext cx="82936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die Fähigkeit schnell  den Zustand und  die Absichten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                              anderen Menschen zu verstehen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857364"/>
            <a:ext cx="5164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die standfeste gute Stimmung 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bei der Arbeit mit den Menschen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928934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das Bedürfnis nach der Kommunikation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429000"/>
            <a:ext cx="86501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die Fähigkeit  sich innerlich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                       auf die Stelle anderen Menschen zu stellen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286388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die Geduld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715017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die Fähigkeit die allgemeine Sprache mit           </a:t>
            </a:r>
          </a:p>
          <a:p>
            <a:pPr lvl="0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                             verschiedenen Menschen zu finden.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i="1" u="sng" dirty="0" smtClean="0"/>
              <a:t>„Der Mensch-der Mensch“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Verkäufer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Arzt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00438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Psychologe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000108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Manager </a:t>
            </a:r>
            <a:endParaRPr lang="ru-RU" dirty="0"/>
          </a:p>
        </p:txBody>
      </p:sp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80" y="3929066"/>
            <a:ext cx="2234161" cy="2714644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2059346" cy="2071702"/>
          </a:xfrm>
          <a:prstGeom prst="rect">
            <a:avLst/>
          </a:prstGeom>
        </p:spPr>
      </p:pic>
      <p:pic>
        <p:nvPicPr>
          <p:cNvPr id="13" name="Рисунок 12" descr="0001-001-Svarsch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000504"/>
            <a:ext cx="2668814" cy="2643205"/>
          </a:xfrm>
          <a:prstGeom prst="rect">
            <a:avLst/>
          </a:prstGeom>
        </p:spPr>
      </p:pic>
      <p:pic>
        <p:nvPicPr>
          <p:cNvPr id="16" name="Рисунок 15" descr="0021-021-Rezhiss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8812" y="1500174"/>
            <a:ext cx="2425960" cy="21431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72000" y="1000108"/>
            <a:ext cx="23574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Kellner </a:t>
            </a:r>
            <a:endParaRPr lang="ru-RU" dirty="0"/>
          </a:p>
        </p:txBody>
      </p:sp>
      <p:pic>
        <p:nvPicPr>
          <p:cNvPr id="18" name="Рисунок 17" descr="0021-021-Rezhis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425" y="4000504"/>
            <a:ext cx="2746575" cy="264320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72264" y="3571876"/>
            <a:ext cx="25717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Erzieher </a:t>
            </a:r>
            <a:endParaRPr lang="ru-RU" dirty="0"/>
          </a:p>
        </p:txBody>
      </p:sp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1571612"/>
            <a:ext cx="2374489" cy="2071702"/>
          </a:xfrm>
          <a:prstGeom prst="rect">
            <a:avLst/>
          </a:prstGeom>
        </p:spPr>
      </p:pic>
      <p:pic>
        <p:nvPicPr>
          <p:cNvPr id="20" name="Рисунок 19" descr="0021-021-Rezhiss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7946" y="1500174"/>
            <a:ext cx="2586054" cy="21431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500826" y="1000108"/>
            <a:ext cx="26431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Sekretär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Lehrer</a:t>
            </a:r>
            <a:endParaRPr lang="ru-RU" dirty="0"/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4000504"/>
            <a:ext cx="1987451" cy="264320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17" grpId="0" animBg="1"/>
      <p:bldP spid="19" grpId="0" animBg="1"/>
      <p:bldP spid="21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Mensch-das Zeichensystem“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4636" cy="32867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571612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arbeitet mit: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857628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Symbolen,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0413" y="2214554"/>
            <a:ext cx="4867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den verschiedenen Sprachen</a:t>
            </a:r>
            <a:r>
              <a:rPr lang="de-DE" sz="2800" dirty="0" smtClean="0"/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857496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verabredeten Zeichen</a:t>
            </a:r>
            <a:r>
              <a:rPr lang="de-DE" sz="2800" dirty="0" smtClean="0"/>
              <a:t>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357562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Schemen</a:t>
            </a:r>
            <a:r>
              <a:rPr lang="de-DE" sz="2800" dirty="0" smtClean="0"/>
              <a:t>, 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7154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429132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Zahlen</a:t>
            </a:r>
            <a:r>
              <a:rPr lang="de-DE" sz="2800" dirty="0" smtClean="0"/>
              <a:t>,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5572140"/>
            <a:ext cx="1764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Texten</a:t>
            </a:r>
            <a:r>
              <a:rPr lang="de-DE" sz="2800" dirty="0" smtClean="0"/>
              <a:t>,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929198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Formeln,</a:t>
            </a:r>
            <a:r>
              <a:rPr lang="de-DE" sz="2800" dirty="0" smtClean="0"/>
              <a:t> 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6143644"/>
            <a:ext cx="416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Computerinformationen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Mensch-das Zeichensystem“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2762850" cy="2850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35729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braucht: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857364"/>
            <a:ext cx="4021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dirty="0" smtClean="0"/>
              <a:t>die Aufmerksamkeit,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643182"/>
            <a:ext cx="4264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die  logische Fähigkeit,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429000"/>
            <a:ext cx="8210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/>
              <a:t>die Toleranz zu monotoner,  </a:t>
            </a:r>
          </a:p>
          <a:p>
            <a:r>
              <a:rPr lang="de-DE" sz="2800" dirty="0" smtClean="0"/>
              <a:t>              manchmal sogar routinemäßiger Tätigkeit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i="1" u="sng" dirty="0" smtClean="0"/>
              <a:t>„Der Mensch- das Zeichensystem“ “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Programmierer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Economist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000108"/>
            <a:ext cx="271464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Systemadministrator </a:t>
            </a:r>
            <a:endParaRPr lang="ru-RU" dirty="0"/>
          </a:p>
        </p:txBody>
      </p:sp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3"/>
            <a:ext cx="2872958" cy="2706327"/>
          </a:xfrm>
          <a:prstGeom prst="rect">
            <a:avLst/>
          </a:prstGeom>
        </p:spPr>
      </p:pic>
      <p:pic>
        <p:nvPicPr>
          <p:cNvPr id="13" name="Рисунок 12" descr="0001-001-Svars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000504"/>
            <a:ext cx="3003441" cy="2857496"/>
          </a:xfrm>
          <a:prstGeom prst="rect">
            <a:avLst/>
          </a:prstGeom>
        </p:spPr>
      </p:pic>
      <p:pic>
        <p:nvPicPr>
          <p:cNvPr id="16" name="Рисунок 15" descr="0021-021-Rezhis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5955" y="1500174"/>
            <a:ext cx="3198045" cy="205499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0596" y="1000108"/>
            <a:ext cx="41434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Fachmann für den </a:t>
            </a:r>
            <a:r>
              <a:rPr lang="ru-RU" dirty="0" smtClean="0"/>
              <a:t> </a:t>
            </a:r>
            <a:r>
              <a:rPr lang="en-US" dirty="0" err="1" smtClean="0"/>
              <a:t>Schutz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Informationen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18" name="Рисунок 17" descr="0021-021-Rezhiss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5560" y="4071942"/>
            <a:ext cx="2478440" cy="2608885"/>
          </a:xfrm>
          <a:prstGeom prst="rect">
            <a:avLst/>
          </a:prstGeom>
        </p:spPr>
      </p:pic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571612"/>
            <a:ext cx="3214710" cy="20035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71670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Übersetzer</a:t>
            </a:r>
            <a:endParaRPr lang="ru-RU" dirty="0"/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3933056"/>
            <a:ext cx="2684363" cy="2786058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505184"/>
            <a:ext cx="2786050" cy="208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3500438"/>
            <a:ext cx="3071834" cy="504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 Sprachwissenschaftler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3284984"/>
            <a:ext cx="25717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Wirtschaftsprüfer 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7" grpId="0" animBg="1"/>
      <p:bldP spid="14" grpId="0" animBg="1"/>
      <p:bldP spid="5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künstlerische Gestalt“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3182713" cy="25872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57161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arbeitet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57760"/>
            <a:ext cx="782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diese Tatsachen, die neuen Gestalten selbst.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214554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dirty="0" smtClean="0"/>
              <a:t> mit den   Erscheinungen und     </a:t>
            </a:r>
          </a:p>
          <a:p>
            <a:r>
              <a:rPr lang="de-DE" sz="2800" dirty="0" smtClean="0"/>
              <a:t>                       Tatsachen </a:t>
            </a:r>
          </a:p>
          <a:p>
            <a:r>
              <a:rPr lang="de-DE" sz="2800" dirty="0" smtClean="0"/>
              <a:t>      der künstlerischen Abbildung </a:t>
            </a:r>
          </a:p>
          <a:p>
            <a:r>
              <a:rPr lang="de-DE" sz="2800" dirty="0" smtClean="0"/>
              <a:t>                der Wirklichkeit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oder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7154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071942"/>
            <a:ext cx="143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schafft  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künstlerische Gestalt 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66267" cy="30257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307181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musikalische,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786190"/>
            <a:ext cx="4129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literarisch-künstlerische,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357694"/>
            <a:ext cx="584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/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bühnen-schauspielerische  Tätigkeit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1714488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Der Hauptinhalt der Arbeit  </a:t>
            </a:r>
          </a:p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besteht  in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786610" cy="563563"/>
          </a:xfrm>
        </p:spPr>
        <p:txBody>
          <a:bodyPr/>
          <a:lstStyle/>
          <a:p>
            <a:pPr lvl="0"/>
            <a:r>
              <a:rPr lang="de-DE" i="1" u="sng" dirty="0" smtClean="0"/>
              <a:t>„Der Mensch-die künstlerische Gestalt “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87578" cy="2850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357298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braucht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143512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das bildliche Denken,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928802"/>
            <a:ext cx="640271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das Vorhandensein der Anlagen,</a:t>
            </a:r>
          </a:p>
          <a:p>
            <a:r>
              <a:rPr lang="de-DE" sz="2800" dirty="0" smtClean="0"/>
              <a:t>    der Fähigkeiten zu einer bestimmten</a:t>
            </a:r>
          </a:p>
          <a:p>
            <a:r>
              <a:rPr lang="de-DE" sz="2800" dirty="0" smtClean="0"/>
              <a:t>     Art des Schaffens: 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dem Zeichnen, 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dem Gesang, 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der Schriftstellerkunst u. a.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875" y="4572008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/>
              <a:t>die schöpferische Einbildung, 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8578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800" dirty="0" smtClean="0"/>
              <a:t> das Fleiß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474008_puzzle_pieces_id150248_size50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0050" y="3804050"/>
            <a:ext cx="3053950" cy="3053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Dazu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muß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ich solche Aufgaben lösen: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80724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Die Beziehung meiner Mitschüler zum Problem der </a:t>
            </a:r>
          </a:p>
          <a:p>
            <a:pPr lvl="0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Berufswahl zu studieren;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Die Fehler und Schwierigkeiten der Berufswahl zu analysieren;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Mit Hilfe der Räte der Psychologen das musterhafte Programm </a:t>
            </a:r>
          </a:p>
          <a:p>
            <a:pPr lvl="0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der Berufswahl zu bilden;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Typische  Berufsklassifikationen Russlands und Deutschlands   </a:t>
            </a:r>
          </a:p>
          <a:p>
            <a:pPr lvl="0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vorzustellen;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Die Systeme  der Berufsausbildung Russlands und </a:t>
            </a:r>
          </a:p>
          <a:p>
            <a:pPr lvl="0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Deutschlands kurz zu beschreiben.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91400" cy="563563"/>
          </a:xfrm>
        </p:spPr>
        <p:txBody>
          <a:bodyPr/>
          <a:lstStyle/>
          <a:p>
            <a:r>
              <a:rPr lang="de-DE" sz="2800" i="1" u="sng" dirty="0" smtClean="0"/>
              <a:t>„Der Mensch-die künstlerische Gestalt “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WEB -Designer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Schauspieler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</a:t>
            </a:r>
            <a:r>
              <a:rPr lang="de-DE" dirty="0" err="1" smtClean="0"/>
              <a:t>Stillist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000108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Werbedesigner </a:t>
            </a:r>
            <a:endParaRPr lang="ru-RU" dirty="0"/>
          </a:p>
        </p:txBody>
      </p:sp>
      <p:pic>
        <p:nvPicPr>
          <p:cNvPr id="12" name="Рисунок 11" descr="0007-007-Prodav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4000504"/>
            <a:ext cx="2514298" cy="2500330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3"/>
            <a:ext cx="2416504" cy="1912054"/>
          </a:xfrm>
          <a:prstGeom prst="rect">
            <a:avLst/>
          </a:prstGeom>
        </p:spPr>
      </p:pic>
      <p:pic>
        <p:nvPicPr>
          <p:cNvPr id="18" name="Рисунок 17" descr="0021-021-Rezhis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071942"/>
            <a:ext cx="2746575" cy="23396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72264" y="3571876"/>
            <a:ext cx="25717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DJ </a:t>
            </a:r>
            <a:endParaRPr lang="ru-RU" dirty="0"/>
          </a:p>
        </p:txBody>
      </p:sp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500174"/>
            <a:ext cx="2374489" cy="2071702"/>
          </a:xfrm>
          <a:prstGeom prst="rect">
            <a:avLst/>
          </a:prstGeom>
        </p:spPr>
      </p:pic>
      <p:pic>
        <p:nvPicPr>
          <p:cNvPr id="20" name="Рисунок 19" descr="0021-021-Rezhis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7946" y="1500174"/>
            <a:ext cx="2586054" cy="207170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500826" y="1000108"/>
            <a:ext cx="26431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Designer -Modellierer </a:t>
            </a:r>
            <a:endParaRPr lang="ru-RU" dirty="0"/>
          </a:p>
        </p:txBody>
      </p:sp>
      <p:pic>
        <p:nvPicPr>
          <p:cNvPr id="10" name="Рисунок 9" descr="0001-001-Svarsch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3929066"/>
            <a:ext cx="2500330" cy="25003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72000" y="1000108"/>
            <a:ext cx="23574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</a:t>
            </a:r>
            <a:r>
              <a:rPr lang="de-DE" dirty="0" err="1" smtClean="0"/>
              <a:t>Ihnenansichts</a:t>
            </a:r>
            <a:endParaRPr lang="de-DE" dirty="0" smtClean="0"/>
          </a:p>
          <a:p>
            <a:pPr algn="ctr"/>
            <a:r>
              <a:rPr lang="de-DE" dirty="0" err="1" smtClean="0"/>
              <a:t>designer</a:t>
            </a:r>
            <a:r>
              <a:rPr lang="de-DE" dirty="0" smtClean="0"/>
              <a:t>  </a:t>
            </a:r>
            <a:endParaRPr lang="ru-RU" dirty="0"/>
          </a:p>
        </p:txBody>
      </p:sp>
      <p:pic>
        <p:nvPicPr>
          <p:cNvPr id="16" name="Рисунок 15" descr="0021-021-Rezhiss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500174"/>
            <a:ext cx="2512350" cy="2077520"/>
          </a:xfrm>
          <a:prstGeom prst="rect">
            <a:avLst/>
          </a:prstGeom>
        </p:spPr>
      </p:pic>
      <p:pic>
        <p:nvPicPr>
          <p:cNvPr id="22" name="Рисунок 21" descr="0001-001-Svarschi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48" y="4000504"/>
            <a:ext cx="2770466" cy="2437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29124" y="357187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 Regisseur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19" grpId="0" animBg="1"/>
      <p:bldP spid="21" grpId="0" animBg="1"/>
      <p:bldP spid="17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73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Biologielehrer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85728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Sekretar-Referent</a:t>
            </a:r>
            <a:endParaRPr lang="ru-RU" dirty="0"/>
          </a:p>
        </p:txBody>
      </p:sp>
      <p:pic>
        <p:nvPicPr>
          <p:cNvPr id="11" name="Рисунок 10" descr="0021-021-Rezhis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785794"/>
            <a:ext cx="2039485" cy="2000264"/>
          </a:xfrm>
          <a:prstGeom prst="rect">
            <a:avLst/>
          </a:prstGeom>
        </p:spPr>
      </p:pic>
      <p:pic>
        <p:nvPicPr>
          <p:cNvPr id="15" name="Рисунок 14" descr="teach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1716149" cy="229114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4282" y="4286256"/>
            <a:ext cx="3357586" cy="563563"/>
          </a:xfrm>
        </p:spPr>
        <p:txBody>
          <a:bodyPr/>
          <a:lstStyle/>
          <a:p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 Mensch- der Mensch“</a:t>
            </a:r>
            <a:b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 </a:t>
            </a:r>
            <a:b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„der Mensch- die Natur“</a:t>
            </a:r>
            <a:endParaRPr lang="ru-RU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2"/>
          <p:cNvSpPr txBox="1">
            <a:spLocks/>
          </p:cNvSpPr>
          <p:nvPr/>
        </p:nvSpPr>
        <p:spPr bwMode="white">
          <a:xfrm>
            <a:off x="2786050" y="3143248"/>
            <a:ext cx="342902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„der Mensch- der Mensch“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und 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„der Mensch-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das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Zeichensystem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1643050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WEB -Designer</a:t>
            </a:r>
            <a:endParaRPr lang="ru-RU" dirty="0"/>
          </a:p>
        </p:txBody>
      </p:sp>
      <p:pic>
        <p:nvPicPr>
          <p:cNvPr id="17" name="Рисунок 16" descr="teach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009032" cy="2240071"/>
          </a:xfrm>
          <a:prstGeom prst="rect">
            <a:avLst/>
          </a:prstGeom>
        </p:spPr>
      </p:pic>
      <p:sp>
        <p:nvSpPr>
          <p:cNvPr id="18" name="Заголовок 12"/>
          <p:cNvSpPr txBox="1">
            <a:spLocks/>
          </p:cNvSpPr>
          <p:nvPr/>
        </p:nvSpPr>
        <p:spPr bwMode="white">
          <a:xfrm>
            <a:off x="5357818" y="4786322"/>
            <a:ext cx="335758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„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der Mensch-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das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Zeichensystem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und 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„der Mensch- die 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künstlerische Gestalt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/>
      <p:bldP spid="14" grpId="0"/>
      <p:bldP spid="16" grpId="0" animBg="1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715404" cy="563563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Klassifizierung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>der Arten der </a:t>
            </a:r>
            <a:r>
              <a:rPr lang="de-D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Berufspersönlichkeitbildern</a:t>
            </a: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>(nach Holland)</a:t>
            </a:r>
            <a:b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u="sng" dirty="0" smtClean="0">
                <a:solidFill>
                  <a:srgbClr val="FF0000"/>
                </a:solidFill>
              </a:rPr>
              <a:t>R F K S U T”</a:t>
            </a:r>
            <a: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dirty="0" smtClean="0">
                <a:solidFill>
                  <a:srgbClr val="1373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45ec1_f68f8ee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786058"/>
            <a:ext cx="5673151" cy="3782099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000372"/>
            <a:ext cx="4876800" cy="3657600"/>
          </a:xfrm>
          <a:prstGeom prst="rect">
            <a:avLst/>
          </a:prstGeom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err="1" smtClean="0">
                <a:solidFill>
                  <a:srgbClr val="E44534"/>
                </a:solidFill>
              </a:rPr>
              <a:t>Berufspersönlichkeitbilder</a:t>
            </a:r>
            <a:r>
              <a:rPr lang="en-US" sz="3000" dirty="0" smtClean="0">
                <a:solidFill>
                  <a:srgbClr val="E44534"/>
                </a:solidFill>
              </a:rPr>
              <a:t>:</a:t>
            </a:r>
            <a:endParaRPr lang="ru-RU" sz="3000" b="1" dirty="0" smtClean="0">
              <a:solidFill>
                <a:srgbClr val="E44534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4B810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realistisch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4B810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hlinkClick r:id="rId4" action="ppaction://hlinksldjump"/>
              </a:rPr>
              <a:t>forschungsorientiert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4B810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hlinkClick r:id="rId5" action="ppaction://hlinksldjump"/>
              </a:rPr>
              <a:t>künstlerisch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4B810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hlinkClick r:id="rId4" action="ppaction://hlinksldjump"/>
              </a:rPr>
              <a:t>sozial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4B810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hlinkClick r:id="rId6" action="ppaction://hlinksldjump"/>
              </a:rPr>
              <a:t>unternehmerisch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4B810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hlinkClick r:id="rId7" action="ppaction://hlinksldjump"/>
              </a:rPr>
              <a:t>traditionell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641637"/>
            <a:ext cx="5628176" cy="4216363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ICH  BRAUCHE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115616" y="1844824"/>
            <a:ext cx="681989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Planierung der Möglichkeiten der Erreichung des Ziels der Berufswahl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de-DE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6120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 smtClean="0">
                <a:solidFill>
                  <a:srgbClr val="F8FAF4"/>
                </a:solidFill>
                <a:latin typeface="Times New Roman" pitchFamily="18" charset="0"/>
                <a:cs typeface="Times New Roman" pitchFamily="18" charset="0"/>
              </a:rPr>
              <a:t>Die  Berufsausbildungsstruktur 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Russlands</a:t>
            </a:r>
            <a:r>
              <a:rPr lang="de-DE" sz="3600" dirty="0" smtClean="0">
                <a:solidFill>
                  <a:srgbClr val="F8FA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8F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64704"/>
            <a:ext cx="86067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7"/>
            <a:r>
              <a:rPr lang="en-US" sz="4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Untere</a:t>
            </a:r>
            <a:r>
              <a:rPr lang="en-US" sz="4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Stufe</a:t>
            </a:r>
            <a:r>
              <a:rPr lang="en-US" sz="4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Berufsfachschulen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Berufslyzeen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7"/>
            <a:r>
              <a:rPr lang="en-US" sz="4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Mittelstufe</a:t>
            </a:r>
            <a:r>
              <a:rPr lang="en-US" sz="4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Fachoberschulen, Berufskollegs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7"/>
            <a:r>
              <a:rPr lang="en-US" sz="4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Oberstufe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Hochschulen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(Institute,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Universitäten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Akademien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6120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 smtClean="0">
                <a:solidFill>
                  <a:srgbClr val="F8FAF4"/>
                </a:solidFill>
                <a:latin typeface="Times New Roman" pitchFamily="18" charset="0"/>
                <a:cs typeface="Times New Roman" pitchFamily="18" charset="0"/>
              </a:rPr>
              <a:t>Die  Berufsausbildungsstruktur 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Deutschlands</a:t>
            </a:r>
            <a:r>
              <a:rPr lang="de-DE" sz="3600" dirty="0" smtClean="0">
                <a:solidFill>
                  <a:srgbClr val="F8FA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8F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764704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12887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Schulfach</a:t>
            </a:r>
            <a:r>
              <a:rPr lang="de-DE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„Arbeitslehre“</a:t>
            </a: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System der Berufsberatung</a:t>
            </a:r>
          </a:p>
          <a:p>
            <a:pPr>
              <a:buFont typeface="Wingdings" pitchFamily="2" charset="2"/>
              <a:buChar char="§"/>
            </a:pPr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Betriebspraktika</a:t>
            </a:r>
            <a:r>
              <a:rPr lang="de-DE" sz="4800" i="1" u="sng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Berufsausbildung in den</a:t>
            </a:r>
          </a:p>
          <a:p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de-DE" sz="4800" i="1" u="sng" dirty="0" smtClean="0"/>
              <a:t> </a:t>
            </a:r>
            <a:r>
              <a:rPr lang="de-DE" sz="4800" i="1" u="sng" dirty="0" smtClean="0">
                <a:latin typeface="Times New Roman" pitchFamily="18" charset="0"/>
                <a:cs typeface="Times New Roman" pitchFamily="18" charset="0"/>
              </a:rPr>
              <a:t>Berufsschulen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ale Syst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208" y="2394"/>
            <a:ext cx="8269584" cy="6853211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2c6d85f5_12_09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12" y="1357298"/>
            <a:ext cx="9001188" cy="485064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2c6d85f5_12_09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673" y="857232"/>
            <a:ext cx="6875908" cy="550072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Informationsquellen: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428736"/>
            <a:ext cx="7181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die psychologischen Empfehlungen;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die statistischen Daten der Zeitungen und der    </a:t>
            </a:r>
          </a:p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     Zeitschriften;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das Informationsmaterial des Internets</a:t>
            </a:r>
            <a:r>
              <a:rPr lang="de-DE" sz="2400" dirty="0" smtClean="0"/>
              <a:t>.</a:t>
            </a: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1474008_puzzle_pieces_id150248_size50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9552" y="4071942"/>
            <a:ext cx="2455429" cy="212525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5016"/>
            <a:ext cx="7391400" cy="563563"/>
          </a:xfrm>
        </p:spPr>
        <p:txBody>
          <a:bodyPr/>
          <a:lstStyle/>
          <a:p>
            <a:r>
              <a:rPr lang="de-D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Berufswahl ist ein wichtiges Problem und man muss sich gut in der modernen Berufswelt orientieren.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de-DE" sz="2800" dirty="0" smtClean="0"/>
              <a:t> </a:t>
            </a:r>
            <a:endParaRPr lang="ru-RU" sz="2800" dirty="0"/>
          </a:p>
        </p:txBody>
      </p:sp>
      <p:pic>
        <p:nvPicPr>
          <p:cNvPr id="1027" name="Picture 3" descr="F:\Экзамен\Настя\x_8168b5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57422" y="775129"/>
            <a:ext cx="4857784" cy="3845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gray">
          <a:xfrm>
            <a:off x="755576" y="4725144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Danke</a:t>
            </a:r>
            <a:r>
              <a:rPr lang="en-US" sz="5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 </a:t>
            </a:r>
            <a:r>
              <a:rPr lang="en-US" sz="5400" b="1" kern="10" dirty="0" err="1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sch</a:t>
            </a:r>
            <a:r>
              <a:rPr lang="de-DE" sz="5400" b="1" kern="10" dirty="0" err="1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ön</a:t>
            </a:r>
            <a:r>
              <a:rPr lang="ru-RU" sz="5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  <a:latin typeface="Verdana"/>
            </a:endParaRPr>
          </a:p>
        </p:txBody>
      </p:sp>
      <p:pic>
        <p:nvPicPr>
          <p:cNvPr id="3" name="Рисунок 2" descr="spasibo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0" y="188640"/>
            <a:ext cx="5775642" cy="403244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4278339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Im Leben eines Menschen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gibt es einige entscheidende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Momente, die für sein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ganzes Leben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lebenswichtig sind.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eine der wichtigsten Entscheidungen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Lebens ist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die Berufswahl.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1fe_ea05a0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09448" cy="421481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429684" cy="564360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1fe_ea05a0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4552" y="3483927"/>
            <a:ext cx="4109448" cy="33740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1785926"/>
            <a:ext cx="850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Arbeit nimmt einen wichtigen Platz im Leben jedes Menschen ein</a:t>
            </a:r>
            <a:r>
              <a:rPr lang="ru-RU" sz="4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4278339"/>
          </a:xfrm>
        </p:spPr>
        <p:txBody>
          <a:bodyPr/>
          <a:lstStyle/>
          <a:p>
            <a:r>
              <a:rPr lang="ru-RU" dirty="0" smtClean="0"/>
              <a:t>                           </a:t>
            </a: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Es  ist keine leichte Sache </a:t>
            </a:r>
            <a:b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einen richtigen Beruf</a:t>
            </a:r>
            <a:b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zu wählen. </a:t>
            </a:r>
            <a:b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Bevor die jungen Menschen die Arbeit zu suchen beginnen, müssen sie viele Fragen beantworten.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1fe_ea05a0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09448" cy="3598543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2169</TotalTime>
  <Words>1308</Words>
  <Application>Microsoft Office PowerPoint</Application>
  <PresentationFormat>Экран (4:3)</PresentationFormat>
  <Paragraphs>327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Мир 3D</vt:lpstr>
      <vt:lpstr>Документ</vt:lpstr>
      <vt:lpstr>BERUFSWAHL</vt:lpstr>
      <vt:lpstr>Слайд 2</vt:lpstr>
      <vt:lpstr>Слайд 3</vt:lpstr>
      <vt:lpstr>Слайд 4</vt:lpstr>
      <vt:lpstr>Dazu muß ich solche Aufgaben lösen: </vt:lpstr>
      <vt:lpstr>Informationsquellen: </vt:lpstr>
      <vt:lpstr>                             Im Leben eines Menschen                                         gibt es einige entscheidende                                         Momente, die für sein                                            ganzes Leben                                                lebenswichtig sind.   So eine der wichtigsten Entscheidungen  des Lebens ist  die Berufswahl.  </vt:lpstr>
      <vt:lpstr>  </vt:lpstr>
      <vt:lpstr>                           Es  ist keine leichte Sache                                         einen richtigen Beruf                                  zu wählen.  Bevor die jungen Menschen die Arbeit zu suchen beginnen, müssen sie viele Fragen beantworten. </vt:lpstr>
      <vt:lpstr>  </vt:lpstr>
      <vt:lpstr>Die Jugendlichen wollen</vt:lpstr>
      <vt:lpstr>Aber alles zusammen:</vt:lpstr>
      <vt:lpstr>Слайд 13</vt:lpstr>
      <vt:lpstr>Слайд 14</vt:lpstr>
      <vt:lpstr>Слайд 15</vt:lpstr>
      <vt:lpstr>Слайд 16</vt:lpstr>
      <vt:lpstr>Слайд 17</vt:lpstr>
      <vt:lpstr>Traumberufe  meiner Mitschüler</vt:lpstr>
      <vt:lpstr>Womit muss man  die Berufswahl beginnen? </vt:lpstr>
      <vt:lpstr>Womit muss man  die Berufswahl beginnen.  </vt:lpstr>
      <vt:lpstr>„Personaler Berufsplan“.  </vt:lpstr>
      <vt:lpstr> 3 Teile des personalen Berufsplans</vt:lpstr>
      <vt:lpstr>„ICH WILL“:</vt:lpstr>
      <vt:lpstr>„ICH WILL“-</vt:lpstr>
      <vt:lpstr>Die attraktiven Berufe meiner Mitschüler</vt:lpstr>
      <vt:lpstr>(B. Schaw):</vt:lpstr>
      <vt:lpstr>Um seine Interessen zu bestimmen,  muss man: </vt:lpstr>
      <vt:lpstr>2. Etappe der Berufswahl</vt:lpstr>
      <vt:lpstr>Berufsverwendbarkeit -</vt:lpstr>
      <vt:lpstr>Berufsverwendbarkeit:  </vt:lpstr>
      <vt:lpstr>Man braucht </vt:lpstr>
      <vt:lpstr>                               Jedes Jahr entstehen etwa  500 Arten der beruflichen  Tätigkeiten,       erscheinen neue Berufe und ihre modernen Benennungen.    </vt:lpstr>
      <vt:lpstr>Klassifizierung   der Arten der Berufstätigkeit (nach E. F. Klimow)   </vt:lpstr>
      <vt:lpstr>„Der Mensch-die Natur“   </vt:lpstr>
      <vt:lpstr>„Der Mensch-die Natur“   </vt:lpstr>
      <vt:lpstr>„Der Mensch-die Natur“</vt:lpstr>
      <vt:lpstr>„Der Mensch-die Technik“   </vt:lpstr>
      <vt:lpstr>„Der Mensch-die Technik“   </vt:lpstr>
      <vt:lpstr>„Der Mensch-die Technik“</vt:lpstr>
      <vt:lpstr>„Der Mensch-der Mensch“   </vt:lpstr>
      <vt:lpstr>„Der Mensch-der Mensch“   </vt:lpstr>
      <vt:lpstr>„Der Mensch-der Mensch“   </vt:lpstr>
      <vt:lpstr>„Der Mensch-der Mensch“</vt:lpstr>
      <vt:lpstr>„Der Mensch-das Zeichensystem“   </vt:lpstr>
      <vt:lpstr>„Der Mensch-das Zeichensystem“   </vt:lpstr>
      <vt:lpstr>„Der Mensch- das Zeichensystem“ “</vt:lpstr>
      <vt:lpstr>„Der Mensch-die künstlerische Gestalt“   </vt:lpstr>
      <vt:lpstr>„Der Mensch-die künstlerische Gestalt “   </vt:lpstr>
      <vt:lpstr>„Der Mensch-die künstlerische Gestalt “   </vt:lpstr>
      <vt:lpstr>„Der Mensch-die künstlerische Gestalt “</vt:lpstr>
      <vt:lpstr>„der Mensch- der Mensch“ und  „der Mensch- die Natur“</vt:lpstr>
      <vt:lpstr>Klassifizierung   der Arten der Berufspersönlichkeitbildern (nach Holland) „R F K S U T”   </vt:lpstr>
      <vt:lpstr>Berufspersönlichkeitbilder:</vt:lpstr>
      <vt:lpstr>ICH  BRAUCHE</vt:lpstr>
      <vt:lpstr>Слайд 55</vt:lpstr>
      <vt:lpstr>Слайд 56</vt:lpstr>
      <vt:lpstr>Слайд 57</vt:lpstr>
      <vt:lpstr>Слайд 58</vt:lpstr>
      <vt:lpstr>Слайд 59</vt:lpstr>
      <vt:lpstr>Die Berufswahl ist ein wichtiges Problem und man muss sich gut in der modernen Berufswelt orientieren.                 </vt:lpstr>
      <vt:lpstr>Слайд 61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BERUFSWAHL</dc:title>
  <dc:creator>Таня</dc:creator>
  <cp:lastModifiedBy>Соловьянова Т.А.</cp:lastModifiedBy>
  <cp:revision>194</cp:revision>
  <dcterms:created xsi:type="dcterms:W3CDTF">2013-01-19T15:58:47Z</dcterms:created>
  <dcterms:modified xsi:type="dcterms:W3CDTF">2015-01-05T15:52:30Z</dcterms:modified>
</cp:coreProperties>
</file>