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8" r:id="rId3"/>
    <p:sldId id="273" r:id="rId4"/>
    <p:sldId id="271" r:id="rId5"/>
    <p:sldId id="274" r:id="rId6"/>
    <p:sldId id="257" r:id="rId7"/>
    <p:sldId id="275" r:id="rId8"/>
    <p:sldId id="264" r:id="rId9"/>
    <p:sldId id="258" r:id="rId10"/>
    <p:sldId id="260" r:id="rId11"/>
    <p:sldId id="259" r:id="rId12"/>
    <p:sldId id="267" r:id="rId13"/>
    <p:sldId id="265" r:id="rId14"/>
    <p:sldId id="268" r:id="rId15"/>
    <p:sldId id="261" r:id="rId16"/>
    <p:sldId id="263" r:id="rId17"/>
    <p:sldId id="280" r:id="rId18"/>
    <p:sldId id="269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234" y="0"/>
            <a:ext cx="897553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3600" b="1" dirty="0" smtClean="0">
                <a:ln/>
                <a:solidFill>
                  <a:schemeClr val="accent3"/>
                </a:solidFill>
                <a:latin typeface="Arial Black" panose="020B0A04020102020204" pitchFamily="34" charset="0"/>
              </a:rPr>
              <a:t>Год 2015-ый – год Белого Филина</a:t>
            </a:r>
            <a:endParaRPr lang="ru-RU" sz="3600" b="1" dirty="0">
              <a:ln/>
              <a:solidFill>
                <a:schemeClr val="accent3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747392"/>
            <a:ext cx="35477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Информационная лекция</a:t>
            </a:r>
          </a:p>
          <a:p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для старшеклассников – </a:t>
            </a:r>
          </a:p>
          <a:p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любителей гороскопов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6459" y="3933056"/>
            <a:ext cx="8883558" cy="304698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7" algn="r">
              <a:defRPr/>
            </a:pPr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Автор:</a:t>
            </a:r>
          </a:p>
          <a:p>
            <a:pPr lvl="7" algn="r">
              <a:defRPr/>
            </a:pPr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О. М. Степанова, </a:t>
            </a:r>
          </a:p>
          <a:p>
            <a:pPr lvl="7" algn="r">
              <a:defRPr/>
            </a:pPr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учитель английского языка МБОУ </a:t>
            </a:r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ru-RU" sz="2400" b="1" spc="50" dirty="0" err="1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Цивильская</a:t>
            </a:r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СОШ №2» города Цивильск</a:t>
            </a:r>
            <a:endParaRPr lang="ru-RU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lvl="7" algn="r">
              <a:defRPr/>
            </a:pPr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Чувашской Республики</a:t>
            </a:r>
          </a:p>
          <a:p>
            <a:pPr lvl="7" algn="r">
              <a:defRPr/>
            </a:pPr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2015</a:t>
            </a:r>
            <a:endParaRPr lang="ru-RU" sz="2400" b="1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lvl="7">
              <a:defRPr/>
            </a:pPr>
            <a:endParaRPr lang="ru-RU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643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1582341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По славянскому календарю </a:t>
            </a:r>
            <a:r>
              <a:rPr lang="ru-RU" dirty="0" smtClean="0"/>
              <a:t>Год </a:t>
            </a:r>
            <a:r>
              <a:rPr lang="ru-RU" dirty="0"/>
              <a:t>2015-й </a:t>
            </a:r>
            <a:r>
              <a:rPr lang="ru-RU" dirty="0" smtClean="0"/>
              <a:t> - год Белого Филина - (7523 </a:t>
            </a:r>
            <a:r>
              <a:rPr lang="ru-RU" dirty="0"/>
              <a:t>год по славянскому летоисчислению) ознаменован богатыми как год золота и серебра, денежного богатства, труда, мастерства и роста прибыли. Год матушки-России и каждого из нас в частности. Год пробуждения внутренней мудрости, патриотизма, труда во имя родины, семьи, рода. Боги светлые щедро наградят каждого идущего дорогой доброго сердца златом и серебром, счастьем семейным.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908633"/>
            <a:ext cx="8712968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Филин — очень красивая птица. Водящийся у нас в лесной полосе Европейской части России и в Средней и Западной Европе филин — крупная сова, с размахом крыльев около 150-172 сантиметров, с длиной крыла 43-50 сантиметров, весом около 2 килограммов. Самцы заметно меньше самок.</a:t>
            </a:r>
          </a:p>
        </p:txBody>
      </p:sp>
    </p:spTree>
    <p:extLst>
      <p:ext uri="{BB962C8B-B14F-4D97-AF65-F5344CB8AC3E}">
        <p14:creationId xmlns:p14="http://schemas.microsoft.com/office/powerpoint/2010/main" val="240397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3"/>
          <a:stretch/>
        </p:blipFill>
        <p:spPr bwMode="auto">
          <a:xfrm>
            <a:off x="-107943" y="0"/>
            <a:ext cx="9248105" cy="685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878497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1935 1951 1967 1983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1999 2015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У людей, рожденных в </a:t>
            </a:r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год Филина, </a:t>
            </a:r>
            <a:endParaRPr lang="ru-RU" sz="20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собственный 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график жизни, они могут днем спать</a:t>
            </a:r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а ночью бодрствовать.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Они 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весьма </a:t>
            </a:r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з*</a:t>
            </a:r>
            <a:r>
              <a:rPr lang="ru-RU" sz="20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амкнуты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, мнительны, суеверны</a:t>
            </a:r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Живут загадочной </a:t>
            </a:r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жизнью</a:t>
            </a:r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.</a:t>
            </a:r>
          </a:p>
          <a:p>
            <a:pPr algn="ctr"/>
            <a:endParaRPr lang="ru-RU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Деятельность лучших из людей рожденных в этот год направлена на защиту Высших Ценностей, и хотя в одиночку им не под силу справиться с врагом, зато в дружественной среде они способны своротить горы.</a:t>
            </a:r>
          </a:p>
        </p:txBody>
      </p:sp>
    </p:spTree>
    <p:extLst>
      <p:ext uri="{BB962C8B-B14F-4D97-AF65-F5344CB8AC3E}">
        <p14:creationId xmlns:p14="http://schemas.microsoft.com/office/powerpoint/2010/main" val="481834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" y="0"/>
            <a:ext cx="91641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39952" y="4293096"/>
            <a:ext cx="48600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 качестве оберега </a:t>
            </a:r>
          </a:p>
          <a:p>
            <a:pPr algn="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можно использовать панно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с изображением филина или совы, которое стоит расположить в </a:t>
            </a:r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изголовье кровати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8531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Для постоянных пар Белый Филин является защитником семьи и семейных отношений. </a:t>
            </a:r>
          </a:p>
        </p:txBody>
      </p:sp>
    </p:spTree>
    <p:extLst>
      <p:ext uri="{BB962C8B-B14F-4D97-AF65-F5344CB8AC3E}">
        <p14:creationId xmlns:p14="http://schemas.microsoft.com/office/powerpoint/2010/main" val="2959170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9087" y="981985"/>
            <a:ext cx="7620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Оберег в виде летящей совы с широко расправленными крыльями </a:t>
            </a:r>
            <a:r>
              <a:rPr lang="ru-RU" sz="2000" dirty="0" smtClean="0">
                <a:latin typeface="Arial Black" panose="020B0A04020102020204" pitchFamily="34" charset="0"/>
              </a:rPr>
              <a:t>подходит</a:t>
            </a:r>
          </a:p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 </a:t>
            </a:r>
            <a:r>
              <a:rPr lang="ru-RU" sz="2000" dirty="0">
                <a:latin typeface="Arial Black" panose="020B0A04020102020204" pitchFamily="34" charset="0"/>
              </a:rPr>
              <a:t>для деловых людей, которые </a:t>
            </a:r>
            <a:r>
              <a:rPr lang="ru-RU" sz="2000" dirty="0" smtClean="0">
                <a:latin typeface="Arial Black" panose="020B0A04020102020204" pitchFamily="34" charset="0"/>
              </a:rPr>
              <a:t>стремятся</a:t>
            </a:r>
          </a:p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 </a:t>
            </a:r>
            <a:r>
              <a:rPr lang="ru-RU" sz="2000" dirty="0">
                <a:latin typeface="Arial Black" panose="020B0A04020102020204" pitchFamily="34" charset="0"/>
              </a:rPr>
              <a:t>к новым достижениям и </a:t>
            </a:r>
            <a:endParaRPr lang="ru-RU" sz="20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карьерным </a:t>
            </a:r>
            <a:r>
              <a:rPr lang="ru-RU" sz="2000" dirty="0">
                <a:latin typeface="Arial Black" panose="020B0A04020102020204" pitchFamily="34" charset="0"/>
              </a:rPr>
              <a:t>высотам</a:t>
            </a:r>
            <a:r>
              <a:rPr lang="ru-RU" sz="2000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 </a:t>
            </a:r>
            <a:r>
              <a:rPr lang="ru-RU" sz="2000" dirty="0">
                <a:latin typeface="Arial Black" panose="020B0A04020102020204" pitchFamily="34" charset="0"/>
              </a:rPr>
              <a:t>Здесь сова — олицетворение стремительного движения вперед, постижений и роста.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3936087"/>
            <a:ext cx="38070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Такая сова 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должна занимать 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почетное </a:t>
            </a:r>
          </a:p>
          <a:p>
            <a:pPr algn="r"/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место 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в офисном </a:t>
            </a:r>
            <a:endParaRPr lang="ru-RU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кабинете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. 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Импульс 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успеха, излучаемый оберегом, будет помогать во всех делах и начинаниях.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7064" y="3936088"/>
            <a:ext cx="3454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Такая сова дарует</a:t>
            </a:r>
          </a:p>
          <a:p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силы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, энергию и удачу хранителю оберега. </a:t>
            </a:r>
            <a:endParaRPr lang="ru-RU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Как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правило, это статуэтка, сделанная из стекла, а лучше — из хрусталя. 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5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11960" y="303126"/>
            <a:ext cx="4572000" cy="649408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Импульс успеха, излучаемый оберегом, будет помогать во всех делах и начинаниях. Оберег совы или филина со сложенными крыльями символизирует мудрость, знания и терпение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258293"/>
            <a:ext cx="6283796" cy="628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73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95755" y="332656"/>
            <a:ext cx="50098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Вместо </a:t>
            </a:r>
            <a:r>
              <a:rPr lang="ru-RU" sz="3200" dirty="0">
                <a:solidFill>
                  <a:srgbClr val="0000CC"/>
                </a:solidFill>
                <a:latin typeface="Arial Black" panose="020B0A04020102020204" pitchFamily="34" charset="0"/>
              </a:rPr>
              <a:t>филина и белый котёнок принесёт вам </a:t>
            </a:r>
            <a:endParaRPr lang="ru-RU" sz="3200" dirty="0" smtClean="0">
              <a:solidFill>
                <a:srgbClr val="0000CC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3200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удачу</a:t>
            </a:r>
            <a:r>
              <a:rPr lang="ru-RU" sz="3200" dirty="0">
                <a:solidFill>
                  <a:srgbClr val="0000CC"/>
                </a:solidFill>
                <a:latin typeface="Arial Black" panose="020B0A04020102020204" pitchFamily="34" charset="0"/>
              </a:rPr>
              <a:t>, </a:t>
            </a:r>
            <a:endParaRPr lang="ru-RU" sz="3200" dirty="0" smtClean="0">
              <a:solidFill>
                <a:srgbClr val="0000CC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3200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достаток </a:t>
            </a:r>
            <a:r>
              <a:rPr lang="ru-RU" sz="3200" dirty="0">
                <a:solidFill>
                  <a:srgbClr val="0000CC"/>
                </a:solidFill>
                <a:latin typeface="Arial Black" panose="020B0A04020102020204" pitchFamily="34" charset="0"/>
              </a:rPr>
              <a:t>и </a:t>
            </a:r>
            <a:endParaRPr lang="ru-RU" sz="3200" dirty="0" smtClean="0">
              <a:solidFill>
                <a:srgbClr val="0000CC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3200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любовь</a:t>
            </a:r>
            <a:r>
              <a:rPr lang="ru-RU" sz="3200" dirty="0">
                <a:solidFill>
                  <a:srgbClr val="0000CC"/>
                </a:solidFill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3" b="99482" l="3065" r="100000">
                        <a14:backgroundMark x1="10728" y1="17617" x2="20307" y2="4145"/>
                        <a14:backgroundMark x1="28736" y1="8290" x2="40996" y2="8290"/>
                        <a14:backgroundMark x1="50192" y1="6736" x2="77395" y2="6736"/>
                        <a14:backgroundMark x1="83142" y1="31606" x2="99234" y2="36788"/>
                        <a14:backgroundMark x1="60153" y1="28497" x2="62835" y2="22798"/>
                        <a14:backgroundMark x1="44444" y1="16580" x2="49425" y2="12953"/>
                        <a14:backgroundMark x1="58238" y1="31088" x2="69349" y2="25907"/>
                        <a14:backgroundMark x1="75096" y1="27979" x2="94253" y2="41969"/>
                        <a14:backgroundMark x1="57854" y1="30570" x2="57471" y2="34197"/>
                        <a14:backgroundMark x1="64751" y1="27979" x2="78161" y2="30570"/>
                        <a14:backgroundMark x1="5747" y1="5699" x2="6897" y2="20207"/>
                        <a14:backgroundMark x1="14559" y1="29534" x2="14559" y2="33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77" y="3493119"/>
            <a:ext cx="4555381" cy="33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088" y="116632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980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081"/>
            <a:ext cx="5011363" cy="68634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Уходит год и наступает новый,</a:t>
            </a:r>
          </a:p>
          <a:p>
            <a:r>
              <a:rPr lang="ru-RU" sz="20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Нам говорят, что это год Овцы.</a:t>
            </a:r>
          </a:p>
          <a:p>
            <a:r>
              <a:rPr lang="ru-RU" sz="20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Мол, поистёрлись Лошади подковы</a:t>
            </a:r>
          </a:p>
          <a:p>
            <a:r>
              <a:rPr lang="ru-RU" sz="20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 уведут лошадку под уздцы.</a:t>
            </a:r>
          </a:p>
          <a:p>
            <a:endParaRPr lang="ru-RU" sz="20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0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Овцы - Козы, но по-китайски это,</a:t>
            </a:r>
          </a:p>
          <a:p>
            <a:r>
              <a:rPr lang="ru-RU" sz="20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 по-славянски в марте новый год</a:t>
            </a:r>
          </a:p>
          <a:p>
            <a:r>
              <a:rPr lang="ru-RU" sz="20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 нам двадцать первого придёт, с рассвета</a:t>
            </a:r>
          </a:p>
          <a:p>
            <a:r>
              <a:rPr lang="ru-RU" sz="20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 Белый Филин свой начнёт полёт.</a:t>
            </a:r>
          </a:p>
          <a:p>
            <a:endParaRPr lang="ru-RU" sz="20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0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Так будьте, люди, мудрыми, как совы,</a:t>
            </a:r>
          </a:p>
          <a:p>
            <a:r>
              <a:rPr lang="ru-RU" sz="20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Не подражайте овцам и козлам.</a:t>
            </a:r>
          </a:p>
          <a:p>
            <a:r>
              <a:rPr lang="ru-RU" sz="20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Всех с Новым годом и со счастьем новым,</a:t>
            </a:r>
          </a:p>
          <a:p>
            <a:r>
              <a:rPr lang="ru-RU" sz="20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Достатка, мира и здоровья Вам!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3513"/>
            <a:ext cx="3992563" cy="652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243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4" y="-14242"/>
            <a:ext cx="9123585" cy="684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27984" y="116632"/>
            <a:ext cx="4536504" cy="61247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Чудесно </a:t>
            </a: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раскрыться </a:t>
            </a:r>
            <a:endParaRPr lang="ru-RU" sz="28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вам </a:t>
            </a: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 этом году! </a:t>
            </a:r>
            <a:endParaRPr lang="ru-RU" sz="28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Познавать </a:t>
            </a: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себя и мир! </a:t>
            </a:r>
            <a:endParaRPr lang="ru-RU" sz="28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Здоровья</a:t>
            </a: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 </a:t>
            </a:r>
            <a:endParaRPr lang="ru-RU" sz="28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счастья</a:t>
            </a: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 </a:t>
            </a:r>
            <a:endParaRPr lang="ru-RU" sz="28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творчества</a:t>
            </a: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 благосостояния </a:t>
            </a:r>
            <a:endParaRPr lang="ru-RU" sz="28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</a:t>
            </a: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 </a:t>
            </a:r>
            <a:endParaRPr lang="ru-RU" sz="28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главное </a:t>
            </a:r>
            <a:endParaRPr lang="ru-RU" sz="28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сейчас</a:t>
            </a: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 </a:t>
            </a:r>
            <a:endParaRPr lang="ru-RU" sz="28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Терпения</a:t>
            </a: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 </a:t>
            </a:r>
            <a:endParaRPr lang="ru-RU" sz="28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Мудрости </a:t>
            </a: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 Достоинства!</a:t>
            </a:r>
          </a:p>
        </p:txBody>
      </p:sp>
    </p:spTree>
    <p:extLst>
      <p:ext uri="{BB962C8B-B14F-4D97-AF65-F5344CB8AC3E}">
        <p14:creationId xmlns:p14="http://schemas.microsoft.com/office/powerpoint/2010/main" val="344551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 (500x281, 999Kb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52652"/>
            <a:ext cx="8169224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 годом Белого Филина!</a:t>
            </a:r>
            <a:endParaRPr lang="ru-RU" sz="4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82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5"/>
          <a:stretch/>
        </p:blipFill>
        <p:spPr bwMode="auto">
          <a:xfrm>
            <a:off x="0" y="-11"/>
            <a:ext cx="9131454" cy="685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11320"/>
            <a:ext cx="2113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Источники: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275" y="894643"/>
            <a:ext cx="864096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http://www.stihi.ru/pics/2014/12/31/7161.jpg </a:t>
            </a:r>
          </a:p>
          <a:p>
            <a:r>
              <a:rPr lang="en-US" sz="1600" dirty="0"/>
              <a:t>http://www.stihi.ru/2014/12/31/7161</a:t>
            </a:r>
          </a:p>
          <a:p>
            <a:r>
              <a:rPr lang="en-US" sz="1600" dirty="0"/>
              <a:t>https://img-fotki.yandex.ru/get/15493/90733061.58/0_13611f_99088411_orig</a:t>
            </a:r>
          </a:p>
          <a:p>
            <a:r>
              <a:rPr lang="en-US" sz="1600" dirty="0"/>
              <a:t>http://cs3.livemaster.ru/zhurnalfoto/7/7/f/141127123254.jpeg</a:t>
            </a:r>
          </a:p>
          <a:p>
            <a:r>
              <a:rPr lang="en-US" sz="1600" dirty="0"/>
              <a:t>http://nashaplaneta.su/blog/2015_god_belogo_filina/2014-12-31-59256</a:t>
            </a:r>
          </a:p>
          <a:p>
            <a:r>
              <a:rPr lang="en-US" sz="1600" dirty="0"/>
              <a:t>http://img1.liveinternet.ru/images/attach/c/0/119/62/119062631_1.gif</a:t>
            </a:r>
          </a:p>
          <a:p>
            <a:r>
              <a:rPr lang="en-US" sz="1600" dirty="0"/>
              <a:t>http://www.porjati.ru/uploads/posts/2015-01/thumbs/1420192116_44.jpg</a:t>
            </a:r>
          </a:p>
          <a:p>
            <a:r>
              <a:rPr lang="en-US" sz="1600" dirty="0"/>
              <a:t>http://www.porjati.ru/uploads/posts/2015-01/thumbs/1420192199_45.jpg</a:t>
            </a:r>
          </a:p>
          <a:p>
            <a:r>
              <a:rPr lang="en-US" sz="1600" dirty="0"/>
              <a:t>http://www.porjati.ru/uploads/posts/2015-01/thumbs/1420192107_41.jpg</a:t>
            </a:r>
          </a:p>
          <a:p>
            <a:r>
              <a:rPr lang="en-US" sz="1600" dirty="0"/>
              <a:t>http://www.porjati.ru/uploads/posts/2015-01/thumbs/1420192121_40.jpg</a:t>
            </a:r>
          </a:p>
          <a:p>
            <a:r>
              <a:rPr lang="en-US" sz="1600" dirty="0"/>
              <a:t>http://www.porjati.ru/uploads/posts/2015-01/thumbs/1420192083_17.jpg</a:t>
            </a:r>
          </a:p>
          <a:p>
            <a:r>
              <a:rPr lang="en-US" sz="1600" dirty="0"/>
              <a:t>http://ic.pics.livejournal.com/alejandro/52877757/105372/105372_original.jpg</a:t>
            </a:r>
          </a:p>
          <a:p>
            <a:r>
              <a:rPr lang="en-US" sz="1600" dirty="0"/>
              <a:t>http://i026.radikal.ru/1106/29/70a4a1de8f96.jpg</a:t>
            </a:r>
          </a:p>
          <a:p>
            <a:r>
              <a:rPr lang="en-US" sz="1600" dirty="0"/>
              <a:t>http://i015.radikal.ru/1101/54/1d079e4d58bc.jpg</a:t>
            </a:r>
          </a:p>
          <a:p>
            <a:r>
              <a:rPr lang="en-US" sz="1600" dirty="0"/>
              <a:t>http://img0.liveinternet.ru/images/attach/c/0/119/284/119284122_118675560_4920201_pCTVd5.jpg</a:t>
            </a:r>
          </a:p>
          <a:p>
            <a:r>
              <a:rPr lang="en-US" sz="1600" dirty="0"/>
              <a:t>http://cs3.livemaster.ru/zhurnalfoto/6/c/7/141202140518.jpeg</a:t>
            </a:r>
          </a:p>
          <a:p>
            <a:r>
              <a:rPr lang="en-US" sz="1600" dirty="0"/>
              <a:t>http://cs3.livemaster.ru/zhurnalfoto/f/0/1/141202140518.png</a:t>
            </a:r>
          </a:p>
          <a:p>
            <a:r>
              <a:rPr lang="en-US" sz="1600" dirty="0"/>
              <a:t>http://larichev.org/wp-content/uploads/2015/01/belyji-filin-letit.jpg</a:t>
            </a:r>
          </a:p>
          <a:p>
            <a:r>
              <a:rPr lang="en-US" sz="1600" dirty="0"/>
              <a:t>http://superinteres.mirtesen.ru/blog/43247488580/Belyiy-Filin-priletel</a:t>
            </a:r>
          </a:p>
          <a:p>
            <a:r>
              <a:rPr lang="en-US" sz="1600" dirty="0"/>
              <a:t>http://dialchu.ru/images/stories/totemgoros/filin.jpg</a:t>
            </a:r>
          </a:p>
          <a:p>
            <a:r>
              <a:rPr lang="en-US" sz="1600" dirty="0"/>
              <a:t>http://www.bzi.ro/public/upload/photos/32/Harry_Potter.jpg</a:t>
            </a:r>
          </a:p>
          <a:p>
            <a:r>
              <a:rPr lang="en-US" sz="1600" dirty="0"/>
              <a:t>http://static.diary.ru/userdir/1/0/8/4/108421/82326710.jpg</a:t>
            </a:r>
          </a:p>
        </p:txBody>
      </p:sp>
    </p:spTree>
    <p:extLst>
      <p:ext uri="{BB962C8B-B14F-4D97-AF65-F5344CB8AC3E}">
        <p14:creationId xmlns:p14="http://schemas.microsoft.com/office/powerpoint/2010/main" val="3872521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3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320" y="96017"/>
            <a:ext cx="8791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К нам летит белый филин!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4320" y="871725"/>
            <a:ext cx="7974416" cy="20313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 какому </a:t>
            </a:r>
            <a:r>
              <a:rPr lang="ru-RU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странному недоразумению </a:t>
            </a:r>
            <a:r>
              <a:rPr lang="ru-RU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мы начинаем новый год с восхваления того или иного животного, согласно восточному гороскопу. Почему у нас так прижился китайский гороскоп </a:t>
            </a:r>
            <a:r>
              <a:rPr lang="ru-RU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– нам неведомо</a:t>
            </a:r>
            <a:r>
              <a:rPr lang="ru-RU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 возможно, потому что, что никто не догадался о том, что существует и славянский, и  в нем не меньше мудрости, чем в гороскопе китайском.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8144" y="4293096"/>
            <a:ext cx="70182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Arial Black" panose="020B0A04020102020204" pitchFamily="34" charset="0"/>
              </a:rPr>
              <a:t>По славянскому календарю  </a:t>
            </a:r>
          </a:p>
          <a:p>
            <a:pPr algn="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Arial Black" panose="020B0A04020102020204" pitchFamily="34" charset="0"/>
              </a:rPr>
              <a:t>год 2015-ый  - </a:t>
            </a:r>
          </a:p>
          <a:p>
            <a:pPr algn="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Arial Black" panose="020B0A04020102020204" pitchFamily="34" charset="0"/>
              </a:rPr>
              <a:t> год Белого Филина 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9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r="5798"/>
          <a:stretch/>
        </p:blipFill>
        <p:spPr bwMode="auto">
          <a:xfrm>
            <a:off x="12063" y="1100"/>
            <a:ext cx="9203717" cy="685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2276872"/>
            <a:ext cx="32403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CC"/>
                </a:solidFill>
                <a:latin typeface="Times New Roman Cyr"/>
              </a:rPr>
              <a:t>C 21 марта </a:t>
            </a:r>
            <a:endParaRPr lang="ru-RU" sz="2800" b="1" dirty="0" smtClean="0">
              <a:solidFill>
                <a:srgbClr val="0000CC"/>
              </a:solidFill>
              <a:latin typeface="Times New Roman Cyr"/>
            </a:endParaRPr>
          </a:p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Times New Roman Cyr"/>
              </a:rPr>
              <a:t>2015 года</a:t>
            </a:r>
          </a:p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Times New Roman Cyr"/>
              </a:rPr>
              <a:t>по </a:t>
            </a:r>
            <a:r>
              <a:rPr lang="ru-RU" sz="2800" b="1" dirty="0">
                <a:solidFill>
                  <a:srgbClr val="0000CC"/>
                </a:solidFill>
                <a:latin typeface="Times New Roman Cyr"/>
              </a:rPr>
              <a:t>славянскому гороскопу животных начинается год </a:t>
            </a:r>
            <a:endParaRPr lang="ru-RU" sz="2800" b="1" dirty="0" smtClean="0">
              <a:solidFill>
                <a:srgbClr val="0000CC"/>
              </a:solidFill>
              <a:latin typeface="Times New Roman Cyr"/>
            </a:endParaRPr>
          </a:p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Times New Roman Cyr"/>
              </a:rPr>
              <a:t>Белого </a:t>
            </a:r>
            <a:r>
              <a:rPr lang="ru-RU" sz="2800" b="1" dirty="0">
                <a:solidFill>
                  <a:srgbClr val="0000CC"/>
                </a:solidFill>
                <a:latin typeface="Times New Roman Cyr"/>
              </a:rPr>
              <a:t>Филина</a:t>
            </a:r>
            <a:endParaRPr lang="ru-RU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87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73"/>
          <a:stretch/>
        </p:blipFill>
        <p:spPr bwMode="auto">
          <a:xfrm>
            <a:off x="-19147" y="6927"/>
            <a:ext cx="9142679" cy="685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345638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Филин – сова. Совы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принадлежат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, наверное, к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наиболее таинственным и загадочным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птицам: скрытный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ночной образ жизни, «умный» взгляд, бесшумный полет, пугающий голос поражали человеческое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воображение. Сов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почитали, посвящали богам и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героям. Во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многих сказках и легендах совы выступают советниками, проницательными птицами, </a:t>
            </a:r>
            <a:endParaRPr lang="ru-RU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вестниками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, </a:t>
            </a:r>
            <a:endParaRPr lang="ru-RU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носителями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необычных знаний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Не зря Сова – символ </a:t>
            </a:r>
          </a:p>
          <a:p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мудрости.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637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" r="4842"/>
          <a:stretch/>
        </p:blipFill>
        <p:spPr bwMode="auto">
          <a:xfrm>
            <a:off x="0" y="0"/>
            <a:ext cx="91319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4437112"/>
            <a:ext cx="5400600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Филины - мудрые спокойные птицы, они олицетворяют вековую народную мудрость, ясность ума и интуицию.</a:t>
            </a:r>
            <a:endParaRPr lang="ru-RU" sz="28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694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3" y="0"/>
            <a:ext cx="91172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753" y="0"/>
            <a:ext cx="9117247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Филин </a:t>
            </a: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— </a:t>
            </a:r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вид хищных птиц из отряда </a:t>
            </a:r>
            <a:r>
              <a:rPr lang="ru-RU" sz="24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совообразных</a:t>
            </a:r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один </a:t>
            </a:r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из наиболее широко распространённых видов сов. Филина можно спутать с совой, но внешний отличительный признак филина — наличие «ушек», «рожек» с кисточками.</a:t>
            </a:r>
          </a:p>
        </p:txBody>
      </p:sp>
    </p:spTree>
    <p:extLst>
      <p:ext uri="{BB962C8B-B14F-4D97-AF65-F5344CB8AC3E}">
        <p14:creationId xmlns:p14="http://schemas.microsoft.com/office/powerpoint/2010/main" val="1239364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8"/>
          <a:stretch/>
        </p:blipFill>
        <p:spPr bwMode="auto">
          <a:xfrm>
            <a:off x="-1" y="7284"/>
            <a:ext cx="9144001" cy="685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3407" y="431820"/>
            <a:ext cx="3960440" cy="60016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 народе филин считается самой умной птицей. Это символ мудрости, олицетворение знаний, человеческого опыта - зрелого мышления, означающий то, что люди не должны ничего предпринимать опрометчиво, а прежде хорошо и спокойно подумать.</a:t>
            </a:r>
          </a:p>
        </p:txBody>
      </p:sp>
    </p:spTree>
    <p:extLst>
      <p:ext uri="{BB962C8B-B14F-4D97-AF65-F5344CB8AC3E}">
        <p14:creationId xmlns:p14="http://schemas.microsoft.com/office/powerpoint/2010/main" val="209603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0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43808" y="3140968"/>
            <a:ext cx="61561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FFFF00"/>
                </a:solidFill>
              </a:rPr>
              <a:t>Белый Филин </a:t>
            </a:r>
            <a:r>
              <a:rPr lang="ru-RU" sz="2400" b="1" dirty="0" smtClean="0">
                <a:solidFill>
                  <a:srgbClr val="FFFF00"/>
                </a:solidFill>
              </a:rPr>
              <a:t>живёт</a:t>
            </a:r>
          </a:p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>
                <a:solidFill>
                  <a:srgbClr val="FFFF00"/>
                </a:solidFill>
              </a:rPr>
              <a:t>всегда по собственному 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режиму</a:t>
            </a:r>
            <a:r>
              <a:rPr lang="ru-RU" sz="2400" b="1" dirty="0">
                <a:solidFill>
                  <a:srgbClr val="FFFF00"/>
                </a:solidFill>
              </a:rPr>
              <a:t>, независим, 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загадочен</a:t>
            </a:r>
            <a:r>
              <a:rPr lang="ru-RU" sz="2400" b="1" dirty="0">
                <a:solidFill>
                  <a:srgbClr val="FFFF00"/>
                </a:solidFill>
              </a:rPr>
              <a:t>, немного замкнут</a:t>
            </a:r>
            <a:r>
              <a:rPr lang="ru-RU" sz="2400" b="1" dirty="0" smtClean="0">
                <a:solidFill>
                  <a:srgbClr val="FFFF00"/>
                </a:solidFill>
              </a:rPr>
              <a:t>.</a:t>
            </a:r>
            <a:endParaRPr lang="ru-RU" sz="2400" b="1" dirty="0">
              <a:solidFill>
                <a:srgbClr val="FFFF00"/>
              </a:solidFill>
            </a:endParaRPr>
          </a:p>
          <a:p>
            <a:pPr algn="r"/>
            <a:r>
              <a:rPr lang="ru-RU" sz="2400" b="1" dirty="0">
                <a:solidFill>
                  <a:srgbClr val="FFFF00"/>
                </a:solidFill>
              </a:rPr>
              <a:t>В благоприятном окружении 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он </a:t>
            </a:r>
            <a:r>
              <a:rPr lang="ru-RU" sz="2400" b="1" dirty="0">
                <a:solidFill>
                  <a:srgbClr val="FFFF00"/>
                </a:solidFill>
              </a:rPr>
              <a:t>способен чудесным образом 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раскрыться </a:t>
            </a:r>
            <a:r>
              <a:rPr lang="ru-RU" sz="2400" b="1" dirty="0">
                <a:solidFill>
                  <a:srgbClr val="FFFF00"/>
                </a:solidFill>
              </a:rPr>
              <a:t>и показать себя 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во </a:t>
            </a:r>
            <a:r>
              <a:rPr lang="ru-RU" sz="2400" b="1" dirty="0">
                <a:solidFill>
                  <a:srgbClr val="FFFF00"/>
                </a:solidFill>
              </a:rPr>
              <a:t>всей красе. В хорошем окружении, 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среди </a:t>
            </a:r>
            <a:r>
              <a:rPr lang="ru-RU" sz="2400" b="1" dirty="0">
                <a:solidFill>
                  <a:srgbClr val="FFFF00"/>
                </a:solidFill>
              </a:rPr>
              <a:t>друзей Белый Филин способен свернуть горы, творить чудеса.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27784" y="260648"/>
            <a:ext cx="6151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Год 2015-ый – год Белого Филина </a:t>
            </a: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по славянскому календарю</a:t>
            </a: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86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r="5107"/>
          <a:stretch/>
        </p:blipFill>
        <p:spPr bwMode="auto">
          <a:xfrm>
            <a:off x="-1" y="-1638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68144" y="0"/>
            <a:ext cx="3228046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 </a:t>
            </a:r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календарю древних славян год начинался в день весеннего равноденствия. Поэтому славянский гороскоп животных начинается 21 марта, то есть если вы родились до этой даты, вам следует учитывать предыдущий тотем.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376" y="0"/>
            <a:ext cx="3467504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 языческие дохристианские времена на Руси был в ходу тотемный </a:t>
            </a:r>
            <a:r>
              <a:rPr lang="ru-RU" sz="24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годослов</a:t>
            </a:r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— славянский гороскоп животных. </a:t>
            </a: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 </a:t>
            </a:r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нем нашло отражение гармоничное единение человека с природой. Особенность </a:t>
            </a:r>
            <a:r>
              <a:rPr lang="ru-RU" sz="24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годослова</a:t>
            </a:r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в том, что его цикл состоит из 16 лет.</a:t>
            </a:r>
            <a:endParaRPr lang="ru-RU" sz="2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274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1084</TotalTime>
  <Words>966</Words>
  <Application>Microsoft Office PowerPoint</Application>
  <PresentationFormat>Экран (4:3)</PresentationFormat>
  <Paragraphs>127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39</cp:revision>
  <dcterms:created xsi:type="dcterms:W3CDTF">2015-01-04T05:31:13Z</dcterms:created>
  <dcterms:modified xsi:type="dcterms:W3CDTF">2015-01-05T10:52:40Z</dcterms:modified>
</cp:coreProperties>
</file>