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5" r:id="rId4"/>
    <p:sldId id="266" r:id="rId5"/>
    <p:sldId id="267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0066FF"/>
    <a:srgbClr val="FF0066"/>
    <a:srgbClr val="FFFF00"/>
    <a:srgbClr val="F6F67E"/>
    <a:srgbClr val="F94D49"/>
    <a:srgbClr val="F3B415"/>
    <a:srgbClr val="00AC4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3E4F3-B392-493A-947C-E80A46C442E3}" type="datetimeFigureOut">
              <a:rPr lang="ru-RU"/>
              <a:pPr>
                <a:defRPr/>
              </a:pPr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46C9D-6B60-4B25-8631-CB3B7963B9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F4BF1-AFFF-47A6-B2BE-60572AE081D1}" type="datetimeFigureOut">
              <a:rPr lang="ru-RU"/>
              <a:pPr>
                <a:defRPr/>
              </a:pPr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645D3-3F2B-46B8-9779-49FB554D5C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9509D-CA14-457C-A768-BEADCA52F14A}" type="datetimeFigureOut">
              <a:rPr lang="ru-RU"/>
              <a:pPr>
                <a:defRPr/>
              </a:pPr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353FB-746A-4A5A-85D6-B6A4512862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5FC09-BD5A-4BC8-B253-63F0DED4D86C}" type="datetimeFigureOut">
              <a:rPr lang="ru-RU"/>
              <a:pPr>
                <a:defRPr/>
              </a:pPr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59306-9BEB-4852-A41F-C362448DBE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12DC3-F8ED-4DE5-860D-7CF75E238111}" type="datetimeFigureOut">
              <a:rPr lang="ru-RU"/>
              <a:pPr>
                <a:defRPr/>
              </a:pPr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2BD92-4A5F-49CE-B9D2-6C66BBB436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D63ED-63AB-4555-B013-8B5E21C7AF2C}" type="datetimeFigureOut">
              <a:rPr lang="ru-RU"/>
              <a:pPr>
                <a:defRPr/>
              </a:pPr>
              <a:t>07.01.2015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39B55-143F-42A2-9D32-6D0A7F5057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2A296-1ED3-4A10-AFD6-BBB3A3572C58}" type="datetimeFigureOut">
              <a:rPr lang="ru-RU"/>
              <a:pPr>
                <a:defRPr/>
              </a:pPr>
              <a:t>07.01.2015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A01CC-2A7F-4867-AEF7-8433A63B81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AF5E2-2119-4FE6-970E-20DEBB1989BC}" type="datetimeFigureOut">
              <a:rPr lang="ru-RU"/>
              <a:pPr>
                <a:defRPr/>
              </a:pPr>
              <a:t>07.01.2015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6F5D2-2275-4C7F-BDED-DD2A594263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9A12B-ECC6-4084-9930-DE84D2C2F272}" type="datetimeFigureOut">
              <a:rPr lang="ru-RU"/>
              <a:pPr>
                <a:defRPr/>
              </a:pPr>
              <a:t>07.01.2015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A6BED-D2AB-4490-975B-CB8EE80109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EBABF-0311-4343-A1A7-CEE4E883F000}" type="datetimeFigureOut">
              <a:rPr lang="ru-RU"/>
              <a:pPr>
                <a:defRPr/>
              </a:pPr>
              <a:t>07.01.2015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EC8E6-9DB3-4FCF-9EF3-A1B94F8088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E059A-B8AC-4BC3-A5F4-6DFCBF332755}" type="datetimeFigureOut">
              <a:rPr lang="ru-RU"/>
              <a:pPr>
                <a:defRPr/>
              </a:pPr>
              <a:t>07.01.2015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2CCED-1DE9-48B9-94EC-029A6E58FE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744C9FC-899B-4F93-B680-FEA478992444}" type="datetimeFigureOut">
              <a:rPr lang="ru-RU"/>
              <a:pPr>
                <a:defRPr/>
              </a:pPr>
              <a:t>07.01.2015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700093A-C227-4C9B-900E-B3389090BC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10" Type="http://schemas.openxmlformats.org/officeDocument/2006/relationships/slide" Target="slide2.xml"/><Relationship Id="rId4" Type="http://schemas.openxmlformats.org/officeDocument/2006/relationships/image" Target="../media/image4.jpeg"/><Relationship Id="rId9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0.png"/><Relationship Id="rId7" Type="http://schemas.openxmlformats.org/officeDocument/2006/relationships/image" Target="../media/image14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img0.liveinternet.ru/images/attach/b/2/24/452/24452432_24133907_untitledrf.jpg" TargetMode="External"/><Relationship Id="rId13" Type="http://schemas.openxmlformats.org/officeDocument/2006/relationships/hyperlink" Target="http://i63.ltalk.ru/11/52/5211/85/285785/439533_3050603.gif" TargetMode="External"/><Relationship Id="rId18" Type="http://schemas.openxmlformats.org/officeDocument/2006/relationships/hyperlink" Target="http://imhobest.in.ua/uploads/posts/2009-06/thumbs/1245976239_1245962733_abs_v-2.jpg" TargetMode="External"/><Relationship Id="rId3" Type="http://schemas.openxmlformats.org/officeDocument/2006/relationships/hyperlink" Target="http://www.samurai-bengal.ru/frm/index.php?topic=65.165" TargetMode="External"/><Relationship Id="rId21" Type="http://schemas.openxmlformats.org/officeDocument/2006/relationships/hyperlink" Target="http://i48.photobucket.com/albums/f223/HardStar_2008/vector-rainbow.jpg" TargetMode="External"/><Relationship Id="rId7" Type="http://schemas.openxmlformats.org/officeDocument/2006/relationships/hyperlink" Target="http://www.sadmoy.ru/_ph/12/784283350.jpg" TargetMode="External"/><Relationship Id="rId12" Type="http://schemas.openxmlformats.org/officeDocument/2006/relationships/hyperlink" Target="http://i63.ltalk.ru/11/52/5211/84/285784/439530_3050586.gif" TargetMode="External"/><Relationship Id="rId17" Type="http://schemas.openxmlformats.org/officeDocument/2006/relationships/hyperlink" Target="http://www.topglobus.ru/skin/smile/s8855.gif" TargetMode="External"/><Relationship Id="rId2" Type="http://schemas.openxmlformats.org/officeDocument/2006/relationships/hyperlink" Target="http://www.startvocal.ru/load/detskie_minusovki/5" TargetMode="External"/><Relationship Id="rId16" Type="http://schemas.openxmlformats.org/officeDocument/2006/relationships/hyperlink" Target="http://gsmnet.ru/anime/anime/anime_41.htm" TargetMode="External"/><Relationship Id="rId20" Type="http://schemas.openxmlformats.org/officeDocument/2006/relationships/hyperlink" Target="http://s13.radikal.ru/i186/1001/b8/1ba5dd84c273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snow.alvas.ru/Gify/cat_link.gif" TargetMode="External"/><Relationship Id="rId11" Type="http://schemas.openxmlformats.org/officeDocument/2006/relationships/hyperlink" Target="http://i63.ltalk.ru/11/52/5211/80/285780/439519_3050594.gif" TargetMode="External"/><Relationship Id="rId5" Type="http://schemas.openxmlformats.org/officeDocument/2006/relationships/hyperlink" Target="http://fantasyflash.ru/anime/index.php?kont=kitty&amp;n=2" TargetMode="External"/><Relationship Id="rId15" Type="http://schemas.openxmlformats.org/officeDocument/2006/relationships/hyperlink" Target="http://www.welldes.com/content/0/read50.html" TargetMode="External"/><Relationship Id="rId23" Type="http://schemas.openxmlformats.org/officeDocument/2006/relationships/slide" Target="slide2.xml"/><Relationship Id="rId10" Type="http://schemas.openxmlformats.org/officeDocument/2006/relationships/hyperlink" Target="http://i026.radikal.ru/0803/cb/945680428452.gif" TargetMode="External"/><Relationship Id="rId19" Type="http://schemas.openxmlformats.org/officeDocument/2006/relationships/hyperlink" Target="http://img-eburg.fotki.yandex.ru/get/31/jenek138.79/0_14e5f_9d22a228_XL" TargetMode="External"/><Relationship Id="rId4" Type="http://schemas.openxmlformats.org/officeDocument/2006/relationships/hyperlink" Target="http://www.welldes.com/animation.htm" TargetMode="External"/><Relationship Id="rId9" Type="http://schemas.openxmlformats.org/officeDocument/2006/relationships/hyperlink" Target="http://fantasyflash.ru/anime/index.php?kont=kitty&amp;n=5" TargetMode="External"/><Relationship Id="rId14" Type="http://schemas.openxmlformats.org/officeDocument/2006/relationships/hyperlink" Target="http://i63.ltalk.ru/11/52/5211/86/285786/439534_3050590.gif" TargetMode="External"/><Relationship Id="rId22" Type="http://schemas.openxmlformats.org/officeDocument/2006/relationships/hyperlink" Target="http://www.goldenone.ru/content/images/2008_09_20_03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Содержимое 5" descr="2008_09_20_03.jpg"/>
          <p:cNvPicPr>
            <a:picLocks noGrp="1" noChangeAspect="1"/>
          </p:cNvPicPr>
          <p:nvPr>
            <p:ph idx="1"/>
          </p:nvPr>
        </p:nvPicPr>
        <p:blipFill>
          <a:blip r:embed="rId2"/>
          <a:srcRect b="7610"/>
          <a:stretch>
            <a:fillRect/>
          </a:stretch>
        </p:blipFill>
        <p:spPr>
          <a:xfrm>
            <a:off x="0" y="0"/>
            <a:ext cx="9224963" cy="68580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2976" y="285728"/>
            <a:ext cx="7143800" cy="1714512"/>
          </a:xfrm>
        </p:spPr>
        <p:txBody>
          <a:bodyPr rtlCol="0"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err="1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Физминутки</a:t>
            </a:r>
            <a:r>
              <a:rPr lang="ru-RU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6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«Повторяй! Не зевай!»</a:t>
            </a:r>
            <a:br>
              <a:rPr lang="ru-RU" sz="60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31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 часть</a:t>
            </a:r>
            <a:endParaRPr lang="ru-RU" sz="31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429625" y="6215063"/>
            <a:ext cx="500063" cy="428625"/>
          </a:xfrm>
          <a:prstGeom prst="actionButtonForwardNext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Управляющая кнопка: в конец 8">
            <a:hlinkClick r:id="" action="ppaction://hlinkshowjump?jump=lastslide" highlightClick="1"/>
          </p:cNvPr>
          <p:cNvSpPr/>
          <p:nvPr/>
        </p:nvSpPr>
        <p:spPr>
          <a:xfrm>
            <a:off x="7715250" y="6215063"/>
            <a:ext cx="571500" cy="428625"/>
          </a:xfrm>
          <a:prstGeom prst="actionButtonEnd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4695825" y="4745038"/>
            <a:ext cx="4503738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Подготовила учитель начальной школы </a:t>
            </a:r>
          </a:p>
          <a:p>
            <a:r>
              <a:rPr lang="ru-RU"/>
              <a:t>МКОУ ГСОШ, с. Городище </a:t>
            </a:r>
          </a:p>
          <a:p>
            <a:r>
              <a:rPr lang="ru-RU"/>
              <a:t>Байкаловского района</a:t>
            </a:r>
          </a:p>
          <a:p>
            <a:r>
              <a:rPr lang="ru-RU"/>
              <a:t>Свердловской области</a:t>
            </a:r>
          </a:p>
          <a:p>
            <a:r>
              <a:rPr lang="ru-RU"/>
              <a:t>Матюшина И.Ю.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Содержимое 8" descr="Безымянный3.bmp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285750"/>
            <a:ext cx="8286750" cy="6143625"/>
          </a:xfrm>
        </p:spPr>
      </p:pic>
      <p:sp>
        <p:nvSpPr>
          <p:cNvPr id="13" name="TextBox 12">
            <a:hlinkClick r:id="rId3" action="ppaction://hlinksldjump"/>
          </p:cNvPr>
          <p:cNvSpPr txBox="1"/>
          <p:nvPr/>
        </p:nvSpPr>
        <p:spPr>
          <a:xfrm>
            <a:off x="5715008" y="1643050"/>
            <a:ext cx="2286016" cy="8309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Три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 пингвина</a:t>
            </a:r>
            <a:endParaRPr lang="ru-RU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0034" y="357166"/>
            <a:ext cx="3929090" cy="500066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Выбери </a:t>
            </a:r>
            <a:r>
              <a:rPr lang="ru-RU" sz="2800" b="1" dirty="0" err="1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физминутку</a:t>
            </a:r>
            <a:endParaRPr lang="ru-RU" sz="28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TextBox 17">
            <a:hlinkClick r:id="rId4" action="ppaction://hlinksldjump"/>
          </p:cNvPr>
          <p:cNvSpPr txBox="1"/>
          <p:nvPr/>
        </p:nvSpPr>
        <p:spPr>
          <a:xfrm>
            <a:off x="2000232" y="3357562"/>
            <a:ext cx="2928958" cy="8309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solidFill>
                  <a:srgbClr val="FF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Ромашковое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solidFill>
                  <a:srgbClr val="FF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поле</a:t>
            </a:r>
            <a:endParaRPr lang="ru-RU" sz="2400" b="1" dirty="0">
              <a:ln w="11430"/>
              <a:solidFill>
                <a:srgbClr val="FF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0" name="Выноска-облако 19"/>
          <p:cNvSpPr/>
          <p:nvPr/>
        </p:nvSpPr>
        <p:spPr>
          <a:xfrm>
            <a:off x="3357563" y="5000625"/>
            <a:ext cx="2500312" cy="1357313"/>
          </a:xfrm>
          <a:prstGeom prst="cloudCallout">
            <a:avLst>
              <a:gd name="adj1" fmla="val 18177"/>
              <a:gd name="adj2" fmla="val 30630"/>
            </a:avLst>
          </a:prstGeom>
          <a:solidFill>
            <a:schemeClr val="bg1"/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Содержимое 12" descr="78428335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42910" y="1785926"/>
            <a:ext cx="7869936" cy="30476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  <a:reflection blurRad="6350" stA="50000" endA="300" endPos="55500" dist="101600" dir="5400000" sy="-100000" algn="bl" rotWithShape="0"/>
          </a:effectLst>
        </p:spPr>
      </p:pic>
      <p:pic>
        <p:nvPicPr>
          <p:cNvPr id="3" name="Содержимое 11" descr="dude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3" y="2786063"/>
            <a:ext cx="1296987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13" descr="3660.gif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" y="3357563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13" descr="3660.gif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38" y="4429125"/>
            <a:ext cx="1357312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13" descr="3660.gif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4071938"/>
            <a:ext cx="1357313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Содержимое 9" descr="cat_link.gif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75" y="2571750"/>
            <a:ext cx="2214563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Содержимое 13" descr="3660.gif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25" y="4572000"/>
            <a:ext cx="13573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Содержимое 13" descr="3660.gif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0" y="3214688"/>
            <a:ext cx="1357313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Содержимое 9" descr="cat_link.gif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38" y="2500313"/>
            <a:ext cx="1857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Содержимое 9" descr="cat_link.gif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88" y="2714625"/>
            <a:ext cx="1928812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Содержимое 20" descr="22f81a44c779e6bbe7c380f7eb2224b6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86375" y="2571750"/>
            <a:ext cx="1000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Содержимое 20" descr="22f81a44c779e6bbe7c380f7eb2224b6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86500" y="2571750"/>
            <a:ext cx="1000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Содержимое 11" descr="dude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75" y="3214688"/>
            <a:ext cx="125253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Овальная выноска 47"/>
          <p:cNvSpPr/>
          <p:nvPr/>
        </p:nvSpPr>
        <p:spPr>
          <a:xfrm>
            <a:off x="3357563" y="2428875"/>
            <a:ext cx="2857500" cy="857250"/>
          </a:xfrm>
          <a:prstGeom prst="wedgeEllipseCallout">
            <a:avLst>
              <a:gd name="adj1" fmla="val -63054"/>
              <a:gd name="adj2" fmla="val 114615"/>
            </a:avLst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latin typeface="Century Gothic" pitchFamily="34" charset="0"/>
              </a:rPr>
              <a:t>Молодцы!</a:t>
            </a:r>
            <a:endParaRPr lang="ru-RU" sz="28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15376" name="TextBox 16"/>
          <p:cNvSpPr txBox="1">
            <a:spLocks noChangeArrowheads="1"/>
          </p:cNvSpPr>
          <p:nvPr/>
        </p:nvSpPr>
        <p:spPr bwMode="auto">
          <a:xfrm>
            <a:off x="1714500" y="500063"/>
            <a:ext cx="6072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solidFill>
                  <a:srgbClr val="C00000"/>
                </a:solidFill>
                <a:latin typeface="Century Gothic" pitchFamily="34" charset="0"/>
              </a:rPr>
              <a:t>Повторяй! Не зевай!</a:t>
            </a:r>
          </a:p>
        </p:txBody>
      </p:sp>
      <p:pic>
        <p:nvPicPr>
          <p:cNvPr id="18" name="Содержимое 20" descr="22f81a44c779e6bbe7c380f7eb2224b6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00188" y="4572000"/>
            <a:ext cx="1000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Содержимое 20" descr="22f81a44c779e6bbe7c380f7eb2224b6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28875" y="4572000"/>
            <a:ext cx="1000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Содержимое 6" descr="ol4ra.gif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13" y="3286125"/>
            <a:ext cx="20478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Содержимое 6" descr="ol4ra.gif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313" y="2714625"/>
            <a:ext cx="20478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Содержимое 6" descr="ol4ra.gif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38" y="2143125"/>
            <a:ext cx="20478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Управляющая кнопка: домой 24">
            <a:hlinkClick r:id="rId10" action="ppaction://hlinksldjump" highlightClick="1"/>
          </p:cNvPr>
          <p:cNvSpPr/>
          <p:nvPr/>
        </p:nvSpPr>
        <p:spPr>
          <a:xfrm>
            <a:off x="8501063" y="6286500"/>
            <a:ext cx="428625" cy="357188"/>
          </a:xfrm>
          <a:prstGeom prst="actionButtonHom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>
    <p:sndAc>
      <p:stSnd>
        <p:snd r:embed="rId2" name="белром3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0.03333 L -0.25486 0.03333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486 0.03328 L -0.00712 0.03905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9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9500"/>
                            </p:stCondLst>
                            <p:childTnLst>
                              <p:par>
                                <p:cTn id="36" presetID="55" presetClass="exit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5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5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5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5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9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5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8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9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2500"/>
                            </p:stCondLst>
                            <p:childTnLst>
                              <p:par>
                                <p:cTn id="96" presetID="10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55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7500"/>
                            </p:stCondLst>
                            <p:childTnLst>
                              <p:par>
                                <p:cTn id="119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2500"/>
                            </p:stCondLst>
                            <p:childTnLst>
                              <p:par>
                                <p:cTn id="1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3000"/>
                            </p:stCondLst>
                            <p:childTnLst>
                              <p:par>
                                <p:cTn id="1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4000"/>
                            </p:stCondLst>
                            <p:childTnLst>
                              <p:par>
                                <p:cTn id="141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10-конечная звезда 26"/>
          <p:cNvSpPr/>
          <p:nvPr/>
        </p:nvSpPr>
        <p:spPr>
          <a:xfrm rot="527694">
            <a:off x="3119682" y="4809695"/>
            <a:ext cx="3248657" cy="1810594"/>
          </a:xfrm>
          <a:prstGeom prst="star10">
            <a:avLst>
              <a:gd name="adj" fmla="val 30495"/>
              <a:gd name="hf" fmla="val 105146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300" endPos="90000" dist="50800" dir="5400000" sy="-100000" algn="bl" rotWithShape="0"/>
          </a:effectLst>
          <a:scene3d>
            <a:camera prst="isometricOffAxis1Top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10-конечная звезда 27"/>
          <p:cNvSpPr/>
          <p:nvPr/>
        </p:nvSpPr>
        <p:spPr>
          <a:xfrm rot="527694">
            <a:off x="6194699" y="4510065"/>
            <a:ext cx="3068947" cy="1838397"/>
          </a:xfrm>
          <a:prstGeom prst="star10">
            <a:avLst>
              <a:gd name="adj" fmla="val 30495"/>
              <a:gd name="hf" fmla="val 105146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300" endPos="90000" dist="50800" dir="5400000" sy="-100000" algn="bl" rotWithShape="0"/>
          </a:effectLst>
          <a:scene3d>
            <a:camera prst="isometricOffAxis1Top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10-конечная звезда 24"/>
          <p:cNvSpPr/>
          <p:nvPr/>
        </p:nvSpPr>
        <p:spPr>
          <a:xfrm rot="527694">
            <a:off x="122501" y="4438628"/>
            <a:ext cx="3068947" cy="1838397"/>
          </a:xfrm>
          <a:prstGeom prst="star10">
            <a:avLst>
              <a:gd name="adj" fmla="val 30495"/>
              <a:gd name="hf" fmla="val 105146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300" endPos="90000" dist="50800" dir="5400000" sy="-100000" algn="bl" rotWithShape="0"/>
          </a:effectLst>
          <a:scene3d>
            <a:camera prst="isometricOffAxis1Top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389" name="Содержимое 12" descr="Безымянный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57313"/>
            <a:ext cx="9144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Повторяй! Не зевай! 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13" name="Содержимое 8" descr="pepsy_penguin_dancing_away_lg_nwm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26" y="2786058"/>
            <a:ext cx="3262322" cy="32623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Содержимое 8" descr="pepsy_penguin_dancing_away_lg_nwm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2714620"/>
            <a:ext cx="2928958" cy="2928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Содержимое 4" descr="penguin_holding_umbrella_lg_nwm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240" y="2643182"/>
            <a:ext cx="3286148" cy="32861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Содержимое 4" descr="penguin_holding_umbrella_lg_nwm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12" y="2714652"/>
            <a:ext cx="2857488" cy="28574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Содержимое 9" descr="pepsy_penguin_shaking_head_no_lg_nwm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0364" y="2714620"/>
            <a:ext cx="3286148" cy="32861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Содержимое 9" descr="pepsy_penguin_shaking_head_no_lg_nwm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7918" y="2786058"/>
            <a:ext cx="2786082" cy="27860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Содержимое 8" descr="pepsy_penguin_dancing_away_lg_nwm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2714620"/>
            <a:ext cx="2833662" cy="28336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4" descr="penguin_holding_umbrella_lg_nwm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2714620"/>
            <a:ext cx="2857520" cy="28575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Содержимое 9" descr="pepsy_penguin_shaking_head_no_lg_nwm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500306"/>
            <a:ext cx="3000364" cy="30003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Содержимое 5" descr="penguin_ice_skating_spin_lg_nwm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7488" y="2214554"/>
            <a:ext cx="3643338" cy="36433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Управляющая кнопка: домой 17">
            <a:hlinkClick r:id="rId8" action="ppaction://hlinksldjump" highlightClick="1"/>
          </p:cNvPr>
          <p:cNvSpPr/>
          <p:nvPr/>
        </p:nvSpPr>
        <p:spPr>
          <a:xfrm>
            <a:off x="8501063" y="6286500"/>
            <a:ext cx="428625" cy="357188"/>
          </a:xfrm>
          <a:prstGeom prst="actionButtonHome">
            <a:avLst/>
          </a:prstGeom>
          <a:solidFill>
            <a:schemeClr val="bg1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1" name="Содержимое 8" descr="pepsy_penguin_dancing_away_lg_nwm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2714620"/>
            <a:ext cx="2928958" cy="2928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Содержимое 8" descr="pepsy_penguin_dancing_away_lg_nwm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950" y="2928966"/>
            <a:ext cx="2786050" cy="27860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Волна 28"/>
          <p:cNvSpPr/>
          <p:nvPr/>
        </p:nvSpPr>
        <p:spPr>
          <a:xfrm>
            <a:off x="2428860" y="2571744"/>
            <a:ext cx="4714908" cy="1214446"/>
          </a:xfrm>
          <a:prstGeom prst="wave">
            <a:avLst>
              <a:gd name="adj1" fmla="val 8605"/>
              <a:gd name="adj2" fmla="val -788"/>
            </a:avLst>
          </a:prstGeom>
          <a:ln>
            <a:solidFill>
              <a:srgbClr val="00B0F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prstTxWarp prst="textWave1">
              <a:avLst>
                <a:gd name="adj1" fmla="val 17945"/>
                <a:gd name="adj2" fmla="val 0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solidFill>
                  <a:srgbClr val="0066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До  встречи!</a:t>
            </a:r>
            <a:endParaRPr lang="ru-RU" sz="4400" b="1" dirty="0">
              <a:ln w="11430"/>
              <a:solidFill>
                <a:srgbClr val="0066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advClick="0">
    <p:sndAc>
      <p:stSnd>
        <p:snd r:embed="rId2" name="tri_pingvin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8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90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1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3000"/>
                            </p:stCondLst>
                            <p:childTnLst>
                              <p:par>
                                <p:cTn id="75" presetID="9" presetClass="exit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3500"/>
                            </p:stCondLst>
                            <p:childTnLst>
                              <p:par>
                                <p:cTn id="8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8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1328738" cy="439737"/>
          </a:xfrm>
        </p:spPr>
        <p:txBody>
          <a:bodyPr/>
          <a:lstStyle/>
          <a:p>
            <a:pPr algn="l"/>
            <a:r>
              <a:rPr lang="ru-RU" sz="1600" b="1" smtClean="0"/>
              <a:t>Источники </a:t>
            </a:r>
          </a:p>
        </p:txBody>
      </p:sp>
      <p:sp>
        <p:nvSpPr>
          <p:cNvPr id="17411" name="Прямоугольник 11"/>
          <p:cNvSpPr>
            <a:spLocks noChangeArrowheads="1"/>
          </p:cNvSpPr>
          <p:nvPr/>
        </p:nvSpPr>
        <p:spPr bwMode="auto">
          <a:xfrm>
            <a:off x="357188" y="714375"/>
            <a:ext cx="8143875" cy="744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FF0000"/>
                </a:solidFill>
                <a:latin typeface="Calibri" pitchFamily="34" charset="0"/>
                <a:hlinkClick r:id="rId2"/>
              </a:rPr>
              <a:t>Музыка</a:t>
            </a:r>
          </a:p>
          <a:p>
            <a:r>
              <a:rPr lang="en-US" sz="1400">
                <a:latin typeface="Calibri" pitchFamily="34" charset="0"/>
                <a:hlinkClick r:id="rId2"/>
              </a:rPr>
              <a:t>http://www.startvocal.ru/load/detskie_minusovki/5</a:t>
            </a:r>
            <a:r>
              <a:rPr lang="ru-RU" sz="1400">
                <a:latin typeface="Calibri" pitchFamily="34" charset="0"/>
              </a:rPr>
              <a:t> - «Белая ромашка», «Убежало молоко», «Грязнуля», «Три пингвина»</a:t>
            </a:r>
          </a:p>
          <a:p>
            <a:r>
              <a:rPr lang="ru-RU" sz="1400" u="sng">
                <a:solidFill>
                  <a:srgbClr val="FF0000"/>
                </a:solidFill>
                <a:latin typeface="Calibri" pitchFamily="34" charset="0"/>
              </a:rPr>
              <a:t>Картинки </a:t>
            </a:r>
          </a:p>
          <a:p>
            <a:r>
              <a:rPr lang="ru-RU" sz="1400" u="sng">
                <a:latin typeface="Calibri" pitchFamily="34" charset="0"/>
                <a:hlinkClick r:id="rId3"/>
              </a:rPr>
              <a:t>http://www.samurai-bengal.ru/frm/index.php?topic=65.165</a:t>
            </a:r>
            <a:r>
              <a:rPr lang="ru-RU" sz="1400" u="sng">
                <a:latin typeface="Calibri" pitchFamily="34" charset="0"/>
              </a:rPr>
              <a:t> – пчелки</a:t>
            </a:r>
          </a:p>
          <a:p>
            <a:r>
              <a:rPr lang="en-US" sz="1400">
                <a:latin typeface="Calibri" pitchFamily="34" charset="0"/>
                <a:hlinkClick r:id="rId4"/>
              </a:rPr>
              <a:t>http://www.welldes.com/animation.htm</a:t>
            </a:r>
            <a:r>
              <a:rPr lang="ru-RU" sz="1400">
                <a:latin typeface="Calibri" pitchFamily="34" charset="0"/>
              </a:rPr>
              <a:t> - цыпленок</a:t>
            </a:r>
          </a:p>
          <a:p>
            <a:r>
              <a:rPr lang="ru-RU" sz="1400" u="sng">
                <a:latin typeface="Calibri" pitchFamily="34" charset="0"/>
                <a:hlinkClick r:id="rId5"/>
              </a:rPr>
              <a:t>http://fantasy</a:t>
            </a:r>
            <a:r>
              <a:rPr lang="ru-RU" sz="1400" u="sng">
                <a:latin typeface="Calibri" pitchFamily="34" charset="0"/>
                <a:hlinkClick r:id="rId6"/>
              </a:rPr>
              <a:t>http://www.snow.alvas.ru/Gify/cat_link.gif</a:t>
            </a:r>
            <a:r>
              <a:rPr lang="ru-RU" sz="1400">
                <a:latin typeface="Calibri" pitchFamily="34" charset="0"/>
              </a:rPr>
              <a:t> - кот прыгает и хлопает в ладоши</a:t>
            </a:r>
          </a:p>
          <a:p>
            <a:r>
              <a:rPr lang="ru-RU" sz="1400" u="sng">
                <a:latin typeface="Calibri" pitchFamily="34" charset="0"/>
                <a:hlinkClick r:id="rId7"/>
              </a:rPr>
              <a:t>http://www.sadmoy.ru/_ph/12/784283350.jpg</a:t>
            </a:r>
            <a:r>
              <a:rPr lang="ru-RU" sz="1400">
                <a:latin typeface="Calibri" pitchFamily="34" charset="0"/>
              </a:rPr>
              <a:t> - фон ромашковое поле</a:t>
            </a:r>
          </a:p>
          <a:p>
            <a:r>
              <a:rPr lang="ru-RU" sz="1400" u="sng">
                <a:latin typeface="Calibri" pitchFamily="34" charset="0"/>
                <a:hlinkClick r:id="rId8"/>
              </a:rPr>
              <a:t>http://img0.liveinternet.ru/images/attach/b/2/24/452/24452432_24133907_untitledrf.jpg</a:t>
            </a:r>
            <a:r>
              <a:rPr lang="ru-RU" sz="1400">
                <a:latin typeface="Calibri" pitchFamily="34" charset="0"/>
              </a:rPr>
              <a:t> - ромашка</a:t>
            </a:r>
          </a:p>
          <a:p>
            <a:r>
              <a:rPr lang="en-US" sz="1400">
                <a:latin typeface="Calibri" pitchFamily="34" charset="0"/>
                <a:hlinkClick r:id="rId9"/>
              </a:rPr>
              <a:t>http://fantasyflash.ru/anime/index.php?kont=kitty&amp;n=5</a:t>
            </a:r>
            <a:r>
              <a:rPr lang="ru-RU" sz="1400">
                <a:latin typeface="Calibri" pitchFamily="34" charset="0"/>
              </a:rPr>
              <a:t> –котик в синем</a:t>
            </a:r>
          </a:p>
          <a:p>
            <a:r>
              <a:rPr lang="ru-RU" sz="1400" u="sng">
                <a:latin typeface="Calibri" pitchFamily="34" charset="0"/>
                <a:hlinkClick r:id="rId10"/>
              </a:rPr>
              <a:t>http://i026.radikal.ru/0803/cb/945680428452.gif</a:t>
            </a:r>
            <a:r>
              <a:rPr lang="ru-RU" sz="1400">
                <a:latin typeface="Calibri" pitchFamily="34" charset="0"/>
              </a:rPr>
              <a:t> - девочка в очках</a:t>
            </a:r>
          </a:p>
          <a:p>
            <a:r>
              <a:rPr lang="ru-RU" sz="1400" u="sng">
                <a:latin typeface="Calibri" pitchFamily="34" charset="0"/>
                <a:hlinkClick r:id="rId11"/>
              </a:rPr>
              <a:t>http://i63.ltalk.ru/11/52/5211/80/285780/439519_3050594.gif</a:t>
            </a:r>
            <a:r>
              <a:rPr lang="ru-RU" sz="1400">
                <a:latin typeface="Calibri" pitchFamily="34" charset="0"/>
              </a:rPr>
              <a:t> - мальчик танцует</a:t>
            </a:r>
          </a:p>
          <a:p>
            <a:r>
              <a:rPr lang="ru-RU" sz="1400" u="sng">
                <a:latin typeface="Calibri" pitchFamily="34" charset="0"/>
                <a:hlinkClick r:id="rId12"/>
              </a:rPr>
              <a:t>http://i63.ltalk.ru/11/52/5211/84/285784/439530_3050586.gif</a:t>
            </a:r>
            <a:r>
              <a:rPr lang="ru-RU" sz="1400">
                <a:latin typeface="Calibri" pitchFamily="34" charset="0"/>
              </a:rPr>
              <a:t> -  боксер</a:t>
            </a:r>
          </a:p>
          <a:p>
            <a:r>
              <a:rPr lang="ru-RU" sz="1400" u="sng">
                <a:latin typeface="Calibri" pitchFamily="34" charset="0"/>
                <a:hlinkClick r:id="rId13"/>
              </a:rPr>
              <a:t>http://i63.ltalk.ru/11/52/5211/85/285785/439533_3050603.gif</a:t>
            </a:r>
            <a:r>
              <a:rPr lang="ru-RU" sz="1400">
                <a:latin typeface="Calibri" pitchFamily="34" charset="0"/>
              </a:rPr>
              <a:t> - репер</a:t>
            </a:r>
          </a:p>
          <a:p>
            <a:r>
              <a:rPr lang="ru-RU" sz="1400" u="sng">
                <a:latin typeface="Calibri" pitchFamily="34" charset="0"/>
                <a:hlinkClick r:id="rId14"/>
              </a:rPr>
              <a:t>http://i63.ltalk.ru/11/52/5211/86/285786/439534_3050590.gif</a:t>
            </a:r>
            <a:r>
              <a:rPr lang="ru-RU" sz="1400">
                <a:latin typeface="Calibri" pitchFamily="34" charset="0"/>
              </a:rPr>
              <a:t> - девочка на платформе</a:t>
            </a:r>
          </a:p>
          <a:p>
            <a:r>
              <a:rPr lang="ru-RU" sz="1400" u="sng">
                <a:latin typeface="Calibri" pitchFamily="34" charset="0"/>
                <a:hlinkClick r:id="rId15"/>
              </a:rPr>
              <a:t>http://www.welldes.com/content/0/read50.html</a:t>
            </a:r>
            <a:r>
              <a:rPr lang="ru-RU" sz="1400">
                <a:latin typeface="Calibri" pitchFamily="34" charset="0"/>
              </a:rPr>
              <a:t> - пингвины</a:t>
            </a:r>
          </a:p>
          <a:p>
            <a:r>
              <a:rPr lang="ru-RU" sz="1400" u="sng">
                <a:latin typeface="Calibri" pitchFamily="34" charset="0"/>
                <a:hlinkClick r:id="rId16"/>
              </a:rPr>
              <a:t>http://gsmnet.ru/anime/anime/anime_41.htm</a:t>
            </a:r>
            <a:r>
              <a:rPr lang="ru-RU" sz="1400">
                <a:latin typeface="Calibri" pitchFamily="34" charset="0"/>
              </a:rPr>
              <a:t> - смайлики</a:t>
            </a:r>
          </a:p>
          <a:p>
            <a:r>
              <a:rPr lang="ru-RU" sz="1400" u="sng">
                <a:latin typeface="Calibri" pitchFamily="34" charset="0"/>
                <a:hlinkClick r:id="rId17"/>
              </a:rPr>
              <a:t>http://www.topglobus.ru/skin/smile/s8855.gif</a:t>
            </a:r>
            <a:r>
              <a:rPr lang="ru-RU" sz="1400">
                <a:latin typeface="Calibri" pitchFamily="34" charset="0"/>
              </a:rPr>
              <a:t> - смайлик танцует</a:t>
            </a:r>
          </a:p>
          <a:p>
            <a:r>
              <a:rPr lang="ru-RU" sz="1400" u="sng">
                <a:latin typeface="Calibri" pitchFamily="34" charset="0"/>
                <a:hlinkClick r:id="rId18"/>
              </a:rPr>
              <a:t>http://imhobest.in.ua/uploads/posts/2009-06/thumbs/1245976239_1245962733_abs_v-2.jpg</a:t>
            </a:r>
            <a:r>
              <a:rPr lang="ru-RU" sz="1400">
                <a:latin typeface="Calibri" pitchFamily="34" charset="0"/>
              </a:rPr>
              <a:t> -  фон разноцветный</a:t>
            </a:r>
          </a:p>
          <a:p>
            <a:r>
              <a:rPr lang="ru-RU" sz="1400" u="sng">
                <a:latin typeface="Calibri" pitchFamily="34" charset="0"/>
                <a:hlinkClick r:id="rId19"/>
              </a:rPr>
              <a:t>http://img-eburg.fotki.yandex.ru/get/31/jenek138.79/0_14e5f_9d22a228_XL</a:t>
            </a:r>
            <a:r>
              <a:rPr lang="ru-RU" sz="1400">
                <a:latin typeface="Calibri" pitchFamily="34" charset="0"/>
              </a:rPr>
              <a:t> - синий фон</a:t>
            </a:r>
          </a:p>
          <a:p>
            <a:r>
              <a:rPr lang="ru-RU" sz="1400" u="sng">
                <a:latin typeface="Calibri" pitchFamily="34" charset="0"/>
                <a:hlinkClick r:id="rId20"/>
              </a:rPr>
              <a:t>http://s13.radikal.ru/i186/1001/b8/1ba5dd84c273.jpg</a:t>
            </a:r>
            <a:r>
              <a:rPr lang="ru-RU" sz="1400">
                <a:latin typeface="Calibri" pitchFamily="34" charset="0"/>
              </a:rPr>
              <a:t> - инопланетянин</a:t>
            </a:r>
          </a:p>
          <a:p>
            <a:r>
              <a:rPr lang="ru-RU" sz="1400" u="sng">
                <a:latin typeface="Calibri" pitchFamily="34" charset="0"/>
                <a:hlinkClick r:id="rId21"/>
              </a:rPr>
              <a:t>http://i48.photobucket.com/albums/f223/HardStar_2008/vector-rainbow.jpg</a:t>
            </a:r>
            <a:r>
              <a:rPr lang="ru-RU" sz="1400">
                <a:latin typeface="Calibri" pitchFamily="34" charset="0"/>
              </a:rPr>
              <a:t> -   фон с  радугой</a:t>
            </a:r>
          </a:p>
          <a:p>
            <a:r>
              <a:rPr lang="ru-RU" sz="1400" u="sng">
                <a:latin typeface="Calibri" pitchFamily="34" charset="0"/>
                <a:hlinkClick r:id="rId22"/>
              </a:rPr>
              <a:t>http://www.goldenone.ru/content/images/2008_09_20_03.jpg</a:t>
            </a:r>
            <a:r>
              <a:rPr lang="ru-RU" sz="1400">
                <a:latin typeface="Calibri" pitchFamily="34" charset="0"/>
              </a:rPr>
              <a:t> - оранжево-зеленый  фон с бабочками</a:t>
            </a:r>
          </a:p>
          <a:p>
            <a:endParaRPr lang="ru-RU" sz="1400">
              <a:latin typeface="Calibri" pitchFamily="34" charset="0"/>
            </a:endParaRPr>
          </a:p>
          <a:p>
            <a:endParaRPr lang="ru-RU" sz="1400">
              <a:latin typeface="Calibri" pitchFamily="34" charset="0"/>
            </a:endParaRPr>
          </a:p>
          <a:p>
            <a:endParaRPr lang="ru-RU" sz="1400">
              <a:latin typeface="Calibri" pitchFamily="34" charset="0"/>
            </a:endParaRPr>
          </a:p>
          <a:p>
            <a:endParaRPr lang="ru-RU" sz="1400">
              <a:latin typeface="Calibri" pitchFamily="34" charset="0"/>
            </a:endParaRPr>
          </a:p>
          <a:p>
            <a:endParaRPr lang="ru-RU" sz="1400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5" name="Управляющая кнопка: домой 4">
            <a:hlinkClick r:id="rId23" action="ppaction://hlinksldjump" highlightClick="1"/>
          </p:cNvPr>
          <p:cNvSpPr/>
          <p:nvPr/>
        </p:nvSpPr>
        <p:spPr>
          <a:xfrm>
            <a:off x="8501063" y="6286500"/>
            <a:ext cx="428625" cy="357188"/>
          </a:xfrm>
          <a:prstGeom prst="actionButtonHome">
            <a:avLst/>
          </a:prstGeom>
          <a:solidFill>
            <a:srgbClr val="0066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928</TotalTime>
  <Words>111</Words>
  <Application>Microsoft Office PowerPoint</Application>
  <PresentationFormat>Экран (4:3)</PresentationFormat>
  <Paragraphs>37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Calibri</vt:lpstr>
      <vt:lpstr>Arial</vt:lpstr>
      <vt:lpstr>Century Gothic</vt:lpstr>
      <vt:lpstr>Тема Office</vt:lpstr>
      <vt:lpstr>Слайд 1</vt:lpstr>
      <vt:lpstr>Слайд 2</vt:lpstr>
      <vt:lpstr>Слайд 3</vt:lpstr>
      <vt:lpstr>Слайд 4</vt:lpstr>
      <vt:lpstr>Источники 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повторяй! не зевай!</dc:title>
  <dc:subject>физминутки </dc:subject>
  <dc:creator>Дегелевич В.Б.</dc:creator>
  <cp:lastModifiedBy>User</cp:lastModifiedBy>
  <cp:revision>217</cp:revision>
  <dcterms:created xsi:type="dcterms:W3CDTF">2010-02-21T13:06:11Z</dcterms:created>
  <dcterms:modified xsi:type="dcterms:W3CDTF">2015-01-07T12:20:44Z</dcterms:modified>
</cp:coreProperties>
</file>