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8" r:id="rId5"/>
    <p:sldId id="260" r:id="rId6"/>
    <p:sldId id="262" r:id="rId7"/>
    <p:sldId id="279" r:id="rId8"/>
    <p:sldId id="266" r:id="rId9"/>
    <p:sldId id="264" r:id="rId10"/>
    <p:sldId id="263" r:id="rId11"/>
    <p:sldId id="267" r:id="rId12"/>
    <p:sldId id="272" r:id="rId13"/>
    <p:sldId id="271" r:id="rId14"/>
    <p:sldId id="268" r:id="rId15"/>
    <p:sldId id="270" r:id="rId16"/>
    <p:sldId id="273" r:id="rId17"/>
    <p:sldId id="274" r:id="rId18"/>
    <p:sldId id="275" r:id="rId19"/>
    <p:sldId id="276" r:id="rId20"/>
    <p:sldId id="277" r:id="rId21"/>
    <p:sldId id="280" r:id="rId22"/>
    <p:sldId id="269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2D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5" autoAdjust="0"/>
    <p:restoredTop sz="94660"/>
  </p:normalViewPr>
  <p:slideViewPr>
    <p:cSldViewPr>
      <p:cViewPr>
        <p:scale>
          <a:sx n="77" d="100"/>
          <a:sy n="77" d="100"/>
        </p:scale>
        <p:origin x="-269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01F1B0-C0DA-4EBC-8381-6610920A481F}" type="datetimeFigureOut">
              <a:rPr lang="ru-RU" smtClean="0"/>
              <a:pPr/>
              <a:t>14.02.2014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C6BE0F-15BF-4290-97FD-4BD9B8B4210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image" Target="../media/image5.gif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3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229600" cy="147002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Своя игра</a:t>
            </a:r>
            <a:endParaRPr lang="ru-RU" sz="4800" dirty="0"/>
          </a:p>
        </p:txBody>
      </p:sp>
      <p:pic>
        <p:nvPicPr>
          <p:cNvPr id="1027" name="Picture 3" descr="C:\Documents and Settings\я\Рабочий стол\гифы\school_boy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40"/>
            <a:ext cx="4644008" cy="4644008"/>
          </a:xfrm>
          <a:prstGeom prst="rect">
            <a:avLst/>
          </a:prstGeom>
          <a:noFill/>
        </p:spPr>
      </p:pic>
      <p:pic>
        <p:nvPicPr>
          <p:cNvPr id="8" name="Picture 2" descr="C:\Documents and Settings\я\Рабочий стол\гифы\world_girl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194548" cy="519454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 rot="1206340">
            <a:off x="2756150" y="400201"/>
            <a:ext cx="7021821" cy="92333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rgbClr val="F32DF3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Своя игра</a:t>
            </a:r>
            <a:endParaRPr lang="ru-RU" sz="5400" b="1" cap="all" spc="0" dirty="0">
              <a:ln/>
              <a:solidFill>
                <a:srgbClr val="F32DF3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620688"/>
            <a:ext cx="7258000" cy="53991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 smtClean="0"/>
              <a:t>Какими союзами связываются сложносочинённые предложения?</a:t>
            </a:r>
            <a:endParaRPr lang="ru-RU" sz="4400" b="1" dirty="0" smtClean="0"/>
          </a:p>
          <a:p>
            <a:pPr algn="ctr"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 </a:t>
            </a:r>
            <a:r>
              <a:rPr lang="ru-RU" sz="4200" dirty="0" smtClean="0">
                <a:solidFill>
                  <a:srgbClr val="0070C0"/>
                </a:solidFill>
              </a:rPr>
              <a:t>Сложносочинённые предложения связываются союзами И, А, НО</a:t>
            </a:r>
            <a:endParaRPr lang="ru-RU" sz="4200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858148" y="214290"/>
            <a:ext cx="1000132" cy="78581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266" name="Picture 2" descr="C:\Documents and Settings\я\Рабочий стол\гифы\CoolClips_wb02651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378898"/>
            <a:ext cx="1296144" cy="1269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sz="6500" dirty="0" smtClean="0"/>
              <a:t>Какими союзами связываются сложноподчинённые предложения?</a:t>
            </a:r>
            <a:endParaRPr lang="ru-RU" sz="6500" i="1" dirty="0" smtClean="0"/>
          </a:p>
          <a:p>
            <a:pPr lvl="0">
              <a:buNone/>
            </a:pPr>
            <a:endParaRPr lang="ru-RU" sz="12800" i="1" dirty="0" smtClean="0"/>
          </a:p>
          <a:p>
            <a:pPr>
              <a:buNone/>
            </a:pPr>
            <a:r>
              <a:rPr lang="ru-RU" sz="6500" dirty="0" smtClean="0">
                <a:solidFill>
                  <a:srgbClr val="0070C0"/>
                </a:solidFill>
              </a:rPr>
              <a:t>Союзами ЧТО, КОГДА, ПОТОМУ ЧТО, КАК, ГДЕ, ЧТОБЫ, ЕСЛИ</a:t>
            </a:r>
            <a:endParaRPr lang="ru-RU" sz="65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400" dirty="0" smtClean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858148" y="285728"/>
            <a:ext cx="1000132" cy="78581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C:\Documents and Settings\я\Рабочий стол\гифы\CoolClips_wb02651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071678"/>
            <a:ext cx="1928826" cy="1888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я\Рабочий стол\гифы\36_2_2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1368152" cy="123133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428736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dirty="0" smtClean="0"/>
              <a:t>Чем может быть </a:t>
            </a:r>
            <a:r>
              <a:rPr lang="ru-RU" sz="4400" dirty="0" smtClean="0"/>
              <a:t>осложнено простое предложение?</a:t>
            </a: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Однородными членами предложения, обращениями, однородными членами предложения с обобщающим словом.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7858148" y="142852"/>
            <a:ext cx="1071570" cy="10001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правляющая кнопка: в начало 7">
            <a:hlinkClick r:id="rId2" action="ppaction://hlinksldjump" highlightClick="1"/>
          </p:cNvPr>
          <p:cNvSpPr/>
          <p:nvPr/>
        </p:nvSpPr>
        <p:spPr>
          <a:xfrm>
            <a:off x="7858148" y="285728"/>
            <a:ext cx="1071570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45322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Филька </a:t>
            </a:r>
            <a:r>
              <a:rPr lang="ru-RU" sz="3600" dirty="0" smtClean="0">
                <a:solidFill>
                  <a:srgbClr val="0070C0"/>
                </a:solidFill>
              </a:rPr>
              <a:t>разломил </a:t>
            </a:r>
            <a:r>
              <a:rPr lang="ru-RU" sz="3600" dirty="0" smtClean="0">
                <a:solidFill>
                  <a:srgbClr val="0070C0"/>
                </a:solidFill>
              </a:rPr>
              <a:t>буханку</a:t>
            </a:r>
            <a:r>
              <a:rPr lang="ru-RU" sz="3600" dirty="0" smtClean="0">
                <a:solidFill>
                  <a:srgbClr val="0070C0"/>
                </a:solidFill>
              </a:rPr>
              <a:t>, посолил из солонки и протянул лошади. (</a:t>
            </a:r>
            <a:r>
              <a:rPr lang="ru-RU" sz="3600" dirty="0" err="1" smtClean="0">
                <a:solidFill>
                  <a:srgbClr val="0070C0"/>
                </a:solidFill>
              </a:rPr>
              <a:t>пов</a:t>
            </a:r>
            <a:r>
              <a:rPr lang="ru-RU" sz="3600" dirty="0" smtClean="0">
                <a:solidFill>
                  <a:srgbClr val="0070C0"/>
                </a:solidFill>
              </a:rPr>
              <a:t>. </a:t>
            </a:r>
            <a:r>
              <a:rPr lang="ru-RU" sz="3600" dirty="0" err="1" smtClean="0">
                <a:solidFill>
                  <a:srgbClr val="0070C0"/>
                </a:solidFill>
              </a:rPr>
              <a:t>нев</a:t>
            </a:r>
            <a:r>
              <a:rPr lang="ru-RU" sz="3600" dirty="0" smtClean="0">
                <a:solidFill>
                  <a:srgbClr val="0070C0"/>
                </a:solidFill>
              </a:rPr>
              <a:t>., прост., </a:t>
            </a:r>
            <a:r>
              <a:rPr lang="ru-RU" sz="3600" dirty="0" err="1" smtClean="0">
                <a:solidFill>
                  <a:srgbClr val="0070C0"/>
                </a:solidFill>
              </a:rPr>
              <a:t>двус</a:t>
            </a:r>
            <a:r>
              <a:rPr lang="ru-RU" sz="3600" dirty="0" smtClean="0">
                <a:solidFill>
                  <a:srgbClr val="0070C0"/>
                </a:solidFill>
              </a:rPr>
              <a:t>., распр., </a:t>
            </a:r>
            <a:r>
              <a:rPr lang="ru-RU" sz="3600" dirty="0" err="1" smtClean="0">
                <a:solidFill>
                  <a:srgbClr val="0070C0"/>
                </a:solidFill>
              </a:rPr>
              <a:t>осл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</a:rPr>
              <a:t>одн</a:t>
            </a:r>
            <a:r>
              <a:rPr lang="ru-RU" sz="3600" dirty="0" smtClean="0">
                <a:solidFill>
                  <a:srgbClr val="0070C0"/>
                </a:solidFill>
              </a:rPr>
              <a:t>. сказ.)</a:t>
            </a:r>
            <a:endParaRPr lang="ru-RU" sz="3600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88640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Списать, расставить знаки препинания, дать общую характеристику предложения:</a:t>
            </a:r>
          </a:p>
          <a:p>
            <a:r>
              <a:rPr lang="ru-RU" sz="2800" dirty="0" smtClean="0"/>
              <a:t>Филька разломил буханку посолил из солонки и протянул лошади.</a:t>
            </a: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800" b="1" dirty="0" smtClean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00100" y="4071942"/>
            <a:ext cx="1517298" cy="5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43702" y="4000504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714612" y="4071942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C:\Documents and Settings\я\Рабочий стол\гифы\book-0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340768"/>
            <a:ext cx="2088232" cy="1591034"/>
          </a:xfrm>
          <a:prstGeom prst="rect">
            <a:avLst/>
          </a:prstGeom>
          <a:noFill/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2714612" y="4143380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643702" y="4071942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071934" y="4572008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143372" y="4643446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348880"/>
            <a:ext cx="8219256" cy="36709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/>
          </a:p>
          <a:p>
            <a:pPr>
              <a:buNone/>
            </a:pPr>
            <a:r>
              <a:rPr lang="ru-RU" sz="3200" dirty="0" smtClean="0"/>
              <a:t>Я вам, друзья, открою, все тайны здешних мест. (</a:t>
            </a:r>
            <a:r>
              <a:rPr lang="ru-RU" sz="3200" dirty="0" err="1" smtClean="0"/>
              <a:t>пов</a:t>
            </a:r>
            <a:r>
              <a:rPr lang="ru-RU" sz="3200" dirty="0" smtClean="0"/>
              <a:t>., </a:t>
            </a:r>
            <a:r>
              <a:rPr lang="ru-RU" sz="3200" dirty="0" err="1" smtClean="0"/>
              <a:t>нев</a:t>
            </a:r>
            <a:r>
              <a:rPr lang="ru-RU" sz="3200" dirty="0" smtClean="0"/>
              <a:t>, прост, </a:t>
            </a:r>
            <a:r>
              <a:rPr lang="ru-RU" sz="3200" dirty="0" err="1" smtClean="0"/>
              <a:t>двус</a:t>
            </a:r>
            <a:r>
              <a:rPr lang="ru-RU" sz="3200" dirty="0" smtClean="0"/>
              <a:t>., распр., </a:t>
            </a:r>
            <a:r>
              <a:rPr lang="ru-RU" sz="3200" dirty="0" err="1" smtClean="0"/>
              <a:t>осл</a:t>
            </a:r>
            <a:r>
              <a:rPr lang="ru-RU" sz="3200" dirty="0" smtClean="0"/>
              <a:t>. обращением)</a:t>
            </a:r>
            <a:endParaRPr lang="ru-RU" sz="3200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</a:t>
            </a:r>
            <a:endParaRPr lang="ru-RU" sz="3200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858148" y="285728"/>
            <a:ext cx="928694" cy="8572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4868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Списать, расставить знаки препинания, дать характеристику предложения:</a:t>
            </a:r>
            <a:r>
              <a:rPr lang="ru-RU" sz="2400" i="1" dirty="0" smtClean="0"/>
              <a:t>                                                               Я вам друзья открою все тайны здешних мест. </a:t>
            </a:r>
            <a:endParaRPr lang="ru-RU" sz="2400" dirty="0" smtClean="0"/>
          </a:p>
        </p:txBody>
      </p:sp>
      <p:pic>
        <p:nvPicPr>
          <p:cNvPr id="14338" name="Picture 2" descr="C:\Documents and Settings\я\Рабочий стол\гифы\36_2_3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3" y="4365104"/>
            <a:ext cx="1912607" cy="1721346"/>
          </a:xfrm>
          <a:prstGeom prst="rect">
            <a:avLst/>
          </a:prstGeom>
          <a:noFill/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500034" y="357187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214678" y="3571876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14678" y="3643314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8219256" cy="33108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sz="5400" dirty="0" smtClean="0"/>
          </a:p>
          <a:p>
            <a:pPr>
              <a:buNone/>
            </a:pPr>
            <a:r>
              <a:rPr lang="ru-RU" sz="3200" i="1" dirty="0" smtClean="0">
                <a:solidFill>
                  <a:srgbClr val="0070C0"/>
                </a:solidFill>
              </a:rPr>
              <a:t>Наступила осень тёплая, но пасмурная.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                , но               .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</a:t>
            </a:r>
            <a:endParaRPr lang="ru-RU" sz="3200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929586" y="142852"/>
            <a:ext cx="1000132" cy="8572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0688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Найти однородные члены предложения, подчеркнуть, расставить знаки препинания в предложении, начертить схему:</a:t>
            </a:r>
            <a:r>
              <a:rPr lang="ru-RU" sz="2800" i="1" dirty="0" smtClean="0"/>
              <a:t>                                                                     Наступила осень тёплая но пасмурная.</a:t>
            </a:r>
            <a:endParaRPr lang="ru-RU" sz="2800" dirty="0" smtClean="0"/>
          </a:p>
        </p:txBody>
      </p:sp>
      <p:sp>
        <p:nvSpPr>
          <p:cNvPr id="7" name="Овал 6"/>
          <p:cNvSpPr/>
          <p:nvPr/>
        </p:nvSpPr>
        <p:spPr>
          <a:xfrm>
            <a:off x="899592" y="4221088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771800" y="4221088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5484259" y="3929449"/>
            <a:ext cx="1751298" cy="189953"/>
          </a:xfrm>
          <a:custGeom>
            <a:avLst/>
            <a:gdLst>
              <a:gd name="connsiteX0" fmla="*/ 14498 w 1751298"/>
              <a:gd name="connsiteY0" fmla="*/ 111210 h 189953"/>
              <a:gd name="connsiteX1" fmla="*/ 2141 w 1751298"/>
              <a:gd name="connsiteY1" fmla="*/ 74140 h 189953"/>
              <a:gd name="connsiteX2" fmla="*/ 26855 w 1751298"/>
              <a:gd name="connsiteY2" fmla="*/ 37070 h 189953"/>
              <a:gd name="connsiteX3" fmla="*/ 100995 w 1751298"/>
              <a:gd name="connsiteY3" fmla="*/ 0 h 189953"/>
              <a:gd name="connsiteX4" fmla="*/ 162779 w 1751298"/>
              <a:gd name="connsiteY4" fmla="*/ 12356 h 189953"/>
              <a:gd name="connsiteX5" fmla="*/ 224563 w 1751298"/>
              <a:gd name="connsiteY5" fmla="*/ 86497 h 189953"/>
              <a:gd name="connsiteX6" fmla="*/ 261633 w 1751298"/>
              <a:gd name="connsiteY6" fmla="*/ 111210 h 189953"/>
              <a:gd name="connsiteX7" fmla="*/ 372844 w 1751298"/>
              <a:gd name="connsiteY7" fmla="*/ 98854 h 189953"/>
              <a:gd name="connsiteX8" fmla="*/ 409914 w 1751298"/>
              <a:gd name="connsiteY8" fmla="*/ 61783 h 189953"/>
              <a:gd name="connsiteX9" fmla="*/ 484055 w 1751298"/>
              <a:gd name="connsiteY9" fmla="*/ 37070 h 189953"/>
              <a:gd name="connsiteX10" fmla="*/ 718833 w 1751298"/>
              <a:gd name="connsiteY10" fmla="*/ 98854 h 189953"/>
              <a:gd name="connsiteX11" fmla="*/ 768260 w 1751298"/>
              <a:gd name="connsiteY11" fmla="*/ 74140 h 189953"/>
              <a:gd name="connsiteX12" fmla="*/ 805330 w 1751298"/>
              <a:gd name="connsiteY12" fmla="*/ 49427 h 189953"/>
              <a:gd name="connsiteX13" fmla="*/ 842400 w 1751298"/>
              <a:gd name="connsiteY13" fmla="*/ 37070 h 189953"/>
              <a:gd name="connsiteX14" fmla="*/ 904184 w 1751298"/>
              <a:gd name="connsiteY14" fmla="*/ 111210 h 189953"/>
              <a:gd name="connsiteX15" fmla="*/ 941255 w 1751298"/>
              <a:gd name="connsiteY15" fmla="*/ 135924 h 189953"/>
              <a:gd name="connsiteX16" fmla="*/ 1003038 w 1751298"/>
              <a:gd name="connsiteY16" fmla="*/ 123567 h 189953"/>
              <a:gd name="connsiteX17" fmla="*/ 1114249 w 1751298"/>
              <a:gd name="connsiteY17" fmla="*/ 37070 h 189953"/>
              <a:gd name="connsiteX18" fmla="*/ 1200746 w 1751298"/>
              <a:gd name="connsiteY18" fmla="*/ 49427 h 189953"/>
              <a:gd name="connsiteX19" fmla="*/ 1237817 w 1751298"/>
              <a:gd name="connsiteY19" fmla="*/ 86497 h 189953"/>
              <a:gd name="connsiteX20" fmla="*/ 1349027 w 1751298"/>
              <a:gd name="connsiteY20" fmla="*/ 172994 h 189953"/>
              <a:gd name="connsiteX21" fmla="*/ 1460238 w 1751298"/>
              <a:gd name="connsiteY21" fmla="*/ 135924 h 189953"/>
              <a:gd name="connsiteX22" fmla="*/ 1509665 w 1751298"/>
              <a:gd name="connsiteY22" fmla="*/ 86497 h 189953"/>
              <a:gd name="connsiteX23" fmla="*/ 1645590 w 1751298"/>
              <a:gd name="connsiteY23" fmla="*/ 111210 h 189953"/>
              <a:gd name="connsiteX24" fmla="*/ 1719730 w 1751298"/>
              <a:gd name="connsiteY24" fmla="*/ 160637 h 189953"/>
              <a:gd name="connsiteX25" fmla="*/ 1744444 w 1751298"/>
              <a:gd name="connsiteY25" fmla="*/ 86497 h 18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1298" h="189953">
                <a:moveTo>
                  <a:pt x="14498" y="111210"/>
                </a:moveTo>
                <a:cubicBezTo>
                  <a:pt x="10379" y="98853"/>
                  <a:pt x="0" y="86988"/>
                  <a:pt x="2141" y="74140"/>
                </a:cubicBezTo>
                <a:cubicBezTo>
                  <a:pt x="4583" y="59491"/>
                  <a:pt x="16354" y="47571"/>
                  <a:pt x="26855" y="37070"/>
                </a:cubicBezTo>
                <a:cubicBezTo>
                  <a:pt x="50811" y="13114"/>
                  <a:pt x="70843" y="10050"/>
                  <a:pt x="100995" y="0"/>
                </a:cubicBezTo>
                <a:cubicBezTo>
                  <a:pt x="121590" y="4119"/>
                  <a:pt x="143994" y="2963"/>
                  <a:pt x="162779" y="12356"/>
                </a:cubicBezTo>
                <a:cubicBezTo>
                  <a:pt x="203262" y="32597"/>
                  <a:pt x="196179" y="58114"/>
                  <a:pt x="224563" y="86497"/>
                </a:cubicBezTo>
                <a:cubicBezTo>
                  <a:pt x="235064" y="96998"/>
                  <a:pt x="249276" y="102972"/>
                  <a:pt x="261633" y="111210"/>
                </a:cubicBezTo>
                <a:cubicBezTo>
                  <a:pt x="298703" y="107091"/>
                  <a:pt x="337460" y="110649"/>
                  <a:pt x="372844" y="98854"/>
                </a:cubicBezTo>
                <a:cubicBezTo>
                  <a:pt x="389422" y="93328"/>
                  <a:pt x="394638" y="70270"/>
                  <a:pt x="409914" y="61783"/>
                </a:cubicBezTo>
                <a:cubicBezTo>
                  <a:pt x="432686" y="49132"/>
                  <a:pt x="484055" y="37070"/>
                  <a:pt x="484055" y="37070"/>
                </a:cubicBezTo>
                <a:cubicBezTo>
                  <a:pt x="596170" y="149185"/>
                  <a:pt x="523348" y="113890"/>
                  <a:pt x="718833" y="98854"/>
                </a:cubicBezTo>
                <a:cubicBezTo>
                  <a:pt x="735309" y="90616"/>
                  <a:pt x="752267" y="83279"/>
                  <a:pt x="768260" y="74140"/>
                </a:cubicBezTo>
                <a:cubicBezTo>
                  <a:pt x="781154" y="66772"/>
                  <a:pt x="792047" y="56068"/>
                  <a:pt x="805330" y="49427"/>
                </a:cubicBezTo>
                <a:cubicBezTo>
                  <a:pt x="816980" y="43602"/>
                  <a:pt x="830043" y="41189"/>
                  <a:pt x="842400" y="37070"/>
                </a:cubicBezTo>
                <a:cubicBezTo>
                  <a:pt x="866700" y="73519"/>
                  <a:pt x="868506" y="81479"/>
                  <a:pt x="904184" y="111210"/>
                </a:cubicBezTo>
                <a:cubicBezTo>
                  <a:pt x="915593" y="120718"/>
                  <a:pt x="928898" y="127686"/>
                  <a:pt x="941255" y="135924"/>
                </a:cubicBezTo>
                <a:cubicBezTo>
                  <a:pt x="961849" y="131805"/>
                  <a:pt x="983918" y="132258"/>
                  <a:pt x="1003038" y="123567"/>
                </a:cubicBezTo>
                <a:cubicBezTo>
                  <a:pt x="1057233" y="98933"/>
                  <a:pt x="1076466" y="74853"/>
                  <a:pt x="1114249" y="37070"/>
                </a:cubicBezTo>
                <a:cubicBezTo>
                  <a:pt x="1143081" y="41189"/>
                  <a:pt x="1173704" y="38610"/>
                  <a:pt x="1200746" y="49427"/>
                </a:cubicBezTo>
                <a:cubicBezTo>
                  <a:pt x="1216971" y="55917"/>
                  <a:pt x="1224023" y="75768"/>
                  <a:pt x="1237817" y="86497"/>
                </a:cubicBezTo>
                <a:cubicBezTo>
                  <a:pt x="1370833" y="189953"/>
                  <a:pt x="1264870" y="88837"/>
                  <a:pt x="1349027" y="172994"/>
                </a:cubicBezTo>
                <a:cubicBezTo>
                  <a:pt x="1385203" y="166965"/>
                  <a:pt x="1433507" y="169337"/>
                  <a:pt x="1460238" y="135924"/>
                </a:cubicBezTo>
                <a:cubicBezTo>
                  <a:pt x="1508168" y="76012"/>
                  <a:pt x="1428785" y="113458"/>
                  <a:pt x="1509665" y="86497"/>
                </a:cubicBezTo>
                <a:cubicBezTo>
                  <a:pt x="1531199" y="89189"/>
                  <a:pt x="1612412" y="92778"/>
                  <a:pt x="1645590" y="111210"/>
                </a:cubicBezTo>
                <a:cubicBezTo>
                  <a:pt x="1671554" y="125634"/>
                  <a:pt x="1719730" y="160637"/>
                  <a:pt x="1719730" y="160637"/>
                </a:cubicBezTo>
                <a:cubicBezTo>
                  <a:pt x="1751298" y="113286"/>
                  <a:pt x="1744444" y="138418"/>
                  <a:pt x="1744444" y="8649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3491880" y="3933057"/>
            <a:ext cx="1296144" cy="72008"/>
          </a:xfrm>
          <a:custGeom>
            <a:avLst/>
            <a:gdLst>
              <a:gd name="connsiteX0" fmla="*/ 14498 w 1751298"/>
              <a:gd name="connsiteY0" fmla="*/ 111210 h 189953"/>
              <a:gd name="connsiteX1" fmla="*/ 2141 w 1751298"/>
              <a:gd name="connsiteY1" fmla="*/ 74140 h 189953"/>
              <a:gd name="connsiteX2" fmla="*/ 26855 w 1751298"/>
              <a:gd name="connsiteY2" fmla="*/ 37070 h 189953"/>
              <a:gd name="connsiteX3" fmla="*/ 100995 w 1751298"/>
              <a:gd name="connsiteY3" fmla="*/ 0 h 189953"/>
              <a:gd name="connsiteX4" fmla="*/ 162779 w 1751298"/>
              <a:gd name="connsiteY4" fmla="*/ 12356 h 189953"/>
              <a:gd name="connsiteX5" fmla="*/ 224563 w 1751298"/>
              <a:gd name="connsiteY5" fmla="*/ 86497 h 189953"/>
              <a:gd name="connsiteX6" fmla="*/ 261633 w 1751298"/>
              <a:gd name="connsiteY6" fmla="*/ 111210 h 189953"/>
              <a:gd name="connsiteX7" fmla="*/ 372844 w 1751298"/>
              <a:gd name="connsiteY7" fmla="*/ 98854 h 189953"/>
              <a:gd name="connsiteX8" fmla="*/ 409914 w 1751298"/>
              <a:gd name="connsiteY8" fmla="*/ 61783 h 189953"/>
              <a:gd name="connsiteX9" fmla="*/ 484055 w 1751298"/>
              <a:gd name="connsiteY9" fmla="*/ 37070 h 189953"/>
              <a:gd name="connsiteX10" fmla="*/ 718833 w 1751298"/>
              <a:gd name="connsiteY10" fmla="*/ 98854 h 189953"/>
              <a:gd name="connsiteX11" fmla="*/ 768260 w 1751298"/>
              <a:gd name="connsiteY11" fmla="*/ 74140 h 189953"/>
              <a:gd name="connsiteX12" fmla="*/ 805330 w 1751298"/>
              <a:gd name="connsiteY12" fmla="*/ 49427 h 189953"/>
              <a:gd name="connsiteX13" fmla="*/ 842400 w 1751298"/>
              <a:gd name="connsiteY13" fmla="*/ 37070 h 189953"/>
              <a:gd name="connsiteX14" fmla="*/ 904184 w 1751298"/>
              <a:gd name="connsiteY14" fmla="*/ 111210 h 189953"/>
              <a:gd name="connsiteX15" fmla="*/ 941255 w 1751298"/>
              <a:gd name="connsiteY15" fmla="*/ 135924 h 189953"/>
              <a:gd name="connsiteX16" fmla="*/ 1003038 w 1751298"/>
              <a:gd name="connsiteY16" fmla="*/ 123567 h 189953"/>
              <a:gd name="connsiteX17" fmla="*/ 1114249 w 1751298"/>
              <a:gd name="connsiteY17" fmla="*/ 37070 h 189953"/>
              <a:gd name="connsiteX18" fmla="*/ 1200746 w 1751298"/>
              <a:gd name="connsiteY18" fmla="*/ 49427 h 189953"/>
              <a:gd name="connsiteX19" fmla="*/ 1237817 w 1751298"/>
              <a:gd name="connsiteY19" fmla="*/ 86497 h 189953"/>
              <a:gd name="connsiteX20" fmla="*/ 1349027 w 1751298"/>
              <a:gd name="connsiteY20" fmla="*/ 172994 h 189953"/>
              <a:gd name="connsiteX21" fmla="*/ 1460238 w 1751298"/>
              <a:gd name="connsiteY21" fmla="*/ 135924 h 189953"/>
              <a:gd name="connsiteX22" fmla="*/ 1509665 w 1751298"/>
              <a:gd name="connsiteY22" fmla="*/ 86497 h 189953"/>
              <a:gd name="connsiteX23" fmla="*/ 1645590 w 1751298"/>
              <a:gd name="connsiteY23" fmla="*/ 111210 h 189953"/>
              <a:gd name="connsiteX24" fmla="*/ 1719730 w 1751298"/>
              <a:gd name="connsiteY24" fmla="*/ 160637 h 189953"/>
              <a:gd name="connsiteX25" fmla="*/ 1744444 w 1751298"/>
              <a:gd name="connsiteY25" fmla="*/ 86497 h 18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1298" h="189953">
                <a:moveTo>
                  <a:pt x="14498" y="111210"/>
                </a:moveTo>
                <a:cubicBezTo>
                  <a:pt x="10379" y="98853"/>
                  <a:pt x="0" y="86988"/>
                  <a:pt x="2141" y="74140"/>
                </a:cubicBezTo>
                <a:cubicBezTo>
                  <a:pt x="4583" y="59491"/>
                  <a:pt x="16354" y="47571"/>
                  <a:pt x="26855" y="37070"/>
                </a:cubicBezTo>
                <a:cubicBezTo>
                  <a:pt x="50811" y="13114"/>
                  <a:pt x="70843" y="10050"/>
                  <a:pt x="100995" y="0"/>
                </a:cubicBezTo>
                <a:cubicBezTo>
                  <a:pt x="121590" y="4119"/>
                  <a:pt x="143994" y="2963"/>
                  <a:pt x="162779" y="12356"/>
                </a:cubicBezTo>
                <a:cubicBezTo>
                  <a:pt x="203262" y="32597"/>
                  <a:pt x="196179" y="58114"/>
                  <a:pt x="224563" y="86497"/>
                </a:cubicBezTo>
                <a:cubicBezTo>
                  <a:pt x="235064" y="96998"/>
                  <a:pt x="249276" y="102972"/>
                  <a:pt x="261633" y="111210"/>
                </a:cubicBezTo>
                <a:cubicBezTo>
                  <a:pt x="298703" y="107091"/>
                  <a:pt x="337460" y="110649"/>
                  <a:pt x="372844" y="98854"/>
                </a:cubicBezTo>
                <a:cubicBezTo>
                  <a:pt x="389422" y="93328"/>
                  <a:pt x="394638" y="70270"/>
                  <a:pt x="409914" y="61783"/>
                </a:cubicBezTo>
                <a:cubicBezTo>
                  <a:pt x="432686" y="49132"/>
                  <a:pt x="484055" y="37070"/>
                  <a:pt x="484055" y="37070"/>
                </a:cubicBezTo>
                <a:cubicBezTo>
                  <a:pt x="596170" y="149185"/>
                  <a:pt x="523348" y="113890"/>
                  <a:pt x="718833" y="98854"/>
                </a:cubicBezTo>
                <a:cubicBezTo>
                  <a:pt x="735309" y="90616"/>
                  <a:pt x="752267" y="83279"/>
                  <a:pt x="768260" y="74140"/>
                </a:cubicBezTo>
                <a:cubicBezTo>
                  <a:pt x="781154" y="66772"/>
                  <a:pt x="792047" y="56068"/>
                  <a:pt x="805330" y="49427"/>
                </a:cubicBezTo>
                <a:cubicBezTo>
                  <a:pt x="816980" y="43602"/>
                  <a:pt x="830043" y="41189"/>
                  <a:pt x="842400" y="37070"/>
                </a:cubicBezTo>
                <a:cubicBezTo>
                  <a:pt x="866700" y="73519"/>
                  <a:pt x="868506" y="81479"/>
                  <a:pt x="904184" y="111210"/>
                </a:cubicBezTo>
                <a:cubicBezTo>
                  <a:pt x="915593" y="120718"/>
                  <a:pt x="928898" y="127686"/>
                  <a:pt x="941255" y="135924"/>
                </a:cubicBezTo>
                <a:cubicBezTo>
                  <a:pt x="961849" y="131805"/>
                  <a:pt x="983918" y="132258"/>
                  <a:pt x="1003038" y="123567"/>
                </a:cubicBezTo>
                <a:cubicBezTo>
                  <a:pt x="1057233" y="98933"/>
                  <a:pt x="1076466" y="74853"/>
                  <a:pt x="1114249" y="37070"/>
                </a:cubicBezTo>
                <a:cubicBezTo>
                  <a:pt x="1143081" y="41189"/>
                  <a:pt x="1173704" y="38610"/>
                  <a:pt x="1200746" y="49427"/>
                </a:cubicBezTo>
                <a:cubicBezTo>
                  <a:pt x="1216971" y="55917"/>
                  <a:pt x="1224023" y="75768"/>
                  <a:pt x="1237817" y="86497"/>
                </a:cubicBezTo>
                <a:cubicBezTo>
                  <a:pt x="1370833" y="189953"/>
                  <a:pt x="1264870" y="88837"/>
                  <a:pt x="1349027" y="172994"/>
                </a:cubicBezTo>
                <a:cubicBezTo>
                  <a:pt x="1385203" y="166965"/>
                  <a:pt x="1433507" y="169337"/>
                  <a:pt x="1460238" y="135924"/>
                </a:cubicBezTo>
                <a:cubicBezTo>
                  <a:pt x="1508168" y="76012"/>
                  <a:pt x="1428785" y="113458"/>
                  <a:pt x="1509665" y="86497"/>
                </a:cubicBezTo>
                <a:cubicBezTo>
                  <a:pt x="1531199" y="89189"/>
                  <a:pt x="1612412" y="92778"/>
                  <a:pt x="1645590" y="111210"/>
                </a:cubicBezTo>
                <a:cubicBezTo>
                  <a:pt x="1671554" y="125634"/>
                  <a:pt x="1719730" y="160637"/>
                  <a:pt x="1719730" y="160637"/>
                </a:cubicBezTo>
                <a:cubicBezTo>
                  <a:pt x="1751298" y="113286"/>
                  <a:pt x="1744444" y="138418"/>
                  <a:pt x="1744444" y="8649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971600" y="4653137"/>
            <a:ext cx="864096" cy="72007"/>
          </a:xfrm>
          <a:custGeom>
            <a:avLst/>
            <a:gdLst>
              <a:gd name="connsiteX0" fmla="*/ 14498 w 1751298"/>
              <a:gd name="connsiteY0" fmla="*/ 111210 h 189953"/>
              <a:gd name="connsiteX1" fmla="*/ 2141 w 1751298"/>
              <a:gd name="connsiteY1" fmla="*/ 74140 h 189953"/>
              <a:gd name="connsiteX2" fmla="*/ 26855 w 1751298"/>
              <a:gd name="connsiteY2" fmla="*/ 37070 h 189953"/>
              <a:gd name="connsiteX3" fmla="*/ 100995 w 1751298"/>
              <a:gd name="connsiteY3" fmla="*/ 0 h 189953"/>
              <a:gd name="connsiteX4" fmla="*/ 162779 w 1751298"/>
              <a:gd name="connsiteY4" fmla="*/ 12356 h 189953"/>
              <a:gd name="connsiteX5" fmla="*/ 224563 w 1751298"/>
              <a:gd name="connsiteY5" fmla="*/ 86497 h 189953"/>
              <a:gd name="connsiteX6" fmla="*/ 261633 w 1751298"/>
              <a:gd name="connsiteY6" fmla="*/ 111210 h 189953"/>
              <a:gd name="connsiteX7" fmla="*/ 372844 w 1751298"/>
              <a:gd name="connsiteY7" fmla="*/ 98854 h 189953"/>
              <a:gd name="connsiteX8" fmla="*/ 409914 w 1751298"/>
              <a:gd name="connsiteY8" fmla="*/ 61783 h 189953"/>
              <a:gd name="connsiteX9" fmla="*/ 484055 w 1751298"/>
              <a:gd name="connsiteY9" fmla="*/ 37070 h 189953"/>
              <a:gd name="connsiteX10" fmla="*/ 718833 w 1751298"/>
              <a:gd name="connsiteY10" fmla="*/ 98854 h 189953"/>
              <a:gd name="connsiteX11" fmla="*/ 768260 w 1751298"/>
              <a:gd name="connsiteY11" fmla="*/ 74140 h 189953"/>
              <a:gd name="connsiteX12" fmla="*/ 805330 w 1751298"/>
              <a:gd name="connsiteY12" fmla="*/ 49427 h 189953"/>
              <a:gd name="connsiteX13" fmla="*/ 842400 w 1751298"/>
              <a:gd name="connsiteY13" fmla="*/ 37070 h 189953"/>
              <a:gd name="connsiteX14" fmla="*/ 904184 w 1751298"/>
              <a:gd name="connsiteY14" fmla="*/ 111210 h 189953"/>
              <a:gd name="connsiteX15" fmla="*/ 941255 w 1751298"/>
              <a:gd name="connsiteY15" fmla="*/ 135924 h 189953"/>
              <a:gd name="connsiteX16" fmla="*/ 1003038 w 1751298"/>
              <a:gd name="connsiteY16" fmla="*/ 123567 h 189953"/>
              <a:gd name="connsiteX17" fmla="*/ 1114249 w 1751298"/>
              <a:gd name="connsiteY17" fmla="*/ 37070 h 189953"/>
              <a:gd name="connsiteX18" fmla="*/ 1200746 w 1751298"/>
              <a:gd name="connsiteY18" fmla="*/ 49427 h 189953"/>
              <a:gd name="connsiteX19" fmla="*/ 1237817 w 1751298"/>
              <a:gd name="connsiteY19" fmla="*/ 86497 h 189953"/>
              <a:gd name="connsiteX20" fmla="*/ 1349027 w 1751298"/>
              <a:gd name="connsiteY20" fmla="*/ 172994 h 189953"/>
              <a:gd name="connsiteX21" fmla="*/ 1460238 w 1751298"/>
              <a:gd name="connsiteY21" fmla="*/ 135924 h 189953"/>
              <a:gd name="connsiteX22" fmla="*/ 1509665 w 1751298"/>
              <a:gd name="connsiteY22" fmla="*/ 86497 h 189953"/>
              <a:gd name="connsiteX23" fmla="*/ 1645590 w 1751298"/>
              <a:gd name="connsiteY23" fmla="*/ 111210 h 189953"/>
              <a:gd name="connsiteX24" fmla="*/ 1719730 w 1751298"/>
              <a:gd name="connsiteY24" fmla="*/ 160637 h 189953"/>
              <a:gd name="connsiteX25" fmla="*/ 1744444 w 1751298"/>
              <a:gd name="connsiteY25" fmla="*/ 86497 h 18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1298" h="189953">
                <a:moveTo>
                  <a:pt x="14498" y="111210"/>
                </a:moveTo>
                <a:cubicBezTo>
                  <a:pt x="10379" y="98853"/>
                  <a:pt x="0" y="86988"/>
                  <a:pt x="2141" y="74140"/>
                </a:cubicBezTo>
                <a:cubicBezTo>
                  <a:pt x="4583" y="59491"/>
                  <a:pt x="16354" y="47571"/>
                  <a:pt x="26855" y="37070"/>
                </a:cubicBezTo>
                <a:cubicBezTo>
                  <a:pt x="50811" y="13114"/>
                  <a:pt x="70843" y="10050"/>
                  <a:pt x="100995" y="0"/>
                </a:cubicBezTo>
                <a:cubicBezTo>
                  <a:pt x="121590" y="4119"/>
                  <a:pt x="143994" y="2963"/>
                  <a:pt x="162779" y="12356"/>
                </a:cubicBezTo>
                <a:cubicBezTo>
                  <a:pt x="203262" y="32597"/>
                  <a:pt x="196179" y="58114"/>
                  <a:pt x="224563" y="86497"/>
                </a:cubicBezTo>
                <a:cubicBezTo>
                  <a:pt x="235064" y="96998"/>
                  <a:pt x="249276" y="102972"/>
                  <a:pt x="261633" y="111210"/>
                </a:cubicBezTo>
                <a:cubicBezTo>
                  <a:pt x="298703" y="107091"/>
                  <a:pt x="337460" y="110649"/>
                  <a:pt x="372844" y="98854"/>
                </a:cubicBezTo>
                <a:cubicBezTo>
                  <a:pt x="389422" y="93328"/>
                  <a:pt x="394638" y="70270"/>
                  <a:pt x="409914" y="61783"/>
                </a:cubicBezTo>
                <a:cubicBezTo>
                  <a:pt x="432686" y="49132"/>
                  <a:pt x="484055" y="37070"/>
                  <a:pt x="484055" y="37070"/>
                </a:cubicBezTo>
                <a:cubicBezTo>
                  <a:pt x="596170" y="149185"/>
                  <a:pt x="523348" y="113890"/>
                  <a:pt x="718833" y="98854"/>
                </a:cubicBezTo>
                <a:cubicBezTo>
                  <a:pt x="735309" y="90616"/>
                  <a:pt x="752267" y="83279"/>
                  <a:pt x="768260" y="74140"/>
                </a:cubicBezTo>
                <a:cubicBezTo>
                  <a:pt x="781154" y="66772"/>
                  <a:pt x="792047" y="56068"/>
                  <a:pt x="805330" y="49427"/>
                </a:cubicBezTo>
                <a:cubicBezTo>
                  <a:pt x="816980" y="43602"/>
                  <a:pt x="830043" y="41189"/>
                  <a:pt x="842400" y="37070"/>
                </a:cubicBezTo>
                <a:cubicBezTo>
                  <a:pt x="866700" y="73519"/>
                  <a:pt x="868506" y="81479"/>
                  <a:pt x="904184" y="111210"/>
                </a:cubicBezTo>
                <a:cubicBezTo>
                  <a:pt x="915593" y="120718"/>
                  <a:pt x="928898" y="127686"/>
                  <a:pt x="941255" y="135924"/>
                </a:cubicBezTo>
                <a:cubicBezTo>
                  <a:pt x="961849" y="131805"/>
                  <a:pt x="983918" y="132258"/>
                  <a:pt x="1003038" y="123567"/>
                </a:cubicBezTo>
                <a:cubicBezTo>
                  <a:pt x="1057233" y="98933"/>
                  <a:pt x="1076466" y="74853"/>
                  <a:pt x="1114249" y="37070"/>
                </a:cubicBezTo>
                <a:cubicBezTo>
                  <a:pt x="1143081" y="41189"/>
                  <a:pt x="1173704" y="38610"/>
                  <a:pt x="1200746" y="49427"/>
                </a:cubicBezTo>
                <a:cubicBezTo>
                  <a:pt x="1216971" y="55917"/>
                  <a:pt x="1224023" y="75768"/>
                  <a:pt x="1237817" y="86497"/>
                </a:cubicBezTo>
                <a:cubicBezTo>
                  <a:pt x="1370833" y="189953"/>
                  <a:pt x="1264870" y="88837"/>
                  <a:pt x="1349027" y="172994"/>
                </a:cubicBezTo>
                <a:cubicBezTo>
                  <a:pt x="1385203" y="166965"/>
                  <a:pt x="1433507" y="169337"/>
                  <a:pt x="1460238" y="135924"/>
                </a:cubicBezTo>
                <a:cubicBezTo>
                  <a:pt x="1508168" y="76012"/>
                  <a:pt x="1428785" y="113458"/>
                  <a:pt x="1509665" y="86497"/>
                </a:cubicBezTo>
                <a:cubicBezTo>
                  <a:pt x="1531199" y="89189"/>
                  <a:pt x="1612412" y="92778"/>
                  <a:pt x="1645590" y="111210"/>
                </a:cubicBezTo>
                <a:cubicBezTo>
                  <a:pt x="1671554" y="125634"/>
                  <a:pt x="1719730" y="160637"/>
                  <a:pt x="1719730" y="160637"/>
                </a:cubicBezTo>
                <a:cubicBezTo>
                  <a:pt x="1751298" y="113286"/>
                  <a:pt x="1744444" y="138418"/>
                  <a:pt x="1744444" y="8649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843808" y="4725144"/>
            <a:ext cx="864096" cy="72007"/>
          </a:xfrm>
          <a:custGeom>
            <a:avLst/>
            <a:gdLst>
              <a:gd name="connsiteX0" fmla="*/ 14498 w 1751298"/>
              <a:gd name="connsiteY0" fmla="*/ 111210 h 189953"/>
              <a:gd name="connsiteX1" fmla="*/ 2141 w 1751298"/>
              <a:gd name="connsiteY1" fmla="*/ 74140 h 189953"/>
              <a:gd name="connsiteX2" fmla="*/ 26855 w 1751298"/>
              <a:gd name="connsiteY2" fmla="*/ 37070 h 189953"/>
              <a:gd name="connsiteX3" fmla="*/ 100995 w 1751298"/>
              <a:gd name="connsiteY3" fmla="*/ 0 h 189953"/>
              <a:gd name="connsiteX4" fmla="*/ 162779 w 1751298"/>
              <a:gd name="connsiteY4" fmla="*/ 12356 h 189953"/>
              <a:gd name="connsiteX5" fmla="*/ 224563 w 1751298"/>
              <a:gd name="connsiteY5" fmla="*/ 86497 h 189953"/>
              <a:gd name="connsiteX6" fmla="*/ 261633 w 1751298"/>
              <a:gd name="connsiteY6" fmla="*/ 111210 h 189953"/>
              <a:gd name="connsiteX7" fmla="*/ 372844 w 1751298"/>
              <a:gd name="connsiteY7" fmla="*/ 98854 h 189953"/>
              <a:gd name="connsiteX8" fmla="*/ 409914 w 1751298"/>
              <a:gd name="connsiteY8" fmla="*/ 61783 h 189953"/>
              <a:gd name="connsiteX9" fmla="*/ 484055 w 1751298"/>
              <a:gd name="connsiteY9" fmla="*/ 37070 h 189953"/>
              <a:gd name="connsiteX10" fmla="*/ 718833 w 1751298"/>
              <a:gd name="connsiteY10" fmla="*/ 98854 h 189953"/>
              <a:gd name="connsiteX11" fmla="*/ 768260 w 1751298"/>
              <a:gd name="connsiteY11" fmla="*/ 74140 h 189953"/>
              <a:gd name="connsiteX12" fmla="*/ 805330 w 1751298"/>
              <a:gd name="connsiteY12" fmla="*/ 49427 h 189953"/>
              <a:gd name="connsiteX13" fmla="*/ 842400 w 1751298"/>
              <a:gd name="connsiteY13" fmla="*/ 37070 h 189953"/>
              <a:gd name="connsiteX14" fmla="*/ 904184 w 1751298"/>
              <a:gd name="connsiteY14" fmla="*/ 111210 h 189953"/>
              <a:gd name="connsiteX15" fmla="*/ 941255 w 1751298"/>
              <a:gd name="connsiteY15" fmla="*/ 135924 h 189953"/>
              <a:gd name="connsiteX16" fmla="*/ 1003038 w 1751298"/>
              <a:gd name="connsiteY16" fmla="*/ 123567 h 189953"/>
              <a:gd name="connsiteX17" fmla="*/ 1114249 w 1751298"/>
              <a:gd name="connsiteY17" fmla="*/ 37070 h 189953"/>
              <a:gd name="connsiteX18" fmla="*/ 1200746 w 1751298"/>
              <a:gd name="connsiteY18" fmla="*/ 49427 h 189953"/>
              <a:gd name="connsiteX19" fmla="*/ 1237817 w 1751298"/>
              <a:gd name="connsiteY19" fmla="*/ 86497 h 189953"/>
              <a:gd name="connsiteX20" fmla="*/ 1349027 w 1751298"/>
              <a:gd name="connsiteY20" fmla="*/ 172994 h 189953"/>
              <a:gd name="connsiteX21" fmla="*/ 1460238 w 1751298"/>
              <a:gd name="connsiteY21" fmla="*/ 135924 h 189953"/>
              <a:gd name="connsiteX22" fmla="*/ 1509665 w 1751298"/>
              <a:gd name="connsiteY22" fmla="*/ 86497 h 189953"/>
              <a:gd name="connsiteX23" fmla="*/ 1645590 w 1751298"/>
              <a:gd name="connsiteY23" fmla="*/ 111210 h 189953"/>
              <a:gd name="connsiteX24" fmla="*/ 1719730 w 1751298"/>
              <a:gd name="connsiteY24" fmla="*/ 160637 h 189953"/>
              <a:gd name="connsiteX25" fmla="*/ 1744444 w 1751298"/>
              <a:gd name="connsiteY25" fmla="*/ 86497 h 18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1298" h="189953">
                <a:moveTo>
                  <a:pt x="14498" y="111210"/>
                </a:moveTo>
                <a:cubicBezTo>
                  <a:pt x="10379" y="98853"/>
                  <a:pt x="0" y="86988"/>
                  <a:pt x="2141" y="74140"/>
                </a:cubicBezTo>
                <a:cubicBezTo>
                  <a:pt x="4583" y="59491"/>
                  <a:pt x="16354" y="47571"/>
                  <a:pt x="26855" y="37070"/>
                </a:cubicBezTo>
                <a:cubicBezTo>
                  <a:pt x="50811" y="13114"/>
                  <a:pt x="70843" y="10050"/>
                  <a:pt x="100995" y="0"/>
                </a:cubicBezTo>
                <a:cubicBezTo>
                  <a:pt x="121590" y="4119"/>
                  <a:pt x="143994" y="2963"/>
                  <a:pt x="162779" y="12356"/>
                </a:cubicBezTo>
                <a:cubicBezTo>
                  <a:pt x="203262" y="32597"/>
                  <a:pt x="196179" y="58114"/>
                  <a:pt x="224563" y="86497"/>
                </a:cubicBezTo>
                <a:cubicBezTo>
                  <a:pt x="235064" y="96998"/>
                  <a:pt x="249276" y="102972"/>
                  <a:pt x="261633" y="111210"/>
                </a:cubicBezTo>
                <a:cubicBezTo>
                  <a:pt x="298703" y="107091"/>
                  <a:pt x="337460" y="110649"/>
                  <a:pt x="372844" y="98854"/>
                </a:cubicBezTo>
                <a:cubicBezTo>
                  <a:pt x="389422" y="93328"/>
                  <a:pt x="394638" y="70270"/>
                  <a:pt x="409914" y="61783"/>
                </a:cubicBezTo>
                <a:cubicBezTo>
                  <a:pt x="432686" y="49132"/>
                  <a:pt x="484055" y="37070"/>
                  <a:pt x="484055" y="37070"/>
                </a:cubicBezTo>
                <a:cubicBezTo>
                  <a:pt x="596170" y="149185"/>
                  <a:pt x="523348" y="113890"/>
                  <a:pt x="718833" y="98854"/>
                </a:cubicBezTo>
                <a:cubicBezTo>
                  <a:pt x="735309" y="90616"/>
                  <a:pt x="752267" y="83279"/>
                  <a:pt x="768260" y="74140"/>
                </a:cubicBezTo>
                <a:cubicBezTo>
                  <a:pt x="781154" y="66772"/>
                  <a:pt x="792047" y="56068"/>
                  <a:pt x="805330" y="49427"/>
                </a:cubicBezTo>
                <a:cubicBezTo>
                  <a:pt x="816980" y="43602"/>
                  <a:pt x="830043" y="41189"/>
                  <a:pt x="842400" y="37070"/>
                </a:cubicBezTo>
                <a:cubicBezTo>
                  <a:pt x="866700" y="73519"/>
                  <a:pt x="868506" y="81479"/>
                  <a:pt x="904184" y="111210"/>
                </a:cubicBezTo>
                <a:cubicBezTo>
                  <a:pt x="915593" y="120718"/>
                  <a:pt x="928898" y="127686"/>
                  <a:pt x="941255" y="135924"/>
                </a:cubicBezTo>
                <a:cubicBezTo>
                  <a:pt x="961849" y="131805"/>
                  <a:pt x="983918" y="132258"/>
                  <a:pt x="1003038" y="123567"/>
                </a:cubicBezTo>
                <a:cubicBezTo>
                  <a:pt x="1057233" y="98933"/>
                  <a:pt x="1076466" y="74853"/>
                  <a:pt x="1114249" y="37070"/>
                </a:cubicBezTo>
                <a:cubicBezTo>
                  <a:pt x="1143081" y="41189"/>
                  <a:pt x="1173704" y="38610"/>
                  <a:pt x="1200746" y="49427"/>
                </a:cubicBezTo>
                <a:cubicBezTo>
                  <a:pt x="1216971" y="55917"/>
                  <a:pt x="1224023" y="75768"/>
                  <a:pt x="1237817" y="86497"/>
                </a:cubicBezTo>
                <a:cubicBezTo>
                  <a:pt x="1370833" y="189953"/>
                  <a:pt x="1264870" y="88837"/>
                  <a:pt x="1349027" y="172994"/>
                </a:cubicBezTo>
                <a:cubicBezTo>
                  <a:pt x="1385203" y="166965"/>
                  <a:pt x="1433507" y="169337"/>
                  <a:pt x="1460238" y="135924"/>
                </a:cubicBezTo>
                <a:cubicBezTo>
                  <a:pt x="1508168" y="76012"/>
                  <a:pt x="1428785" y="113458"/>
                  <a:pt x="1509665" y="86497"/>
                </a:cubicBezTo>
                <a:cubicBezTo>
                  <a:pt x="1531199" y="89189"/>
                  <a:pt x="1612412" y="92778"/>
                  <a:pt x="1645590" y="111210"/>
                </a:cubicBezTo>
                <a:cubicBezTo>
                  <a:pt x="1671554" y="125634"/>
                  <a:pt x="1719730" y="160637"/>
                  <a:pt x="1719730" y="160637"/>
                </a:cubicBezTo>
                <a:cubicBezTo>
                  <a:pt x="1751298" y="113286"/>
                  <a:pt x="1744444" y="138418"/>
                  <a:pt x="1744444" y="8649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2" name="Picture 2" descr="C:\Documents and Settings\я\Рабочий стол\гифы\36_2_5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628654"/>
            <a:ext cx="1960612" cy="1588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я\Рабочий стол\гифы\36_2_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293096"/>
            <a:ext cx="1983854" cy="198385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3214686"/>
            <a:ext cx="7858180" cy="2786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 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0070C0"/>
                </a:solidFill>
              </a:rPr>
              <a:t>Охотник не пошёл в лес, а свернул к озеру.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                 , а</a:t>
            </a:r>
          </a:p>
          <a:p>
            <a:pPr>
              <a:buNone/>
            </a:pPr>
            <a:endParaRPr lang="ru-RU" sz="4400" dirty="0" smtClean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7643834" y="214290"/>
            <a:ext cx="1143008" cy="78581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620689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Найти однородные члены предложения, подчеркнуть, расставить знаки препинания в предложении, начертить схему:</a:t>
            </a:r>
            <a:r>
              <a:rPr lang="ru-RU" sz="2800" i="1" dirty="0" smtClean="0"/>
              <a:t>                                                                     Охотник не пошёл в лес а свернул к озеру.</a:t>
            </a:r>
            <a:endParaRPr lang="ru-RU" sz="2800" dirty="0" smtClean="0"/>
          </a:p>
        </p:txBody>
      </p:sp>
      <p:sp>
        <p:nvSpPr>
          <p:cNvPr id="6" name="Овал 5"/>
          <p:cNvSpPr/>
          <p:nvPr/>
        </p:nvSpPr>
        <p:spPr>
          <a:xfrm>
            <a:off x="1357290" y="4857760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928926" y="4857760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00166" y="5357826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00166" y="5500702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71802" y="5500702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071802" y="5357826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928934"/>
            <a:ext cx="7500990" cy="3090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i="1" dirty="0" smtClean="0">
                <a:solidFill>
                  <a:srgbClr val="0070C0"/>
                </a:solidFill>
              </a:rPr>
              <a:t>Воздух пахнет сыростью, прелой листвой, набухшими почками</a:t>
            </a:r>
            <a:r>
              <a:rPr lang="ru-RU" sz="3200" i="1" dirty="0" smtClean="0"/>
              <a:t>.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                 ,              ,              .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endParaRPr lang="ru-RU" sz="4400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429520" y="214290"/>
            <a:ext cx="1214446" cy="8572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142984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Найти однородные члены предложения, подчеркнуть, расставить знаки препинания в предложении, начертить схему:</a:t>
            </a:r>
            <a:r>
              <a:rPr lang="ru-RU" sz="2400" i="1" dirty="0" smtClean="0"/>
              <a:t>                                                                     Воздух пахнет сыростью прелой листвой набухшими почками.</a:t>
            </a:r>
            <a:endParaRPr lang="ru-RU" sz="2400" dirty="0" smtClean="0"/>
          </a:p>
        </p:txBody>
      </p:sp>
      <p:sp>
        <p:nvSpPr>
          <p:cNvPr id="7" name="Овал 6"/>
          <p:cNvSpPr/>
          <p:nvPr/>
        </p:nvSpPr>
        <p:spPr>
          <a:xfrm>
            <a:off x="1357290" y="4857760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857620" y="4857760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643174" y="4857760"/>
            <a:ext cx="100811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00430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214810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00562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57752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14942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00100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8585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4304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7620" y="342900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5775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023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35742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1494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57213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929322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215074" y="392906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428728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785918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071670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714612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000364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286116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929058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214810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500562" y="535782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C:\Documents and Settings\я\Рабочий стол\гифы\36_2_2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8246" y="4797152"/>
            <a:ext cx="1832598" cy="1649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5157192"/>
            <a:ext cx="8003232" cy="86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Ответ: </a:t>
            </a:r>
            <a:r>
              <a:rPr lang="ru-RU" sz="4400" dirty="0" smtClean="0">
                <a:solidFill>
                  <a:srgbClr val="FF0000"/>
                </a:solidFill>
              </a:rPr>
              <a:t>ГЛАГОЛ</a:t>
            </a:r>
          </a:p>
          <a:p>
            <a:pPr>
              <a:buNone/>
            </a:pPr>
            <a:endParaRPr lang="ru-RU" sz="4400" dirty="0" smtClean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786710" y="214290"/>
            <a:ext cx="1000132" cy="92869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95536" y="1052736"/>
            <a:ext cx="7353789" cy="3557364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Управляющая кнопка: в начало 6">
            <a:hlinkClick r:id="rId2" action="ppaction://hlinksldjump" highlightClick="1"/>
          </p:cNvPr>
          <p:cNvSpPr/>
          <p:nvPr/>
        </p:nvSpPr>
        <p:spPr>
          <a:xfrm>
            <a:off x="7429520" y="214290"/>
            <a:ext cx="1357322" cy="92869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83568" y="5085184"/>
            <a:ext cx="8003232" cy="987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Ответ: </a:t>
            </a:r>
            <a:r>
              <a:rPr lang="ru-RU" sz="4400" dirty="0" smtClean="0">
                <a:solidFill>
                  <a:srgbClr val="FF0000"/>
                </a:solidFill>
              </a:rPr>
              <a:t>ЗАПЯТАЯ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400" dirty="0" smtClean="0"/>
          </a:p>
        </p:txBody>
      </p:sp>
      <p:pic>
        <p:nvPicPr>
          <p:cNvPr id="4100" name="Picture 4" descr="ребусы по русском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0648"/>
            <a:ext cx="7128792" cy="4745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857232"/>
          <a:ext cx="8643996" cy="4226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390"/>
                <a:gridCol w="1475942"/>
                <a:gridCol w="1440666"/>
                <a:gridCol w="1440666"/>
                <a:gridCol w="1440666"/>
                <a:gridCol w="1440666"/>
              </a:tblGrid>
              <a:tr h="84534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1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2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3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4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5</a:t>
                      </a:r>
                      <a:endParaRPr lang="ru-RU" sz="4400" dirty="0"/>
                    </a:p>
                  </a:txBody>
                  <a:tcPr/>
                </a:tc>
              </a:tr>
              <a:tr h="8453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Теоретический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453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Пунктуационный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45349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Практический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453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Ребусы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Управляющая кнопка: справка 6">
            <a:hlinkClick r:id="rId2" action="ppaction://hlinksldjump" highlightClick="1"/>
          </p:cNvPr>
          <p:cNvSpPr/>
          <p:nvPr/>
        </p:nvSpPr>
        <p:spPr>
          <a:xfrm>
            <a:off x="1785918" y="1785926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rId3" action="ppaction://hlinksldjump" highlightClick="1"/>
          </p:cNvPr>
          <p:cNvSpPr/>
          <p:nvPr/>
        </p:nvSpPr>
        <p:spPr>
          <a:xfrm>
            <a:off x="3214678" y="1785926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справка 8">
            <a:hlinkClick r:id="rId4" action="ppaction://hlinksldjump" highlightClick="1"/>
          </p:cNvPr>
          <p:cNvSpPr/>
          <p:nvPr/>
        </p:nvSpPr>
        <p:spPr>
          <a:xfrm>
            <a:off x="4643438" y="1785926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справка 10">
            <a:hlinkClick r:id="rId5" action="ppaction://hlinksldjump" highlightClick="1"/>
          </p:cNvPr>
          <p:cNvSpPr/>
          <p:nvPr/>
        </p:nvSpPr>
        <p:spPr>
          <a:xfrm>
            <a:off x="6072198" y="1785926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Управляющая кнопка: справка 12">
            <a:hlinkClick r:id="rId6" action="ppaction://hlinksldjump" highlightClick="1"/>
          </p:cNvPr>
          <p:cNvSpPr/>
          <p:nvPr/>
        </p:nvSpPr>
        <p:spPr>
          <a:xfrm>
            <a:off x="7500958" y="1785926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справка 13">
            <a:hlinkClick r:id="rId7" action="ppaction://hlinksldjump" highlightClick="1"/>
          </p:cNvPr>
          <p:cNvSpPr/>
          <p:nvPr/>
        </p:nvSpPr>
        <p:spPr>
          <a:xfrm>
            <a:off x="1785918" y="2643182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Управляющая кнопка: справка 14">
            <a:hlinkClick r:id="rId8" action="ppaction://hlinksldjump" highlightClick="1"/>
          </p:cNvPr>
          <p:cNvSpPr/>
          <p:nvPr/>
        </p:nvSpPr>
        <p:spPr>
          <a:xfrm>
            <a:off x="3214678" y="2643182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справка 15">
            <a:hlinkClick r:id="rId9" action="ppaction://hlinksldjump" highlightClick="1"/>
          </p:cNvPr>
          <p:cNvSpPr/>
          <p:nvPr/>
        </p:nvSpPr>
        <p:spPr>
          <a:xfrm>
            <a:off x="4643438" y="2643182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справка 16">
            <a:hlinkClick r:id="rId10" action="ppaction://hlinksldjump" highlightClick="1"/>
          </p:cNvPr>
          <p:cNvSpPr/>
          <p:nvPr/>
        </p:nvSpPr>
        <p:spPr>
          <a:xfrm>
            <a:off x="6143636" y="2643182"/>
            <a:ext cx="1143008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Управляющая кнопка: справка 17">
            <a:hlinkClick r:id="rId11" action="ppaction://hlinksldjump" highlightClick="1"/>
          </p:cNvPr>
          <p:cNvSpPr/>
          <p:nvPr/>
        </p:nvSpPr>
        <p:spPr>
          <a:xfrm>
            <a:off x="7500958" y="2643182"/>
            <a:ext cx="1214446" cy="7143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Управляющая кнопка: справка 18">
            <a:hlinkClick r:id="rId12" action="ppaction://hlinksldjump" highlightClick="1"/>
          </p:cNvPr>
          <p:cNvSpPr/>
          <p:nvPr/>
        </p:nvSpPr>
        <p:spPr>
          <a:xfrm>
            <a:off x="1785918" y="3500438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Управляющая кнопка: справка 20">
            <a:hlinkClick r:id="rId13" action="ppaction://hlinksldjump" highlightClick="1"/>
          </p:cNvPr>
          <p:cNvSpPr/>
          <p:nvPr/>
        </p:nvSpPr>
        <p:spPr>
          <a:xfrm>
            <a:off x="3214678" y="3500438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Управляющая кнопка: справка 21">
            <a:hlinkClick r:id="rId14" action="ppaction://hlinksldjump" highlightClick="1"/>
          </p:cNvPr>
          <p:cNvSpPr/>
          <p:nvPr/>
        </p:nvSpPr>
        <p:spPr>
          <a:xfrm>
            <a:off x="4643438" y="3500438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Управляющая кнопка: справка 22">
            <a:hlinkClick r:id="rId15" action="ppaction://hlinksldjump" highlightClick="1"/>
          </p:cNvPr>
          <p:cNvSpPr/>
          <p:nvPr/>
        </p:nvSpPr>
        <p:spPr>
          <a:xfrm>
            <a:off x="6072198" y="3500438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Управляющая кнопка: справка 23">
            <a:hlinkClick r:id="rId16" action="ppaction://hlinksldjump" highlightClick="1"/>
          </p:cNvPr>
          <p:cNvSpPr/>
          <p:nvPr/>
        </p:nvSpPr>
        <p:spPr>
          <a:xfrm>
            <a:off x="7500958" y="3500438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Управляющая кнопка: справка 24">
            <a:hlinkClick r:id="rId17" action="ppaction://hlinksldjump" highlightClick="1"/>
          </p:cNvPr>
          <p:cNvSpPr/>
          <p:nvPr/>
        </p:nvSpPr>
        <p:spPr>
          <a:xfrm>
            <a:off x="1785918" y="4357694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Управляющая кнопка: справка 25">
            <a:hlinkClick r:id="rId18" action="ppaction://hlinksldjump" highlightClick="1"/>
          </p:cNvPr>
          <p:cNvSpPr/>
          <p:nvPr/>
        </p:nvSpPr>
        <p:spPr>
          <a:xfrm>
            <a:off x="3214678" y="4357694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Управляющая кнопка: справка 26">
            <a:hlinkClick r:id="rId19" action="ppaction://hlinksldjump" highlightClick="1"/>
          </p:cNvPr>
          <p:cNvSpPr/>
          <p:nvPr/>
        </p:nvSpPr>
        <p:spPr>
          <a:xfrm>
            <a:off x="4714876" y="4357694"/>
            <a:ext cx="1143008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Управляющая кнопка: справка 27">
            <a:hlinkClick r:id="rId20" action="ppaction://hlinksldjump" highlightClick="1"/>
          </p:cNvPr>
          <p:cNvSpPr/>
          <p:nvPr/>
        </p:nvSpPr>
        <p:spPr>
          <a:xfrm>
            <a:off x="6084168" y="4365104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Управляющая кнопка: справка 28">
            <a:hlinkClick r:id="rId21" action="ppaction://hlinksldjump" highlightClick="1"/>
          </p:cNvPr>
          <p:cNvSpPr/>
          <p:nvPr/>
        </p:nvSpPr>
        <p:spPr>
          <a:xfrm>
            <a:off x="7500958" y="4357694"/>
            <a:ext cx="1214446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 descr="C:\Documents and Settings\я\Рабочий стол\гифы\36_2_25.gif"/>
          <p:cNvPicPr>
            <a:picLocks noChangeAspect="1" noChangeArrowheads="1" noCrop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99592" y="5301208"/>
            <a:ext cx="1047750" cy="1047750"/>
          </a:xfrm>
          <a:prstGeom prst="rect">
            <a:avLst/>
          </a:prstGeom>
          <a:noFill/>
        </p:spPr>
      </p:pic>
      <p:pic>
        <p:nvPicPr>
          <p:cNvPr id="2051" name="Picture 3" descr="C:\Documents and Settings\я\Рабочий стол\гифы\36_2_53.gif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020272" y="5445224"/>
            <a:ext cx="952500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правляющая кнопка: в начало 7">
            <a:hlinkClick r:id="rId2" action="ppaction://hlinksldjump" highlightClick="1"/>
          </p:cNvPr>
          <p:cNvSpPr/>
          <p:nvPr/>
        </p:nvSpPr>
        <p:spPr>
          <a:xfrm>
            <a:off x="7072330" y="428604"/>
            <a:ext cx="1143008" cy="6429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899592" y="5445224"/>
            <a:ext cx="7887250" cy="841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Ответ: </a:t>
            </a:r>
            <a:r>
              <a:rPr lang="ru-RU" sz="4400" dirty="0" smtClean="0">
                <a:solidFill>
                  <a:srgbClr val="FF0000"/>
                </a:solidFill>
              </a:rPr>
              <a:t>ПРИЛАГАТЕЛЬНОЕ</a:t>
            </a:r>
            <a:r>
              <a:rPr lang="ru-RU" sz="4400" dirty="0" smtClean="0"/>
              <a:t> </a:t>
            </a:r>
            <a:endParaRPr lang="ru-RU" sz="4400" b="1" dirty="0" smtClean="0"/>
          </a:p>
          <a:p>
            <a:pPr>
              <a:buNone/>
            </a:pPr>
            <a:endParaRPr lang="ru-RU" sz="4400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67544" y="1196752"/>
            <a:ext cx="8136904" cy="3960440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786710" y="285728"/>
            <a:ext cx="1000132" cy="92869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971600" y="5744397"/>
            <a:ext cx="60486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A402CC"/>
                </a:solidFill>
                <a:effectLst/>
                <a:latin typeface="Arial" pitchFamily="34" charset="0"/>
                <a:ea typeface="Times New Roman" pitchFamily="18" charset="0"/>
              </a:rPr>
              <a:t>Ответ: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ПОДЛЕЖАЩЕЕ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39552" y="1340768"/>
            <a:ext cx="7920879" cy="4032448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786710" y="285728"/>
            <a:ext cx="1000132" cy="92869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691680" y="5345197"/>
            <a:ext cx="604867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A402CC"/>
                </a:solidFill>
                <a:effectLst/>
                <a:latin typeface="Arial" pitchFamily="34" charset="0"/>
                <a:ea typeface="Times New Roman" pitchFamily="18" charset="0"/>
              </a:rPr>
              <a:t>Ответ: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СКАЗУЕМОЕ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8534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51520" y="692696"/>
            <a:ext cx="7992888" cy="4320479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П. 60 Упр. 467 – синие</a:t>
            </a:r>
          </a:p>
          <a:p>
            <a:r>
              <a:rPr lang="ru-RU" dirty="0" smtClean="0"/>
              <a:t>П. 40 Упр. 367 – чёрные</a:t>
            </a:r>
          </a:p>
          <a:p>
            <a:r>
              <a:rPr lang="ru-RU" dirty="0" smtClean="0"/>
              <a:t>П. 60 Упр. 477 - новые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я\Рабочий стол\гифы\Pages_tur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142984"/>
            <a:ext cx="4309875" cy="342902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071546"/>
            <a:ext cx="7772400" cy="507206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7715272" y="285728"/>
            <a:ext cx="1214446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404664"/>
            <a:ext cx="53285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Какое предложение называется сложным. Привести пример.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929066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Ответ: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Предложение, которое имеет две или несколько грамматических основ и представляет собой смысловое единство.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243428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Что такое обращение?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84984"/>
            <a:ext cx="77015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Ответ: </a:t>
            </a:r>
            <a:r>
              <a:rPr lang="ru-RU" sz="2800" b="1" dirty="0" smtClean="0">
                <a:solidFill>
                  <a:srgbClr val="FF0000"/>
                </a:solidFill>
              </a:rPr>
              <a:t>Обращение – это слово или сочетание слов, которые называют того, к кому обращаются с речью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dirty="0"/>
          </a:p>
        </p:txBody>
      </p:sp>
      <p:sp>
        <p:nvSpPr>
          <p:cNvPr id="6" name="Управляющая кнопка: в начало 5">
            <a:hlinkClick r:id="rId2" action="ppaction://hlinksldjump" highlightClick="1"/>
          </p:cNvPr>
          <p:cNvSpPr/>
          <p:nvPr/>
        </p:nvSpPr>
        <p:spPr>
          <a:xfrm>
            <a:off x="7715272" y="285728"/>
            <a:ext cx="1214446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Documents and Settings\я\Рабочий стол\гифы\book-0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-171400"/>
            <a:ext cx="2262336" cy="1413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620688"/>
            <a:ext cx="7772400" cy="5292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3500" dirty="0" smtClean="0"/>
          </a:p>
          <a:p>
            <a:r>
              <a:rPr lang="ru-RU" sz="3200" dirty="0" smtClean="0"/>
              <a:t>Ответ: </a:t>
            </a:r>
            <a:r>
              <a:rPr lang="ru-RU" sz="3200" b="1" dirty="0" smtClean="0">
                <a:solidFill>
                  <a:srgbClr val="FF0000"/>
                </a:solidFill>
              </a:rPr>
              <a:t>Обобщающее слово даёт общее название предметам, признакам, которые обозначены  однородными членами.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3200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715272" y="285728"/>
            <a:ext cx="1214446" cy="78581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76672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Что такое обобщающее  слово? Какие знаки препинания ставятся в предложениях с обобщающим словом?</a:t>
            </a:r>
            <a:endParaRPr lang="ru-RU" sz="2800" dirty="0"/>
          </a:p>
        </p:txBody>
      </p:sp>
      <p:pic>
        <p:nvPicPr>
          <p:cNvPr id="5122" name="Picture 2" descr="C:\Documents and Settings\я\Рабочий стол\гифы\book-0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857364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404664"/>
            <a:ext cx="8075240" cy="623904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300" dirty="0" smtClean="0"/>
              <a:t> </a:t>
            </a:r>
            <a:r>
              <a:rPr lang="ru-RU" sz="3300" dirty="0" smtClean="0"/>
              <a:t>          </a:t>
            </a:r>
            <a:r>
              <a:rPr lang="ru-RU" sz="33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1. По цели высказывания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2. По интонации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3. По количеству грамматических основ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4. По количеству главных членов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5. По наличию второстепенных членов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6. Определить второстепенные члены, указать, чем они выражены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7. Если осложнено, указать чем.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sz="33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3200" dirty="0" smtClean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929586" y="357166"/>
            <a:ext cx="1000132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Расскажите порядок синтаксического разбора простого предложения.</a:t>
            </a:r>
            <a:endParaRPr lang="ru-RU" sz="2400" dirty="0"/>
          </a:p>
        </p:txBody>
      </p:sp>
      <p:pic>
        <p:nvPicPr>
          <p:cNvPr id="6146" name="Picture 2" descr="C:\Documents and Settings\я\Рабочий стол\гифы\Feather_write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000108"/>
            <a:ext cx="2664295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я\Рабочий стол\гифы\Pages_tur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11739"/>
            <a:ext cx="2736304" cy="217705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924944"/>
            <a:ext cx="7772400" cy="33123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Слова какого-либо лица, передаваемые без изменения. Они всегда сопровождаются словами автора.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Прямая речь заключается в кавычки, первое слово пишется с большой буквы. После слов автора стоит двоеточие, если слова автора стоят после прямой речи, то перед ними ставится тире и они пишутся с маленькой буквы.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endParaRPr lang="ru-RU" sz="3600" dirty="0" smtClean="0"/>
          </a:p>
        </p:txBody>
      </p:sp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7929586" y="357166"/>
            <a:ext cx="1000132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32656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Что такое прямая речь, как она оформляется на письме?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2780928"/>
            <a:ext cx="7843838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6" name="Управляющая кнопка: в начало 5">
            <a:hlinkClick r:id="rId2" action="ppaction://hlinksldjump" highlightClick="1"/>
          </p:cNvPr>
          <p:cNvSpPr/>
          <p:nvPr/>
        </p:nvSpPr>
        <p:spPr>
          <a:xfrm>
            <a:off x="7929586" y="357166"/>
            <a:ext cx="1000132" cy="7143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4664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Что такое диалог? Как он записывается?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924944"/>
            <a:ext cx="71677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Диалог – разговор двух или нескольких лиц. Каждая реплика пишется с новой строчки без кавычек, перед репликой ставится тире.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Documents and Settings\я\Рабочий стол\гифы\CoolClips_wb02915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268760"/>
            <a:ext cx="2304256" cy="1410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2936"/>
            <a:ext cx="8715436" cy="3166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Сложносочинённые и сложноподчинённые.</a:t>
            </a: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Сложноподчинённые бывают союзные и бессоюзные.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7643834" y="214290"/>
            <a:ext cx="1143008" cy="8572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4665"/>
            <a:ext cx="6318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На какие группы делятся сложные предложения?</a:t>
            </a:r>
            <a:endParaRPr lang="ru-RU" sz="3200" dirty="0"/>
          </a:p>
        </p:txBody>
      </p:sp>
      <p:pic>
        <p:nvPicPr>
          <p:cNvPr id="10242" name="Picture 2" descr="C:\Documents and Settings\я\Рабочий стол\гифы\CoolClips_wb0265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071546"/>
            <a:ext cx="230425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1196</TotalTime>
  <Words>570</Words>
  <Application>Microsoft Office PowerPoint</Application>
  <PresentationFormat>Экран (4:3)</PresentationFormat>
  <Paragraphs>98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Справедливость</vt:lpstr>
      <vt:lpstr>Своя игра</vt:lpstr>
      <vt:lpstr>Слайд 2</vt:lpstr>
      <vt:lpstr>Слайд 3</vt:lpstr>
      <vt:lpstr>Что такое обращение?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Галина</dc:creator>
  <cp:lastModifiedBy>ученик6</cp:lastModifiedBy>
  <cp:revision>121</cp:revision>
  <dcterms:created xsi:type="dcterms:W3CDTF">2011-01-30T16:33:39Z</dcterms:created>
  <dcterms:modified xsi:type="dcterms:W3CDTF">2014-02-14T07:14:29Z</dcterms:modified>
</cp:coreProperties>
</file>