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5" r:id="rId5"/>
    <p:sldId id="263" r:id="rId6"/>
    <p:sldId id="266" r:id="rId7"/>
    <p:sldId id="260" r:id="rId8"/>
    <p:sldId id="261" r:id="rId9"/>
    <p:sldId id="262" r:id="rId10"/>
    <p:sldId id="258" r:id="rId11"/>
    <p:sldId id="264" r:id="rId12"/>
    <p:sldId id="267" r:id="rId13"/>
    <p:sldId id="268" r:id="rId14"/>
    <p:sldId id="269" r:id="rId15"/>
    <p:sldId id="270" r:id="rId16"/>
    <p:sldId id="271" r:id="rId17"/>
    <p:sldId id="273" r:id="rId18"/>
    <p:sldId id="272" r:id="rId19"/>
    <p:sldId id="276" r:id="rId20"/>
    <p:sldId id="275" r:id="rId21"/>
    <p:sldId id="274" r:id="rId22"/>
    <p:sldId id="277" r:id="rId2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90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36092A17-4E0D-4516-B4B2-27DA1E092BB8}" type="datetimeFigureOut">
              <a:rPr lang="ru-RU" smtClean="0"/>
              <a:pPr/>
              <a:t>11.01.2015</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A5C85CE1-824D-42E5-AB56-A0C8CDA1282D}"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6092A17-4E0D-4516-B4B2-27DA1E092BB8}" type="datetimeFigureOut">
              <a:rPr lang="ru-RU" smtClean="0"/>
              <a:pPr/>
              <a:t>11.01.2015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C85CE1-824D-42E5-AB56-A0C8CDA1282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6092A17-4E0D-4516-B4B2-27DA1E092BB8}" type="datetimeFigureOut">
              <a:rPr lang="ru-RU" smtClean="0"/>
              <a:pPr/>
              <a:t>11.01.2015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C85CE1-824D-42E5-AB56-A0C8CDA1282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6092A17-4E0D-4516-B4B2-27DA1E092BB8}" type="datetimeFigureOut">
              <a:rPr lang="ru-RU" smtClean="0"/>
              <a:pPr/>
              <a:t>11.01.2015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C85CE1-824D-42E5-AB56-A0C8CDA1282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36092A17-4E0D-4516-B4B2-27DA1E092BB8}" type="datetimeFigureOut">
              <a:rPr lang="ru-RU" smtClean="0"/>
              <a:pPr/>
              <a:t>11.01.2015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5C85CE1-824D-42E5-AB56-A0C8CDA1282D}"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36092A17-4E0D-4516-B4B2-27DA1E092BB8}" type="datetimeFigureOut">
              <a:rPr lang="ru-RU" smtClean="0"/>
              <a:pPr/>
              <a:t>11.01.2015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5C85CE1-824D-42E5-AB56-A0C8CDA1282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36092A17-4E0D-4516-B4B2-27DA1E092BB8}" type="datetimeFigureOut">
              <a:rPr lang="ru-RU" smtClean="0"/>
              <a:pPr/>
              <a:t>11.01.2015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5C85CE1-824D-42E5-AB56-A0C8CDA1282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36092A17-4E0D-4516-B4B2-27DA1E092BB8}" type="datetimeFigureOut">
              <a:rPr lang="ru-RU" smtClean="0"/>
              <a:pPr/>
              <a:t>11.01.2015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5C85CE1-824D-42E5-AB56-A0C8CDA1282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6092A17-4E0D-4516-B4B2-27DA1E092BB8}" type="datetimeFigureOut">
              <a:rPr lang="ru-RU" smtClean="0"/>
              <a:pPr/>
              <a:t>11.01.2015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5C85CE1-824D-42E5-AB56-A0C8CDA1282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36092A17-4E0D-4516-B4B2-27DA1E092BB8}" type="datetimeFigureOut">
              <a:rPr lang="ru-RU" smtClean="0"/>
              <a:pPr/>
              <a:t>11.01.2015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5C85CE1-824D-42E5-AB56-A0C8CDA1282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36092A17-4E0D-4516-B4B2-27DA1E092BB8}" type="datetimeFigureOut">
              <a:rPr lang="ru-RU" smtClean="0"/>
              <a:pPr/>
              <a:t>11.01.2015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077200" y="6356350"/>
            <a:ext cx="609600" cy="365125"/>
          </a:xfrm>
        </p:spPr>
        <p:txBody>
          <a:bodyPr/>
          <a:lstStyle/>
          <a:p>
            <a:fld id="{A5C85CE1-824D-42E5-AB56-A0C8CDA1282D}" type="slidenum">
              <a:rPr lang="ru-RU" smtClean="0"/>
              <a:pPr/>
              <a:t>‹#›</a:t>
            </a:fld>
            <a:endParaRPr lang="ru-RU"/>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6092A17-4E0D-4516-B4B2-27DA1E092BB8}" type="datetimeFigureOut">
              <a:rPr lang="ru-RU" smtClean="0"/>
              <a:pPr/>
              <a:t>11.01.2015</a:t>
            </a:fld>
            <a:endParaRPr lang="ru-RU"/>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5C85CE1-824D-42E5-AB56-A0C8CDA1282D}" type="slidenum">
              <a:rPr lang="ru-RU" smtClean="0"/>
              <a:pPr/>
              <a:t>‹#›</a:t>
            </a:fld>
            <a:endParaRPr lang="ru-RU"/>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de-DE" dirty="0" smtClean="0"/>
              <a:t>Österreich</a:t>
            </a:r>
            <a:endParaRPr lang="ru-RU" dirty="0"/>
          </a:p>
        </p:txBody>
      </p:sp>
      <p:pic>
        <p:nvPicPr>
          <p:cNvPr id="4" name="Рисунок 3"/>
          <p:cNvPicPr/>
          <p:nvPr/>
        </p:nvPicPr>
        <p:blipFill>
          <a:blip r:embed="rId2" cstate="print"/>
          <a:srcRect/>
          <a:stretch>
            <a:fillRect/>
          </a:stretch>
        </p:blipFill>
        <p:spPr bwMode="auto">
          <a:xfrm>
            <a:off x="683568" y="836712"/>
            <a:ext cx="4120852" cy="3859683"/>
          </a:xfrm>
          <a:prstGeom prst="rect">
            <a:avLst/>
          </a:prstGeom>
          <a:noFill/>
          <a:ln w="9525">
            <a:noFill/>
            <a:miter lim="800000"/>
            <a:headEnd/>
            <a:tailEnd/>
          </a:ln>
        </p:spPr>
      </p:pic>
      <p:sp>
        <p:nvSpPr>
          <p:cNvPr id="5" name="TextBox 4"/>
          <p:cNvSpPr txBox="1"/>
          <p:nvPr/>
        </p:nvSpPr>
        <p:spPr>
          <a:xfrm>
            <a:off x="857224" y="5500702"/>
            <a:ext cx="8072494" cy="923330"/>
          </a:xfrm>
          <a:prstGeom prst="rect">
            <a:avLst/>
          </a:prstGeom>
          <a:noFill/>
        </p:spPr>
        <p:txBody>
          <a:bodyPr wrap="square" rtlCol="0">
            <a:spAutoFit/>
          </a:bodyPr>
          <a:lstStyle/>
          <a:p>
            <a:pPr algn="r"/>
            <a:r>
              <a:rPr lang="ru-RU" dirty="0" smtClean="0">
                <a:solidFill>
                  <a:schemeClr val="bg1"/>
                </a:solidFill>
                <a:latin typeface="Times New Roman" pitchFamily="18" charset="0"/>
                <a:cs typeface="Times New Roman" pitchFamily="18" charset="0"/>
              </a:rPr>
              <a:t>Автор: </a:t>
            </a:r>
            <a:r>
              <a:rPr lang="ru-RU" dirty="0" err="1" smtClean="0">
                <a:solidFill>
                  <a:schemeClr val="bg1"/>
                </a:solidFill>
                <a:latin typeface="Times New Roman" pitchFamily="18" charset="0"/>
                <a:cs typeface="Times New Roman" pitchFamily="18" charset="0"/>
              </a:rPr>
              <a:t>Соловьянова</a:t>
            </a:r>
            <a:r>
              <a:rPr lang="ru-RU" dirty="0" smtClean="0">
                <a:solidFill>
                  <a:schemeClr val="bg1"/>
                </a:solidFill>
                <a:latin typeface="Times New Roman" pitchFamily="18" charset="0"/>
                <a:cs typeface="Times New Roman" pitchFamily="18" charset="0"/>
              </a:rPr>
              <a:t> Татьяна Анатольевна, </a:t>
            </a:r>
          </a:p>
          <a:p>
            <a:pPr algn="r"/>
            <a:r>
              <a:rPr lang="ru-RU" dirty="0" smtClean="0">
                <a:solidFill>
                  <a:schemeClr val="bg1"/>
                </a:solidFill>
                <a:latin typeface="Times New Roman" pitchFamily="18" charset="0"/>
                <a:cs typeface="Times New Roman" pitchFamily="18" charset="0"/>
              </a:rPr>
              <a:t>учитель немецкого языка МБОУ «СОШ №6» </a:t>
            </a:r>
            <a:endParaRPr lang="ru-RU" dirty="0" smtClean="0">
              <a:solidFill>
                <a:schemeClr val="bg1"/>
              </a:solidFill>
              <a:latin typeface="Times New Roman" pitchFamily="18" charset="0"/>
              <a:cs typeface="Times New Roman" pitchFamily="18" charset="0"/>
            </a:endParaRPr>
          </a:p>
          <a:p>
            <a:pPr algn="r"/>
            <a:r>
              <a:rPr lang="ru-RU" dirty="0" smtClean="0">
                <a:solidFill>
                  <a:schemeClr val="bg1"/>
                </a:solidFill>
                <a:latin typeface="Times New Roman" pitchFamily="18" charset="0"/>
                <a:cs typeface="Times New Roman" pitchFamily="18" charset="0"/>
              </a:rPr>
              <a:t>г</a:t>
            </a:r>
            <a:r>
              <a:rPr lang="ru-RU" dirty="0" smtClean="0">
                <a:solidFill>
                  <a:schemeClr val="bg1"/>
                </a:solidFill>
                <a:latin typeface="Times New Roman" pitchFamily="18" charset="0"/>
                <a:cs typeface="Times New Roman" pitchFamily="18" charset="0"/>
              </a:rPr>
              <a:t>. Новомосковска, Тульская область</a:t>
            </a:r>
            <a:endParaRPr lang="ru-RU" dirty="0">
              <a:solidFill>
                <a:schemeClr val="bg1"/>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539552" y="6238292"/>
            <a:ext cx="8229600" cy="1239416"/>
          </a:xfrm>
        </p:spPr>
        <p:txBody>
          <a:bodyPr/>
          <a:lstStyle/>
          <a:p>
            <a:pPr algn="ctr">
              <a:buNone/>
            </a:pPr>
            <a:r>
              <a:rPr lang="de-DE" dirty="0" smtClean="0"/>
              <a:t>Österreich besteht aus neun Bundesländern</a:t>
            </a:r>
            <a:endParaRPr lang="ru-RU" dirty="0"/>
          </a:p>
        </p:txBody>
      </p:sp>
      <p:pic>
        <p:nvPicPr>
          <p:cNvPr id="4" name="Рисунок 3" descr="австрия"/>
          <p:cNvPicPr/>
          <p:nvPr/>
        </p:nvPicPr>
        <p:blipFill>
          <a:blip r:embed="rId2" cstate="print">
            <a:lum bright="12000"/>
          </a:blip>
          <a:srcRect/>
          <a:stretch>
            <a:fillRect/>
          </a:stretch>
        </p:blipFill>
        <p:spPr bwMode="auto">
          <a:xfrm>
            <a:off x="0" y="0"/>
            <a:ext cx="9144000" cy="609329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ewässerkarten Österreich"/>
          <p:cNvPicPr>
            <a:picLocks noChangeAspect="1" noChangeArrowheads="1"/>
          </p:cNvPicPr>
          <p:nvPr/>
        </p:nvPicPr>
        <p:blipFill>
          <a:blip r:embed="rId2" cstate="print"/>
          <a:srcRect/>
          <a:stretch>
            <a:fillRect/>
          </a:stretch>
        </p:blipFill>
        <p:spPr bwMode="auto">
          <a:xfrm>
            <a:off x="1" y="1052736"/>
            <a:ext cx="9144000" cy="491678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WISHLIST.RU Вена"/>
          <p:cNvPicPr>
            <a:picLocks noChangeAspect="1" noChangeArrowheads="1"/>
          </p:cNvPicPr>
          <p:nvPr/>
        </p:nvPicPr>
        <p:blipFill>
          <a:blip r:embed="rId2" cstate="print"/>
          <a:srcRect/>
          <a:stretch>
            <a:fillRect/>
          </a:stretch>
        </p:blipFill>
        <p:spPr bwMode="auto">
          <a:xfrm>
            <a:off x="6012160" y="3501008"/>
            <a:ext cx="2915816" cy="3142043"/>
          </a:xfrm>
          <a:prstGeom prst="rect">
            <a:avLst/>
          </a:prstGeom>
          <a:noFill/>
        </p:spPr>
      </p:pic>
      <p:pic>
        <p:nvPicPr>
          <p:cNvPr id="2050" name="Picture 2" descr="Дневник Ильме : LiveInternet - Российский Сервис Онлайн-Дневников"/>
          <p:cNvPicPr>
            <a:picLocks noChangeAspect="1" noChangeArrowheads="1"/>
          </p:cNvPicPr>
          <p:nvPr/>
        </p:nvPicPr>
        <p:blipFill>
          <a:blip r:embed="rId3" cstate="print"/>
          <a:srcRect/>
          <a:stretch>
            <a:fillRect/>
          </a:stretch>
        </p:blipFill>
        <p:spPr bwMode="auto">
          <a:xfrm>
            <a:off x="179512" y="476672"/>
            <a:ext cx="4089808" cy="2737123"/>
          </a:xfrm>
          <a:prstGeom prst="rect">
            <a:avLst/>
          </a:prstGeom>
          <a:noFill/>
        </p:spPr>
      </p:pic>
      <p:pic>
        <p:nvPicPr>
          <p:cNvPr id="2052" name="Picture 4" descr="http://photo.vivo.sk/photos/4648/220419/344615d_mc.jpg"/>
          <p:cNvPicPr>
            <a:picLocks noChangeAspect="1" noChangeArrowheads="1"/>
          </p:cNvPicPr>
          <p:nvPr/>
        </p:nvPicPr>
        <p:blipFill>
          <a:blip r:embed="rId4" cstate="print"/>
          <a:srcRect/>
          <a:stretch>
            <a:fillRect/>
          </a:stretch>
        </p:blipFill>
        <p:spPr bwMode="auto">
          <a:xfrm>
            <a:off x="3995936" y="260648"/>
            <a:ext cx="3865612" cy="3865612"/>
          </a:xfrm>
          <a:prstGeom prst="rect">
            <a:avLst/>
          </a:prstGeom>
          <a:noFill/>
        </p:spPr>
      </p:pic>
      <p:pic>
        <p:nvPicPr>
          <p:cNvPr id="2054" name="Picture 6" descr="Transalp: Transalp Salzburg-Wien 4. Tag St. Aegyd - Klostern…"/>
          <p:cNvPicPr>
            <a:picLocks noChangeAspect="1" noChangeArrowheads="1"/>
          </p:cNvPicPr>
          <p:nvPr/>
        </p:nvPicPr>
        <p:blipFill>
          <a:blip r:embed="rId5" cstate="print"/>
          <a:srcRect/>
          <a:stretch>
            <a:fillRect/>
          </a:stretch>
        </p:blipFill>
        <p:spPr bwMode="auto">
          <a:xfrm>
            <a:off x="899592" y="3573016"/>
            <a:ext cx="4484440" cy="298663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4" name="Picture 14" descr="http://www.aktion21.at/_data/iD_w01_Naturhistorisches-Museum-Wien.jpg"/>
          <p:cNvPicPr>
            <a:picLocks noChangeAspect="1" noChangeArrowheads="1"/>
          </p:cNvPicPr>
          <p:nvPr/>
        </p:nvPicPr>
        <p:blipFill>
          <a:blip r:embed="rId2" cstate="print"/>
          <a:srcRect/>
          <a:stretch>
            <a:fillRect/>
          </a:stretch>
        </p:blipFill>
        <p:spPr bwMode="auto">
          <a:xfrm>
            <a:off x="0" y="4269448"/>
            <a:ext cx="3454946" cy="2588552"/>
          </a:xfrm>
          <a:prstGeom prst="rect">
            <a:avLst/>
          </a:prstGeom>
          <a:noFill/>
        </p:spPr>
      </p:pic>
      <p:pic>
        <p:nvPicPr>
          <p:cNvPr id="25606" name="Picture 6" descr="Дневник Земные_путешествия : LiveInternet - Российский Сервис Онлайн-Дневников"/>
          <p:cNvPicPr>
            <a:picLocks noChangeAspect="1" noChangeArrowheads="1"/>
          </p:cNvPicPr>
          <p:nvPr/>
        </p:nvPicPr>
        <p:blipFill>
          <a:blip r:embed="rId3" cstate="print"/>
          <a:srcRect/>
          <a:stretch>
            <a:fillRect/>
          </a:stretch>
        </p:blipFill>
        <p:spPr bwMode="auto">
          <a:xfrm>
            <a:off x="4355976" y="476672"/>
            <a:ext cx="4536503" cy="3024336"/>
          </a:xfrm>
          <a:prstGeom prst="rect">
            <a:avLst/>
          </a:prstGeom>
          <a:noFill/>
        </p:spPr>
      </p:pic>
      <p:pic>
        <p:nvPicPr>
          <p:cNvPr id="25602" name="Picture 2" descr="Schloss Belvedere in Wien из stockWERK, Роялти-фри стоковое фото #8456311 на Fotolia.ru"/>
          <p:cNvPicPr>
            <a:picLocks noChangeAspect="1" noChangeArrowheads="1"/>
          </p:cNvPicPr>
          <p:nvPr/>
        </p:nvPicPr>
        <p:blipFill>
          <a:blip r:embed="rId4" cstate="print"/>
          <a:srcRect/>
          <a:stretch>
            <a:fillRect/>
          </a:stretch>
        </p:blipFill>
        <p:spPr bwMode="auto">
          <a:xfrm>
            <a:off x="5004048" y="4005064"/>
            <a:ext cx="3991794" cy="2653369"/>
          </a:xfrm>
          <a:prstGeom prst="rect">
            <a:avLst/>
          </a:prstGeom>
          <a:noFill/>
        </p:spPr>
      </p:pic>
      <p:pic>
        <p:nvPicPr>
          <p:cNvPr id="25604" name="Picture 4" descr="Выходные в Вене LolaModa женский онлайн журнал"/>
          <p:cNvPicPr>
            <a:picLocks noChangeAspect="1" noChangeArrowheads="1"/>
          </p:cNvPicPr>
          <p:nvPr/>
        </p:nvPicPr>
        <p:blipFill>
          <a:blip r:embed="rId5" cstate="print"/>
          <a:srcRect/>
          <a:stretch>
            <a:fillRect/>
          </a:stretch>
        </p:blipFill>
        <p:spPr bwMode="auto">
          <a:xfrm>
            <a:off x="2483768" y="2852936"/>
            <a:ext cx="3491880" cy="2291546"/>
          </a:xfrm>
          <a:prstGeom prst="rect">
            <a:avLst/>
          </a:prstGeom>
          <a:noFill/>
        </p:spPr>
      </p:pic>
      <p:pic>
        <p:nvPicPr>
          <p:cNvPr id="25610" name="Picture 10" descr="Творческая работа участника конференции, посвященной неделе иностранных языков, на тему: &quot;Hier spricht man deutsch: Ostereich&quot;"/>
          <p:cNvPicPr>
            <a:picLocks noChangeAspect="1" noChangeArrowheads="1"/>
          </p:cNvPicPr>
          <p:nvPr/>
        </p:nvPicPr>
        <p:blipFill>
          <a:blip r:embed="rId6" cstate="print"/>
          <a:srcRect/>
          <a:stretch>
            <a:fillRect/>
          </a:stretch>
        </p:blipFill>
        <p:spPr bwMode="auto">
          <a:xfrm>
            <a:off x="0" y="0"/>
            <a:ext cx="4026229" cy="302592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ТЕРМАЛЬНАЯ ВЕНГРИЯ и ВЕНА из КИЕВА. Самые известные купальни в программе!"/>
          <p:cNvPicPr>
            <a:picLocks noChangeAspect="1" noChangeArrowheads="1"/>
          </p:cNvPicPr>
          <p:nvPr/>
        </p:nvPicPr>
        <p:blipFill>
          <a:blip r:embed="rId2" cstate="print"/>
          <a:srcRect/>
          <a:stretch>
            <a:fillRect/>
          </a:stretch>
        </p:blipFill>
        <p:spPr bwMode="auto">
          <a:xfrm>
            <a:off x="251520" y="260648"/>
            <a:ext cx="5928424" cy="3816424"/>
          </a:xfrm>
          <a:prstGeom prst="rect">
            <a:avLst/>
          </a:prstGeom>
          <a:noFill/>
        </p:spPr>
      </p:pic>
      <p:pic>
        <p:nvPicPr>
          <p:cNvPr id="26628" name="Picture 4" descr="Туристическая компания &quot;Триумф&quot;. &quot; Австрия &quot; Города &quot; Вена"/>
          <p:cNvPicPr>
            <a:picLocks noChangeAspect="1" noChangeArrowheads="1"/>
          </p:cNvPicPr>
          <p:nvPr/>
        </p:nvPicPr>
        <p:blipFill>
          <a:blip r:embed="rId3" cstate="print"/>
          <a:srcRect/>
          <a:stretch>
            <a:fillRect/>
          </a:stretch>
        </p:blipFill>
        <p:spPr bwMode="auto">
          <a:xfrm>
            <a:off x="4644008" y="3717032"/>
            <a:ext cx="3923928" cy="261766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4" name="Picture 6" descr="wien-mozart"/>
          <p:cNvPicPr>
            <a:picLocks noChangeAspect="1" noChangeArrowheads="1"/>
          </p:cNvPicPr>
          <p:nvPr/>
        </p:nvPicPr>
        <p:blipFill>
          <a:blip r:embed="rId2" cstate="print"/>
          <a:srcRect/>
          <a:stretch>
            <a:fillRect/>
          </a:stretch>
        </p:blipFill>
        <p:spPr bwMode="auto">
          <a:xfrm>
            <a:off x="251520" y="3717032"/>
            <a:ext cx="4570160" cy="2941712"/>
          </a:xfrm>
          <a:prstGeom prst="rect">
            <a:avLst/>
          </a:prstGeom>
          <a:noFill/>
        </p:spPr>
      </p:pic>
      <p:pic>
        <p:nvPicPr>
          <p:cNvPr id="27652" name="Picture 4" descr="Вена, Австрия - очарование Вены, Достопримечательности Вены"/>
          <p:cNvPicPr>
            <a:picLocks noChangeAspect="1" noChangeArrowheads="1"/>
          </p:cNvPicPr>
          <p:nvPr/>
        </p:nvPicPr>
        <p:blipFill>
          <a:blip r:embed="rId3" cstate="print"/>
          <a:srcRect/>
          <a:stretch>
            <a:fillRect/>
          </a:stretch>
        </p:blipFill>
        <p:spPr bwMode="auto">
          <a:xfrm>
            <a:off x="3635896" y="260648"/>
            <a:ext cx="5314950" cy="4200526"/>
          </a:xfrm>
          <a:prstGeom prst="rect">
            <a:avLst/>
          </a:prstGeom>
          <a:noFill/>
        </p:spPr>
      </p:pic>
      <p:pic>
        <p:nvPicPr>
          <p:cNvPr id="27656" name="Picture 8" descr="Пост &quot;Вена - прогулка к Бетховену&quot; в блоге dushin - Мои Блоги"/>
          <p:cNvPicPr>
            <a:picLocks noChangeAspect="1" noChangeArrowheads="1"/>
          </p:cNvPicPr>
          <p:nvPr/>
        </p:nvPicPr>
        <p:blipFill>
          <a:blip r:embed="rId4" cstate="print"/>
          <a:srcRect/>
          <a:stretch>
            <a:fillRect/>
          </a:stretch>
        </p:blipFill>
        <p:spPr bwMode="auto">
          <a:xfrm>
            <a:off x="395536" y="260648"/>
            <a:ext cx="3149254" cy="3410744"/>
          </a:xfrm>
          <a:prstGeom prst="rect">
            <a:avLst/>
          </a:prstGeom>
          <a:noFill/>
        </p:spPr>
      </p:pic>
      <p:pic>
        <p:nvPicPr>
          <p:cNvPr id="27658" name="Picture 10" descr="Дни Моцарта в Москве ВКонтакте"/>
          <p:cNvPicPr>
            <a:picLocks noChangeAspect="1" noChangeArrowheads="1"/>
          </p:cNvPicPr>
          <p:nvPr/>
        </p:nvPicPr>
        <p:blipFill>
          <a:blip r:embed="rId5" cstate="print"/>
          <a:srcRect/>
          <a:stretch>
            <a:fillRect/>
          </a:stretch>
        </p:blipFill>
        <p:spPr bwMode="auto">
          <a:xfrm>
            <a:off x="6804248" y="3645024"/>
            <a:ext cx="1547664" cy="2938603"/>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Классическая музыка Записи в рубрике Классическая музыка Дневник mila444 : LiveInternet - Российский Сервис Онлайн-Дневников"/>
          <p:cNvPicPr>
            <a:picLocks noChangeAspect="1" noChangeArrowheads="1"/>
          </p:cNvPicPr>
          <p:nvPr/>
        </p:nvPicPr>
        <p:blipFill>
          <a:blip r:embed="rId2" cstate="print"/>
          <a:srcRect/>
          <a:stretch>
            <a:fillRect/>
          </a:stretch>
        </p:blipFill>
        <p:spPr bwMode="auto">
          <a:xfrm>
            <a:off x="323528" y="332656"/>
            <a:ext cx="3333750" cy="2590800"/>
          </a:xfrm>
          <a:prstGeom prst="rect">
            <a:avLst/>
          </a:prstGeom>
          <a:noFill/>
        </p:spPr>
      </p:pic>
      <p:pic>
        <p:nvPicPr>
          <p:cNvPr id="28676" name="Picture 4" descr="Смотреть онлайн Van Halen - I can't stop loving you (Banda Hrmoniz Rock) - Онлайн игры бесплатно новинки игр"/>
          <p:cNvPicPr>
            <a:picLocks noChangeAspect="1" noChangeArrowheads="1"/>
          </p:cNvPicPr>
          <p:nvPr/>
        </p:nvPicPr>
        <p:blipFill>
          <a:blip r:embed="rId3" cstate="print"/>
          <a:srcRect/>
          <a:stretch>
            <a:fillRect/>
          </a:stretch>
        </p:blipFill>
        <p:spPr bwMode="auto">
          <a:xfrm>
            <a:off x="3923928" y="836712"/>
            <a:ext cx="3676531" cy="2297832"/>
          </a:xfrm>
          <a:prstGeom prst="rect">
            <a:avLst/>
          </a:prstGeom>
          <a:noFill/>
        </p:spPr>
      </p:pic>
      <p:pic>
        <p:nvPicPr>
          <p:cNvPr id="28678" name="Picture 6" descr="Портфолио olga_vikulova: Иоганн Штраус - Король Вальса"/>
          <p:cNvPicPr>
            <a:picLocks noChangeAspect="1" noChangeArrowheads="1"/>
          </p:cNvPicPr>
          <p:nvPr/>
        </p:nvPicPr>
        <p:blipFill>
          <a:blip r:embed="rId4" cstate="print"/>
          <a:srcRect/>
          <a:stretch>
            <a:fillRect/>
          </a:stretch>
        </p:blipFill>
        <p:spPr bwMode="auto">
          <a:xfrm>
            <a:off x="611560" y="3861048"/>
            <a:ext cx="3525059" cy="2056285"/>
          </a:xfrm>
          <a:prstGeom prst="rect">
            <a:avLst/>
          </a:prstGeom>
          <a:noFill/>
        </p:spPr>
      </p:pic>
      <p:pic>
        <p:nvPicPr>
          <p:cNvPr id="28680" name="Picture 8" descr="Гайдн. Обсуждение на LiveInternet - Российский Сервис Онлайн-Дневников"/>
          <p:cNvPicPr>
            <a:picLocks noChangeAspect="1" noChangeArrowheads="1"/>
          </p:cNvPicPr>
          <p:nvPr/>
        </p:nvPicPr>
        <p:blipFill>
          <a:blip r:embed="rId5" cstate="print"/>
          <a:srcRect/>
          <a:stretch>
            <a:fillRect/>
          </a:stretch>
        </p:blipFill>
        <p:spPr bwMode="auto">
          <a:xfrm>
            <a:off x="5436096" y="3356992"/>
            <a:ext cx="2843808" cy="324807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Австрия Zdes про достопримечательности мира - Part 4"/>
          <p:cNvPicPr>
            <a:picLocks noChangeAspect="1" noChangeArrowheads="1"/>
          </p:cNvPicPr>
          <p:nvPr/>
        </p:nvPicPr>
        <p:blipFill>
          <a:blip r:embed="rId2" cstate="print"/>
          <a:srcRect/>
          <a:stretch>
            <a:fillRect/>
          </a:stretch>
        </p:blipFill>
        <p:spPr bwMode="auto">
          <a:xfrm>
            <a:off x="323528" y="620688"/>
            <a:ext cx="4464496" cy="3355348"/>
          </a:xfrm>
          <a:prstGeom prst="rect">
            <a:avLst/>
          </a:prstGeom>
          <a:noFill/>
        </p:spPr>
      </p:pic>
      <p:pic>
        <p:nvPicPr>
          <p:cNvPr id="30724" name="Picture 4" descr="Wien Uhrenmuseum ShowPlaces.ru"/>
          <p:cNvPicPr>
            <a:picLocks noChangeAspect="1" noChangeArrowheads="1"/>
          </p:cNvPicPr>
          <p:nvPr/>
        </p:nvPicPr>
        <p:blipFill>
          <a:blip r:embed="rId3" cstate="print"/>
          <a:srcRect/>
          <a:stretch>
            <a:fillRect/>
          </a:stretch>
        </p:blipFill>
        <p:spPr bwMode="auto">
          <a:xfrm>
            <a:off x="4860032" y="1772816"/>
            <a:ext cx="3419872" cy="2051038"/>
          </a:xfrm>
          <a:prstGeom prst="rect">
            <a:avLst/>
          </a:prstGeom>
          <a:noFill/>
        </p:spPr>
      </p:pic>
      <p:pic>
        <p:nvPicPr>
          <p:cNvPr id="30726" name="Picture 6" descr="Miniatur Uhr; Foto von Blackberry - CHIP FOTO-VIDEO Galerie"/>
          <p:cNvPicPr>
            <a:picLocks noChangeAspect="1" noChangeArrowheads="1"/>
          </p:cNvPicPr>
          <p:nvPr/>
        </p:nvPicPr>
        <p:blipFill>
          <a:blip r:embed="rId4" cstate="print"/>
          <a:srcRect/>
          <a:stretch>
            <a:fillRect/>
          </a:stretch>
        </p:blipFill>
        <p:spPr bwMode="auto">
          <a:xfrm>
            <a:off x="2411760" y="3573016"/>
            <a:ext cx="3755554" cy="2512989"/>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descr="Отдых на выходные. b Туры в Австрию/b. Туры выходного дня Австрия"/>
          <p:cNvPicPr>
            <a:picLocks noChangeAspect="1" noChangeArrowheads="1"/>
          </p:cNvPicPr>
          <p:nvPr/>
        </p:nvPicPr>
        <p:blipFill>
          <a:blip r:embed="rId2" cstate="print"/>
          <a:srcRect/>
          <a:stretch>
            <a:fillRect/>
          </a:stretch>
        </p:blipFill>
        <p:spPr bwMode="auto">
          <a:xfrm>
            <a:off x="251520" y="1916832"/>
            <a:ext cx="4361841" cy="2880320"/>
          </a:xfrm>
          <a:prstGeom prst="rect">
            <a:avLst/>
          </a:prstGeom>
          <a:noFill/>
        </p:spPr>
      </p:pic>
      <p:pic>
        <p:nvPicPr>
          <p:cNvPr id="29698" name="Picture 2" descr="БЕЖИМ В ВЕНУ. ПУТЕШЕСТВИЕ ПЕРВОЕ I LOVE RUNNING"/>
          <p:cNvPicPr>
            <a:picLocks noChangeAspect="1" noChangeArrowheads="1"/>
          </p:cNvPicPr>
          <p:nvPr/>
        </p:nvPicPr>
        <p:blipFill>
          <a:blip r:embed="rId3" cstate="print"/>
          <a:srcRect/>
          <a:stretch>
            <a:fillRect/>
          </a:stretch>
        </p:blipFill>
        <p:spPr bwMode="auto">
          <a:xfrm>
            <a:off x="3851920" y="188640"/>
            <a:ext cx="4858172" cy="2843808"/>
          </a:xfrm>
          <a:prstGeom prst="rect">
            <a:avLst/>
          </a:prstGeom>
          <a:noFill/>
        </p:spPr>
      </p:pic>
      <p:pic>
        <p:nvPicPr>
          <p:cNvPr id="29700" name="Picture 4" descr="Wiener Kaffeehaus - Bild 2 von 3 - Webheimat.at"/>
          <p:cNvPicPr>
            <a:picLocks noChangeAspect="1" noChangeArrowheads="1"/>
          </p:cNvPicPr>
          <p:nvPr/>
        </p:nvPicPr>
        <p:blipFill>
          <a:blip r:embed="rId4" cstate="print"/>
          <a:srcRect/>
          <a:stretch>
            <a:fillRect/>
          </a:stretch>
        </p:blipFill>
        <p:spPr bwMode="auto">
          <a:xfrm>
            <a:off x="4211960" y="3356992"/>
            <a:ext cx="4151784" cy="2763531"/>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Инсбрук - самый красивый город в Европе. Обсуждение на LiveInternet - Российский Сервис Онлайн-Дневников"/>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3356992"/>
            <a:ext cx="4451648" cy="3338736"/>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Австрия Инсбрук"/>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39885" y="188640"/>
            <a:ext cx="5339747" cy="40048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7046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p:cNvPicPr>
            <a:picLocks noGrp="1"/>
          </p:cNvPicPr>
          <p:nvPr>
            <p:ph idx="1"/>
          </p:nvPr>
        </p:nvPicPr>
        <p:blipFill>
          <a:blip r:embed="rId2" cstate="print"/>
          <a:srcRect/>
          <a:stretch>
            <a:fillRect/>
          </a:stretch>
        </p:blipFill>
        <p:spPr bwMode="auto">
          <a:xfrm>
            <a:off x="179512" y="1700808"/>
            <a:ext cx="8964488" cy="3168352"/>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0-tub-ru.yandex.net/i?id=889d233d232faffe9268fd663850c90c-24-144&amp;n=33&amp;h=23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528" y="2924944"/>
            <a:ext cx="5002882" cy="376033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AB3705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130582" y="233112"/>
            <a:ext cx="4893041" cy="38439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31876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OnTour: 15 февраля 2014, 19:30, Ред Булл (Зальцбург) vs МХК Спартак, 2:1 - Fanat1k.ru"/>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27984" y="3284984"/>
            <a:ext cx="4299992" cy="3224995"/>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Fireworks Over Salzburg Austria 1920x1080 Full HD Wallpaper Free Wallpaper ID :24279"/>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9512" y="404664"/>
            <a:ext cx="5135893" cy="38519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78267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ot;НАТА&quot; / Статьи"/>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75958"/>
            <a:ext cx="5544616" cy="3825786"/>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im0-tub-ru.yandex.net/i?id=ec03c3213241ea452082fcb2ac4cf455-50-144&amp;n=33&amp;h=23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92180" y="691053"/>
            <a:ext cx="2539169" cy="2595595"/>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Инсбрук ждет первые зимние Юношеские Олимпийские игры : Лыжный спорт - Федерация фристайла России"/>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92315" y="4092327"/>
            <a:ext cx="3599865" cy="2564904"/>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http://img.gazeta.ru/files3/427/3284427/history1976_240.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445349" y="3704881"/>
            <a:ext cx="2286000" cy="30575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2071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949280"/>
            <a:ext cx="8229600" cy="1143000"/>
          </a:xfrm>
        </p:spPr>
        <p:txBody>
          <a:bodyPr>
            <a:normAutofit fontScale="90000"/>
          </a:bodyPr>
          <a:lstStyle/>
          <a:p>
            <a:pPr algn="ctr"/>
            <a:r>
              <a:rPr lang="de-DE" sz="2700" dirty="0" smtClean="0">
                <a:latin typeface="Times New Roman" pitchFamily="18" charset="0"/>
                <a:cs typeface="Times New Roman" pitchFamily="18" charset="0"/>
              </a:rPr>
              <a:t>Österreich ist eine  parlamentarische Republik in Mitteleuropa. </a:t>
            </a:r>
            <a:br>
              <a:rPr lang="de-DE" sz="2700" dirty="0" smtClean="0">
                <a:latin typeface="Times New Roman" pitchFamily="18" charset="0"/>
                <a:cs typeface="Times New Roman" pitchFamily="18" charset="0"/>
              </a:rPr>
            </a:br>
            <a:r>
              <a:rPr lang="de-DE" sz="2700" dirty="0" smtClean="0">
                <a:latin typeface="Times New Roman" pitchFamily="18" charset="0"/>
                <a:cs typeface="Times New Roman" pitchFamily="18" charset="0"/>
              </a:rPr>
              <a:t>Sie grenzt im Norden an Deutschland und Tschechien, im Osten an die Slowakei und Ungarn, im Süden an Slowenien und Italien und im Westen an die Schweiz und Liechtenstein.</a:t>
            </a:r>
            <a:r>
              <a:rPr lang="ru-RU" dirty="0" smtClean="0"/>
              <a:t/>
            </a:r>
            <a:br>
              <a:rPr lang="ru-RU" dirty="0" smtClean="0"/>
            </a:br>
            <a:endParaRPr lang="ru-RU" dirty="0"/>
          </a:p>
        </p:txBody>
      </p:sp>
      <p:pic>
        <p:nvPicPr>
          <p:cNvPr id="5" name="Рисунок 4"/>
          <p:cNvPicPr/>
          <p:nvPr/>
        </p:nvPicPr>
        <p:blipFill>
          <a:blip r:embed="rId2" cstate="print"/>
          <a:srcRect/>
          <a:stretch>
            <a:fillRect/>
          </a:stretch>
        </p:blipFill>
        <p:spPr bwMode="auto">
          <a:xfrm>
            <a:off x="1619672" y="476672"/>
            <a:ext cx="5904656" cy="413342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lachau - Tipp Die Großglockner Hochalpenstraße - Glockner, SalzburgerLand in der Sportwelt Amadé Flachau - SalzburgerLand Gross"/>
          <p:cNvPicPr>
            <a:picLocks noChangeAspect="1" noChangeArrowheads="1"/>
          </p:cNvPicPr>
          <p:nvPr/>
        </p:nvPicPr>
        <p:blipFill>
          <a:blip r:embed="rId2" cstate="print"/>
          <a:srcRect/>
          <a:stretch>
            <a:fillRect/>
          </a:stretch>
        </p:blipFill>
        <p:spPr bwMode="auto">
          <a:xfrm>
            <a:off x="251520" y="0"/>
            <a:ext cx="4680520" cy="3132930"/>
          </a:xfrm>
          <a:prstGeom prst="rect">
            <a:avLst/>
          </a:prstGeom>
          <a:noFill/>
        </p:spPr>
      </p:pic>
      <p:pic>
        <p:nvPicPr>
          <p:cNvPr id="1034" name="Picture 10" descr="PENNY Markt Österreich"/>
          <p:cNvPicPr>
            <a:picLocks noChangeAspect="1" noChangeArrowheads="1"/>
          </p:cNvPicPr>
          <p:nvPr/>
        </p:nvPicPr>
        <p:blipFill>
          <a:blip r:embed="rId3" cstate="print"/>
          <a:srcRect/>
          <a:stretch>
            <a:fillRect/>
          </a:stretch>
        </p:blipFill>
        <p:spPr bwMode="auto">
          <a:xfrm>
            <a:off x="4716016" y="908720"/>
            <a:ext cx="3968597" cy="2643734"/>
          </a:xfrm>
          <a:prstGeom prst="rect">
            <a:avLst/>
          </a:prstGeom>
          <a:noFill/>
        </p:spPr>
      </p:pic>
      <p:pic>
        <p:nvPicPr>
          <p:cNvPr id="1028" name="Picture 4"/>
          <p:cNvPicPr>
            <a:picLocks noChangeAspect="1" noChangeArrowheads="1"/>
          </p:cNvPicPr>
          <p:nvPr/>
        </p:nvPicPr>
        <p:blipFill>
          <a:blip r:embed="rId4" cstate="print"/>
          <a:srcRect/>
          <a:stretch>
            <a:fillRect/>
          </a:stretch>
        </p:blipFill>
        <p:spPr bwMode="auto">
          <a:xfrm>
            <a:off x="467544" y="3284984"/>
            <a:ext cx="2755570" cy="3224585"/>
          </a:xfrm>
          <a:prstGeom prst="rect">
            <a:avLst/>
          </a:prstGeom>
          <a:noFill/>
          <a:ln w="9525">
            <a:noFill/>
            <a:miter lim="800000"/>
            <a:headEnd/>
            <a:tailEnd/>
          </a:ln>
          <a:effectLst/>
        </p:spPr>
      </p:pic>
      <p:pic>
        <p:nvPicPr>
          <p:cNvPr id="1032" name="Picture 8" descr="Österreich"/>
          <p:cNvPicPr>
            <a:picLocks noChangeAspect="1" noChangeArrowheads="1"/>
          </p:cNvPicPr>
          <p:nvPr/>
        </p:nvPicPr>
        <p:blipFill>
          <a:blip r:embed="rId5" cstate="print"/>
          <a:srcRect/>
          <a:stretch>
            <a:fillRect/>
          </a:stretch>
        </p:blipFill>
        <p:spPr bwMode="auto">
          <a:xfrm>
            <a:off x="3347864" y="2924944"/>
            <a:ext cx="3874846" cy="299695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67544" y="6021288"/>
            <a:ext cx="8229600" cy="1220768"/>
          </a:xfrm>
        </p:spPr>
        <p:txBody>
          <a:bodyPr/>
          <a:lstStyle/>
          <a:p>
            <a:r>
              <a:rPr lang="de-DE" dirty="0" smtClean="0"/>
              <a:t>Großglockner       </a:t>
            </a:r>
            <a:endParaRPr lang="ru-RU" dirty="0" smtClean="0"/>
          </a:p>
          <a:p>
            <a:endParaRPr lang="ru-RU" dirty="0"/>
          </a:p>
        </p:txBody>
      </p:sp>
      <p:pic>
        <p:nvPicPr>
          <p:cNvPr id="4" name="Рисунок 3"/>
          <p:cNvPicPr/>
          <p:nvPr/>
        </p:nvPicPr>
        <p:blipFill>
          <a:blip r:embed="rId2" cstate="print"/>
          <a:srcRect/>
          <a:stretch>
            <a:fillRect/>
          </a:stretch>
        </p:blipFill>
        <p:spPr bwMode="auto">
          <a:xfrm>
            <a:off x="611560" y="1196752"/>
            <a:ext cx="6120680" cy="4176464"/>
          </a:xfrm>
          <a:prstGeom prst="rect">
            <a:avLst/>
          </a:prstGeom>
          <a:noFill/>
          <a:ln w="9525">
            <a:noFill/>
            <a:miter lim="800000"/>
            <a:headEnd/>
            <a:tailEnd/>
          </a:ln>
        </p:spPr>
      </p:pic>
      <p:pic>
        <p:nvPicPr>
          <p:cNvPr id="5" name="Рисунок 4"/>
          <p:cNvPicPr/>
          <p:nvPr/>
        </p:nvPicPr>
        <p:blipFill>
          <a:blip r:embed="rId3" cstate="print"/>
          <a:srcRect/>
          <a:stretch>
            <a:fillRect/>
          </a:stretch>
        </p:blipFill>
        <p:spPr bwMode="auto">
          <a:xfrm>
            <a:off x="5508104" y="4005064"/>
            <a:ext cx="2938636" cy="2221979"/>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Вена остается лучшим городом для жизни &quot; Главные новости &quot; TURobzor - туристическое обозрение"/>
          <p:cNvPicPr>
            <a:picLocks noChangeAspect="1" noChangeArrowheads="1"/>
          </p:cNvPicPr>
          <p:nvPr/>
        </p:nvPicPr>
        <p:blipFill>
          <a:blip r:embed="rId2" cstate="print"/>
          <a:srcRect/>
          <a:stretch>
            <a:fillRect/>
          </a:stretch>
        </p:blipFill>
        <p:spPr bwMode="auto">
          <a:xfrm>
            <a:off x="251520" y="0"/>
            <a:ext cx="2990850" cy="3762376"/>
          </a:xfrm>
          <a:prstGeom prst="rect">
            <a:avLst/>
          </a:prstGeom>
          <a:noFill/>
        </p:spPr>
      </p:pic>
      <p:pic>
        <p:nvPicPr>
          <p:cNvPr id="3078" name="Picture 6" descr="Städtereise - ARCOTEL Allegra Zagreb"/>
          <p:cNvPicPr>
            <a:picLocks noChangeAspect="1" noChangeArrowheads="1"/>
          </p:cNvPicPr>
          <p:nvPr/>
        </p:nvPicPr>
        <p:blipFill>
          <a:blip r:embed="rId3" cstate="print"/>
          <a:srcRect/>
          <a:stretch>
            <a:fillRect/>
          </a:stretch>
        </p:blipFill>
        <p:spPr bwMode="auto">
          <a:xfrm>
            <a:off x="2195736" y="2636912"/>
            <a:ext cx="5715000" cy="4000501"/>
          </a:xfrm>
          <a:prstGeom prst="rect">
            <a:avLst/>
          </a:prstGeom>
          <a:noFill/>
        </p:spPr>
      </p:pic>
      <p:pic>
        <p:nvPicPr>
          <p:cNvPr id="3074" name="Picture 2" descr="Новости NEWSru.com :: Участники научного форума в Вене будут рассуждать о Европе без религии"/>
          <p:cNvPicPr>
            <a:picLocks noChangeAspect="1" noChangeArrowheads="1"/>
          </p:cNvPicPr>
          <p:nvPr/>
        </p:nvPicPr>
        <p:blipFill>
          <a:blip r:embed="rId4" cstate="print"/>
          <a:srcRect/>
          <a:stretch>
            <a:fillRect/>
          </a:stretch>
        </p:blipFill>
        <p:spPr bwMode="auto">
          <a:xfrm>
            <a:off x="4860032" y="188640"/>
            <a:ext cx="3599723" cy="269979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de-DE" dirty="0" smtClean="0"/>
              <a:t> Die Bundeshauptstadt ist Wien. </a:t>
            </a:r>
            <a:endParaRPr lang="ru-RU" dirty="0"/>
          </a:p>
        </p:txBody>
      </p:sp>
      <p:pic>
        <p:nvPicPr>
          <p:cNvPr id="5" name="Рисунок 4" descr="Wien 1.bmp"/>
          <p:cNvPicPr>
            <a:picLocks noChangeAspect="1"/>
          </p:cNvPicPr>
          <p:nvPr/>
        </p:nvPicPr>
        <p:blipFill>
          <a:blip r:embed="rId2" cstate="print"/>
          <a:stretch>
            <a:fillRect/>
          </a:stretch>
        </p:blipFill>
        <p:spPr>
          <a:xfrm>
            <a:off x="1043608" y="2492896"/>
            <a:ext cx="7178055" cy="402336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p:nvPr/>
        </p:nvPicPr>
        <p:blipFill>
          <a:blip r:embed="rId2" cstate="print"/>
          <a:srcRect/>
          <a:stretch>
            <a:fillRect/>
          </a:stretch>
        </p:blipFill>
        <p:spPr bwMode="auto">
          <a:xfrm>
            <a:off x="539552" y="1052736"/>
            <a:ext cx="3594695" cy="2564482"/>
          </a:xfrm>
          <a:prstGeom prst="rect">
            <a:avLst/>
          </a:prstGeom>
          <a:noFill/>
          <a:ln w="9525">
            <a:noFill/>
            <a:miter lim="800000"/>
            <a:headEnd/>
            <a:tailEnd/>
          </a:ln>
        </p:spPr>
      </p:pic>
      <p:pic>
        <p:nvPicPr>
          <p:cNvPr id="13" name="Рисунок 12"/>
          <p:cNvPicPr/>
          <p:nvPr/>
        </p:nvPicPr>
        <p:blipFill>
          <a:blip r:embed="rId3" cstate="print"/>
          <a:srcRect/>
          <a:stretch>
            <a:fillRect/>
          </a:stretch>
        </p:blipFill>
        <p:spPr bwMode="auto">
          <a:xfrm>
            <a:off x="4932040" y="3140968"/>
            <a:ext cx="2655168" cy="2803376"/>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Содержимое 5"/>
          <p:cNvSpPr>
            <a:spLocks noGrp="1"/>
          </p:cNvSpPr>
          <p:nvPr>
            <p:ph idx="1"/>
          </p:nvPr>
        </p:nvSpPr>
        <p:spPr/>
        <p:txBody>
          <a:bodyPr>
            <a:normAutofit lnSpcReduction="10000"/>
          </a:bodyPr>
          <a:lstStyle/>
          <a:p>
            <a:r>
              <a:rPr lang="de-DE" dirty="0" smtClean="0"/>
              <a:t>Deutsch</a:t>
            </a:r>
            <a:endParaRPr lang="ru-RU" dirty="0" smtClean="0"/>
          </a:p>
          <a:p>
            <a:r>
              <a:rPr lang="de-DE" dirty="0" smtClean="0"/>
              <a:t>Regionale Amtssprachen: Kroatisch, Slowenisch, Ungarisch</a:t>
            </a:r>
            <a:endParaRPr lang="ru-RU" dirty="0" smtClean="0"/>
          </a:p>
          <a:p>
            <a:r>
              <a:rPr lang="de-DE" dirty="0" smtClean="0"/>
              <a:t>Hauptstadt	Wien</a:t>
            </a:r>
            <a:endParaRPr lang="ru-RU" dirty="0" smtClean="0"/>
          </a:p>
          <a:p>
            <a:r>
              <a:rPr lang="de-DE" dirty="0" smtClean="0"/>
              <a:t>Staatsform	Parlamentarische Republik</a:t>
            </a:r>
          </a:p>
          <a:p>
            <a:r>
              <a:rPr lang="de-DE" dirty="0" smtClean="0"/>
              <a:t>Regierungsorgan     Bundesrat</a:t>
            </a:r>
            <a:endParaRPr lang="ru-RU" dirty="0" smtClean="0"/>
          </a:p>
          <a:p>
            <a:r>
              <a:rPr lang="de-DE" dirty="0" smtClean="0"/>
              <a:t>Staatsoberhaupt	Bundespräsident </a:t>
            </a:r>
            <a:endParaRPr lang="ru-RU" dirty="0" smtClean="0"/>
          </a:p>
          <a:p>
            <a:r>
              <a:rPr lang="de-DE" dirty="0" smtClean="0"/>
              <a:t>Regierungschef 	Bundeskanzler </a:t>
            </a:r>
            <a:endParaRPr lang="ru-RU" dirty="0" smtClean="0"/>
          </a:p>
          <a:p>
            <a:r>
              <a:rPr lang="de-DE" dirty="0" smtClean="0"/>
              <a:t>Fläche 83.871 km²</a:t>
            </a:r>
            <a:endParaRPr lang="ru-RU" dirty="0" smtClean="0"/>
          </a:p>
          <a:p>
            <a:r>
              <a:rPr lang="de-DE" dirty="0" smtClean="0"/>
              <a:t>Einwohnerzahl 8.353.243 Menschen</a:t>
            </a:r>
            <a:endParaRPr lang="ru-RU" dirty="0" smtClean="0"/>
          </a:p>
          <a:p>
            <a:endParaRPr lang="ru-RU"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124</TotalTime>
  <Words>52</Words>
  <Application>Microsoft Office PowerPoint</Application>
  <PresentationFormat>Экран (4:3)</PresentationFormat>
  <Paragraphs>17</Paragraphs>
  <Slides>22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Поток</vt:lpstr>
      <vt:lpstr>Österreich</vt:lpstr>
      <vt:lpstr>Слайд 2</vt:lpstr>
      <vt:lpstr>Österreich ist eine  parlamentarische Republik in Mitteleuropa.  Sie grenzt im Norden an Deutschland und Tschechien, im Osten an die Slowakei und Ungarn, im Süden an Slowenien und Italien und im Westen an die Schweiz und Liechtenstein. </vt:lpstr>
      <vt:lpstr>Слайд 4</vt:lpstr>
      <vt:lpstr>Слайд 5</vt:lpstr>
      <vt:lpstr>Слайд 6</vt:lpstr>
      <vt:lpstr> Die Bundeshauptstadt ist Wien. </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Österreich</dc:title>
  <dc:creator>Татьяна</dc:creator>
  <cp:lastModifiedBy>Соловьянова Т.А.</cp:lastModifiedBy>
  <cp:revision>16</cp:revision>
  <dcterms:created xsi:type="dcterms:W3CDTF">2014-09-29T19:50:47Z</dcterms:created>
  <dcterms:modified xsi:type="dcterms:W3CDTF">2015-01-10T22:10:30Z</dcterms:modified>
</cp:coreProperties>
</file>