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66FFFF"/>
    <a:srgbClr val="00F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cs2.livemaster.ru/foto/large/d6c18386915--dlya-domashnih-zhivotnyh-domik-dlya-krupnoj-n8166.jpg" TargetMode="External"/><Relationship Id="rId13" Type="http://schemas.openxmlformats.org/officeDocument/2006/relationships/hyperlink" Target="http://1.bp.blogspot.com/-vMqEr_GxHiw/Une2F6eCrAI/AAAAAAAABY8/y3UM8jwPP7A/s1600/IMG_1123.JPG" TargetMode="External"/><Relationship Id="rId18" Type="http://schemas.openxmlformats.org/officeDocument/2006/relationships/hyperlink" Target="https://delibfive.wordpress.com/2010/12/08/%D0%BF%D1%83%D0%B0%D0%BD%D1%81%D0%B5%D1%82%D0%B8%D1%8F-%D1%80%D0%BE%D0%B6%D0%B4%D0%B5%D1%81%D1%82%D0%B2%D0%B5%D0%BD%D1%81%D0%BA%D0%B0%D1%8F-%D0%B7%D0%B2%D0%B5%D0%B7%D0%B4%D0%B0/" TargetMode="External"/><Relationship Id="rId3" Type="http://schemas.openxmlformats.org/officeDocument/2006/relationships/hyperlink" Target="http://www.florist.ru/articleimages/7061b93e610dfcfca4cbb52b25dc3a3b.jpg" TargetMode="External"/><Relationship Id="rId21" Type="http://schemas.openxmlformats.org/officeDocument/2006/relationships/hyperlink" Target="http://www.liveinternet.ru/showjournal.php?journalid=5138868&amp;jday=14&amp;jyear=2012&amp;jmonth=12" TargetMode="External"/><Relationship Id="rId7" Type="http://schemas.openxmlformats.org/officeDocument/2006/relationships/hyperlink" Target="http://decor-foto.ru/wp-content/uploads/2014/11/wpid-puansetiya-iz-fetra_i_1.jpg" TargetMode="External"/><Relationship Id="rId12" Type="http://schemas.openxmlformats.org/officeDocument/2006/relationships/hyperlink" Target="http://artnow.ru/img/749000/749222.jpg" TargetMode="External"/><Relationship Id="rId17" Type="http://schemas.openxmlformats.org/officeDocument/2006/relationships/hyperlink" Target="http://3.bp.blogspot.com/-MTs8KhWBwWA/VIydGmVfoHI/AAAAAAAA0Ms/X2__pKyR1Ic/s1600/331730-27350-62768021-m750x740-uff3c6.jpg" TargetMode="External"/><Relationship Id="rId2" Type="http://schemas.openxmlformats.org/officeDocument/2006/relationships/hyperlink" Target="http://plantus.ru/sites/default/files/puansettiya.jpg" TargetMode="External"/><Relationship Id="rId16" Type="http://schemas.openxmlformats.org/officeDocument/2006/relationships/hyperlink" Target="http://www.liveinternet.ru/users/repman/post348979550/" TargetMode="External"/><Relationship Id="rId20" Type="http://schemas.openxmlformats.org/officeDocument/2006/relationships/hyperlink" Target="http://moisekretiki.ru/?p=14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.pics.livejournal.com/mari_pazhyna/29019327/30495/30495_original.jpg" TargetMode="External"/><Relationship Id="rId11" Type="http://schemas.openxmlformats.org/officeDocument/2006/relationships/hyperlink" Target="http://www.samarabuket.ru/wp-content/uploads/2012/11/Christmas_ornaments.jpg" TargetMode="External"/><Relationship Id="rId5" Type="http://schemas.openxmlformats.org/officeDocument/2006/relationships/hyperlink" Target="http://nyurochka.ru/wp-content/uploads/2013/11/rozhdestvenskie-tsvetyi-puansettiya.png" TargetMode="External"/><Relationship Id="rId15" Type="http://schemas.openxmlformats.org/officeDocument/2006/relationships/hyperlink" Target="http://sdelay.tv/sites/sdelay.tv/files/imagecache/img_stat_full/image/stat/6955/konkurs_1.jpg" TargetMode="External"/><Relationship Id="rId10" Type="http://schemas.openxmlformats.org/officeDocument/2006/relationships/hyperlink" Target="http://s016.radikal.ru/i336/1112/ef/b65cd0ad39f8.jpg" TargetMode="External"/><Relationship Id="rId19" Type="http://schemas.openxmlformats.org/officeDocument/2006/relationships/hyperlink" Target="http://webplants.ru/dekorativnolistnye-rasteniya/puansetiya-rozhdestvenskaya-zvezda-uxod-foto.html" TargetMode="External"/><Relationship Id="rId4" Type="http://schemas.openxmlformats.org/officeDocument/2006/relationships/hyperlink" Target="http://darvin-market.ru/images/statay/11.12.12_jpg.jpg" TargetMode="External"/><Relationship Id="rId9" Type="http://schemas.openxmlformats.org/officeDocument/2006/relationships/hyperlink" Target="http://womanadvice.ru/sites/default/files/imagecache/width_250/puansetiya_uhod_v_domashnih_usloviyah.jpg" TargetMode="External"/><Relationship Id="rId14" Type="http://schemas.openxmlformats.org/officeDocument/2006/relationships/hyperlink" Target="http://cs1.livemaster.ru/articlefoto/300x225/0/1/5/838644.jpeg" TargetMode="External"/><Relationship Id="rId22" Type="http://schemas.openxmlformats.org/officeDocument/2006/relationships/hyperlink" Target="http://loveflora.ru/komnatnoe-cvetovodctvo/puansetiya-uho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C:\Users\1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34"/>
            <a:ext cx="9153494" cy="687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264" y="1340768"/>
            <a:ext cx="8841736" cy="21852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Пуансетия</a:t>
            </a:r>
            <a:endParaRPr lang="ru-RU" sz="32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Главный цветок </a:t>
            </a:r>
            <a:r>
              <a:rPr lang="ru-RU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рождества</a:t>
            </a:r>
          </a:p>
          <a:p>
            <a:pPr algn="ctr"/>
            <a:endParaRPr lang="ru-RU" sz="16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1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Информационно-</a:t>
            </a:r>
            <a:r>
              <a:rPr lang="ru-RU" sz="16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обозревательная</a:t>
            </a:r>
            <a:r>
              <a:rPr lang="ru-RU" sz="1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лекция</a:t>
            </a:r>
            <a:endParaRPr lang="ru-RU" sz="16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0" y="3573016"/>
            <a:ext cx="7560840" cy="258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28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171" y="404664"/>
            <a:ext cx="37066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После открытия Америки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попала в Старый Свет и была изучена европейскими учеными. Ботаники отнесли чужестранку к семейству молочайных.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47950"/>
            <a:ext cx="1371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2393" r="89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92696"/>
            <a:ext cx="55721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15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6441" y="332656"/>
            <a:ext cx="8172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Однажды директор 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Берлинского 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ботанического сада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Карл </a:t>
            </a: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Людвиг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Виленов 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по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оранжерее 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вдруг заметил, 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что у растения, 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привезенного 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 Центральной Америки, вдруг покраснели листья. 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Ученый был потрясен и назвал </a:t>
            </a: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этот молочай − </a:t>
            </a:r>
            <a:r>
              <a:rPr lang="ru-RU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эуфорбия</a:t>
            </a: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красивейшая.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566462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9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52854"/>
            <a:ext cx="48965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К сожалению, цветки </a:t>
            </a:r>
            <a:r>
              <a:rPr lang="ru-RU" sz="2800" dirty="0" err="1">
                <a:latin typeface="Arial Black" panose="020B0A04020102020204" pitchFamily="34" charset="0"/>
              </a:rPr>
              <a:t>пуансеттии</a:t>
            </a:r>
            <a:r>
              <a:rPr lang="ru-RU" sz="2800" dirty="0">
                <a:latin typeface="Arial Black" panose="020B0A04020102020204" pitchFamily="34" charset="0"/>
              </a:rPr>
              <a:t> мелкие, желтовато-зеленоватые, в общем, невзрачные. Издалека такие цветы никак не разглядеть, поэтому растение привлекает опылителей яркой макушкой. </a:t>
            </a:r>
            <a:endParaRPr lang="ru-RU" sz="2800" dirty="0" smtClean="0">
              <a:latin typeface="Arial Black" panose="020B0A04020102020204" pitchFamily="34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Причем 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у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пуансеттии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есть веские причины на то, чтобы именно покраснеть, а не пожелтеть.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7313" l="758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42" y="225108"/>
            <a:ext cx="4981515" cy="66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691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Ученые утверждают, что молочай опыляется птицами. Видимо, насекомые не очень любят семейство </a:t>
            </a:r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молочайных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Ну 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а пернатые, </a:t>
            </a:r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как </a:t>
            </a:r>
            <a:r>
              <a:rPr lang="ru-RU" sz="3200" dirty="0">
                <a:solidFill>
                  <a:srgbClr val="FFFF00"/>
                </a:solidFill>
                <a:latin typeface="Arial Black" panose="020B0A04020102020204" pitchFamily="34" charset="0"/>
              </a:rPr>
              <a:t>известно, </a:t>
            </a:r>
            <a:endParaRPr lang="ru-RU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очень 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хорошо 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различают 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красный </a:t>
            </a:r>
          </a:p>
          <a:p>
            <a:r>
              <a:rPr lang="ru-RU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цвет.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0" b="93199" l="10000" r="90000">
                        <a14:foregroundMark x1="26133" y1="53860" x2="18933" y2="76654"/>
                        <a14:foregroundMark x1="17867" y1="60846" x2="18000" y2="64890"/>
                        <a14:foregroundMark x1="40267" y1="78676" x2="39733" y2="78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15363"/>
            <a:ext cx="71437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451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324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Промышленные теплицы перед Рождеством – это плантации с </a:t>
            </a:r>
            <a:r>
              <a:rPr lang="ru-RU" sz="2800" dirty="0" err="1" smtClean="0">
                <a:solidFill>
                  <a:srgbClr val="66FFFF"/>
                </a:solidFill>
                <a:latin typeface="Arial Black" panose="020B0A04020102020204" pitchFamily="34" charset="0"/>
              </a:rPr>
              <a:t>пуансетиями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, налево пойдешь – </a:t>
            </a:r>
            <a:r>
              <a:rPr lang="ru-RU" sz="2800" dirty="0" err="1" smtClean="0">
                <a:solidFill>
                  <a:srgbClr val="66FFFF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, направо повернешь – и тут она. </a:t>
            </a:r>
            <a:endParaRPr lang="ru-RU" sz="28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Но 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растение царит </a:t>
            </a:r>
            <a:endParaRPr lang="ru-RU" sz="28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в 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теплицах и </a:t>
            </a:r>
            <a:endParaRPr lang="ru-RU" sz="28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магазинах </a:t>
            </a: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только 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в праздники, </a:t>
            </a:r>
            <a:endParaRPr lang="ru-RU" sz="28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затем </a:t>
            </a: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куда-то 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исчезает. </a:t>
            </a:r>
            <a:endParaRPr lang="ru-RU" sz="28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А 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происходит это потому, </a:t>
            </a:r>
            <a:endParaRPr lang="ru-RU" sz="28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что </a:t>
            </a:r>
            <a:r>
              <a:rPr lang="ru-RU" sz="2800" dirty="0">
                <a:solidFill>
                  <a:srgbClr val="66FFFF"/>
                </a:solidFill>
                <a:latin typeface="Arial Black" panose="020B0A04020102020204" pitchFamily="34" charset="0"/>
              </a:rPr>
              <a:t>свою декоративность она теряет почти на полгода!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7" y="2132856"/>
            <a:ext cx="4760913" cy="469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285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FF00"/>
                </a:solidFill>
                <a:latin typeface="Arial Black" panose="020B0A04020102020204" pitchFamily="34" charset="0"/>
              </a:rPr>
              <a:t>Промышленные теплицы перед Рождеством – это плантации с </a:t>
            </a:r>
            <a:r>
              <a:rPr lang="ru-RU" sz="2800" dirty="0" err="1">
                <a:solidFill>
                  <a:srgbClr val="00FF00"/>
                </a:solidFill>
                <a:latin typeface="Arial Black" panose="020B0A04020102020204" pitchFamily="34" charset="0"/>
              </a:rPr>
              <a:t>пуансеттиями</a:t>
            </a:r>
            <a:r>
              <a:rPr lang="ru-RU" sz="2800" dirty="0">
                <a:solidFill>
                  <a:srgbClr val="00FF00"/>
                </a:solidFill>
                <a:latin typeface="Arial Black" panose="020B0A04020102020204" pitchFamily="34" charset="0"/>
              </a:rPr>
              <a:t>, налево пойдешь – </a:t>
            </a:r>
            <a:r>
              <a:rPr lang="ru-RU" sz="2800" dirty="0" err="1">
                <a:solidFill>
                  <a:srgbClr val="00FF00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800" dirty="0">
                <a:solidFill>
                  <a:srgbClr val="00FF00"/>
                </a:solidFill>
                <a:latin typeface="Arial Black" panose="020B0A04020102020204" pitchFamily="34" charset="0"/>
              </a:rPr>
              <a:t>, направо повернешь – и тут она. Но растение царит в теплицах и магазинах только в праздники, затем куда-то исчезает. А происходит это потому, что свою декоративность она теряет почти на полгода!</a:t>
            </a:r>
          </a:p>
        </p:txBody>
      </p:sp>
      <p:pic>
        <p:nvPicPr>
          <p:cNvPr id="12291" name="Picture 3" descr="C:\Users\1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4" b="89806" l="3279" r="965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53" y="2348880"/>
            <a:ext cx="69723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84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А вот дома, чтобы купленная вами </a:t>
            </a:r>
            <a:r>
              <a:rPr lang="ru-RU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цвела подольше, достаточно соблюсти ряд нехитрых правил. </a:t>
            </a:r>
            <a:endParaRPr lang="ru-RU" sz="28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 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покупке нужно следить, чтобы цветы были не распущены, тогда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будет радовать глаз месяц, а то и полтора.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/>
          <a:stretch/>
        </p:blipFill>
        <p:spPr bwMode="auto">
          <a:xfrm>
            <a:off x="2500625" y="2854036"/>
            <a:ext cx="4248472" cy="310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54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332" y="16916"/>
            <a:ext cx="8690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Поливают </a:t>
            </a:r>
            <a:r>
              <a:rPr lang="ru-RU" sz="2400" dirty="0" err="1">
                <a:solidFill>
                  <a:srgbClr val="66FFFF"/>
                </a:solidFill>
                <a:latin typeface="Arial Black" panose="020B0A04020102020204" pitchFamily="34" charset="0"/>
              </a:rPr>
              <a:t>пуансеттию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 умеренно − в поддон или край горшка. Растение отлично будет себя чувствовать при температуре 20 градусов.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09" y="2132856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956" y="1841242"/>
            <a:ext cx="26305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Многие после праздников выбрасывают растение, но при желании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пуансеттию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можно сохранить, и при соблюдении некоторых правил на следующий год у растения вновь покраснеет прицветник.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6722" y="1995130"/>
            <a:ext cx="27323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После того, как растение отцвело, оно сбрасывает листья. Нужно обрезать побеги на высоту 10–15 см. После этого полив прекращают, а само растение помещают в сухое прохладное место.</a:t>
            </a:r>
          </a:p>
        </p:txBody>
      </p:sp>
    </p:spTree>
    <p:extLst>
      <p:ext uri="{BB962C8B-B14F-4D97-AF65-F5344CB8AC3E}">
        <p14:creationId xmlns:p14="http://schemas.microsoft.com/office/powerpoint/2010/main" val="163473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С приходом весны </a:t>
            </a:r>
            <a:r>
              <a:rPr lang="ru-RU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пуансеттию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можно переселить в сад, на свежем воздухе растение наберется сил. В августе пересадить в горшочек и начать подкормку. Ну а в сентябре нужно обрезать слабые побеги.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Дальше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– самое сложное. Это растение короткого дня, и нужно увеличить ему ночь.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Для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этого вечером в 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17:00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пуансеттию 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Нужно накрыть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черным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,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 непрозрачным 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  </a:t>
            </a: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пакетом,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 а утром не забудьте 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своеобразный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колпак убрать.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Таким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образом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вы продлеваете</a:t>
            </a: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для растения ночь,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з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апускаются биологические  </a:t>
            </a: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механизмы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,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и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листья краснеют.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В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общем, вырастить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нарядную </a:t>
            </a:r>
            <a:r>
              <a:rPr lang="ru-RU" dirty="0" err="1">
                <a:solidFill>
                  <a:srgbClr val="00CCFF"/>
                </a:solidFill>
                <a:latin typeface="Arial Black" panose="020B0A04020102020204" pitchFamily="34" charset="0"/>
              </a:rPr>
              <a:t>пуансеттию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самостоятельно</a:t>
            </a: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под силу только </a:t>
            </a:r>
            <a:endParaRPr lang="ru-RU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увлеченным </a:t>
            </a:r>
            <a:r>
              <a:rPr lang="ru-RU" dirty="0">
                <a:solidFill>
                  <a:srgbClr val="00CCFF"/>
                </a:solidFill>
                <a:latin typeface="Arial Black" panose="020B0A04020102020204" pitchFamily="34" charset="0"/>
              </a:rPr>
              <a:t>цветоводам.</a:t>
            </a:r>
          </a:p>
        </p:txBody>
      </p:sp>
      <p:pic>
        <p:nvPicPr>
          <p:cNvPr id="9219" name="Picture 3" descr="C:\Users\1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9" b="98864" l="0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" y="2492896"/>
            <a:ext cx="5334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29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/>
        </p:blipFill>
        <p:spPr bwMode="auto">
          <a:xfrm>
            <a:off x="2195736" y="692695"/>
            <a:ext cx="4575513" cy="51086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45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260648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У нас в стране это растение появилось не так давно, зато в Европе – это такой же символ Рождества, как и елка. </a:t>
            </a:r>
            <a:endParaRPr lang="ru-RU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Многие 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принимают его нарядную макушку за цветок, но на самом деле, это ярко окрашенные листья. Итак, знакомьтесь – </a:t>
            </a:r>
            <a:r>
              <a:rPr lang="ru-RU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252"/>
            <a:ext cx="4337295" cy="448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9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1\Desktop\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r="4194" b="4786"/>
          <a:stretch/>
        </p:blipFill>
        <p:spPr bwMode="auto">
          <a:xfrm>
            <a:off x="-15036" y="-47052"/>
            <a:ext cx="9147748" cy="688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188640"/>
            <a:ext cx="5328592" cy="1477328"/>
          </a:xfrm>
          <a:prstGeom prst="rect">
            <a:avLst/>
          </a:prstGeom>
          <a:solidFill>
            <a:schemeClr val="tx1">
              <a:lumMod val="8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- Рождественская звезда – прекрасное украшение Вашего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дома </a:t>
            </a:r>
            <a:endParaRPr lang="ru-RU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Новый год, </a:t>
            </a:r>
            <a:endParaRPr lang="ru-RU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а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также </a:t>
            </a:r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красивый подарок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</a:rPr>
              <a:t>для </a:t>
            </a:r>
            <a:r>
              <a:rPr lang="ru-RU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близких и друзей!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92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03848" y="116632"/>
            <a:ext cx="22317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cap="all" spc="50" dirty="0">
                <a:solidFill>
                  <a:srgbClr val="FFFFFF"/>
                </a:solidFill>
                <a:ea typeface="+mj-ea"/>
                <a:cs typeface="+mj-cs"/>
              </a:rPr>
              <a:t>Источники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42032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hlinkClick r:id="rId2"/>
              </a:rPr>
              <a:t>http://plantus.ru/sites/default/files/puansettiya.jpg</a:t>
            </a:r>
            <a:r>
              <a:rPr lang="ru-RU" sz="1400" dirty="0"/>
              <a:t> </a:t>
            </a:r>
          </a:p>
          <a:p>
            <a:r>
              <a:rPr lang="ru-RU" sz="1400" u="sng" dirty="0">
                <a:hlinkClick r:id="rId3"/>
              </a:rPr>
              <a:t>http://www.florist.ru/articleimages/7061b93e610dfcfca4cbb52b25dc3a3b.jpg</a:t>
            </a:r>
            <a:endParaRPr lang="ru-RU" sz="1400" dirty="0"/>
          </a:p>
          <a:p>
            <a:r>
              <a:rPr lang="ru-RU" sz="1400" u="sng" dirty="0">
                <a:hlinkClick r:id="rId4"/>
              </a:rPr>
              <a:t>http://darvin-market.ru/images/statay/11.12.12_jpg.jpg</a:t>
            </a:r>
            <a:endParaRPr lang="ru-RU" sz="1400" dirty="0"/>
          </a:p>
          <a:p>
            <a:r>
              <a:rPr lang="ru-RU" sz="1400" u="sng" dirty="0">
                <a:hlinkClick r:id="rId5"/>
              </a:rPr>
              <a:t>http://nyurochka.ru/wp-content/uploads/2013/11/rozhdestvenskie-tsvetyi-puansettiya.png</a:t>
            </a:r>
            <a:endParaRPr lang="ru-RU" sz="1400" dirty="0"/>
          </a:p>
          <a:p>
            <a:r>
              <a:rPr lang="ru-RU" sz="1400" u="sng" dirty="0">
                <a:hlinkClick r:id="rId6"/>
              </a:rPr>
              <a:t>http://ic.pics.livejournal.com/mari_pazhyna/29019327/30495/30495_original.jpg</a:t>
            </a:r>
            <a:endParaRPr lang="ru-RU" sz="1400" dirty="0"/>
          </a:p>
          <a:p>
            <a:r>
              <a:rPr lang="ru-RU" sz="1400" u="sng" dirty="0">
                <a:hlinkClick r:id="rId7"/>
              </a:rPr>
              <a:t>http://decor-foto.ru/wp-content/uploads/2014/11/wpid-puansetiya-iz-fetra_i_1.jpg</a:t>
            </a:r>
            <a:endParaRPr lang="ru-RU" sz="1400" dirty="0"/>
          </a:p>
          <a:p>
            <a:r>
              <a:rPr lang="ru-RU" sz="1400" u="sng" dirty="0">
                <a:hlinkClick r:id="rId8"/>
              </a:rPr>
              <a:t>http://cs2.livemaster.ru/foto/large/d6c18386915--dlya-domashnih-zhivotnyh-domik-dlya-krupnoj-n8166.jpg</a:t>
            </a:r>
            <a:endParaRPr lang="ru-RU" sz="1400" dirty="0"/>
          </a:p>
          <a:p>
            <a:r>
              <a:rPr lang="ru-RU" sz="1400" u="sng" dirty="0">
                <a:hlinkClick r:id="rId9"/>
              </a:rPr>
              <a:t>http://womanadvice.ru/sites/default/files/imagecache/width_250/puansetiya_uhod_v_domashnih_usloviyah.jpg</a:t>
            </a:r>
            <a:endParaRPr lang="ru-RU" sz="1400" dirty="0"/>
          </a:p>
          <a:p>
            <a:r>
              <a:rPr lang="ru-RU" sz="1400" u="sng" dirty="0">
                <a:hlinkClick r:id="rId10"/>
              </a:rPr>
              <a:t>http://s016.radikal.ru/i336/1112/ef/b65cd0ad39f8.jpg</a:t>
            </a:r>
            <a:endParaRPr lang="ru-RU" sz="1400" dirty="0"/>
          </a:p>
          <a:p>
            <a:r>
              <a:rPr lang="ru-RU" sz="1400" u="sng" dirty="0">
                <a:hlinkClick r:id="rId11"/>
              </a:rPr>
              <a:t>http://www.samarabuket.ru/wp-content/uploads/2012/11/Christmas_ornaments.jpg</a:t>
            </a:r>
            <a:endParaRPr lang="ru-RU" sz="1400" dirty="0"/>
          </a:p>
          <a:p>
            <a:r>
              <a:rPr lang="ru-RU" sz="1400" u="sng" dirty="0">
                <a:hlinkClick r:id="rId12"/>
              </a:rPr>
              <a:t>http://artnow.ru/img/749000/749222.jpg</a:t>
            </a:r>
            <a:endParaRPr lang="ru-RU" sz="1400" dirty="0"/>
          </a:p>
          <a:p>
            <a:r>
              <a:rPr lang="ru-RU" sz="1400" u="sng" dirty="0">
                <a:hlinkClick r:id="rId13"/>
              </a:rPr>
              <a:t>http://1.bp.blogspot.com/-vMqEr_GxHiw/Une2F6eCrAI/AAAAAAAABY8/y3UM8jwPP7A/s1600/IMG_1123.JPG</a:t>
            </a:r>
            <a:endParaRPr lang="ru-RU" sz="1400" dirty="0"/>
          </a:p>
          <a:p>
            <a:r>
              <a:rPr lang="ru-RU" sz="1400" u="sng" dirty="0">
                <a:hlinkClick r:id="rId14"/>
              </a:rPr>
              <a:t>http://cs1.livemaster.ru/articlefoto/300x225/0/1/5/838644.jpeg</a:t>
            </a:r>
            <a:endParaRPr lang="ru-RU" sz="1400" dirty="0"/>
          </a:p>
          <a:p>
            <a:r>
              <a:rPr lang="ru-RU" sz="1400" u="sng" dirty="0">
                <a:hlinkClick r:id="rId15"/>
              </a:rPr>
              <a:t>http://sdelay.tv/sites/sdelay.tv/files/imagecache/img_stat_full/image/stat/6955/konkurs_1.jpg</a:t>
            </a:r>
            <a:endParaRPr lang="ru-RU" sz="1400" dirty="0"/>
          </a:p>
          <a:p>
            <a:r>
              <a:rPr lang="ru-RU" sz="1400" u="sng" dirty="0">
                <a:hlinkClick r:id="rId16"/>
              </a:rPr>
              <a:t>http://www.liveinternet.ru/users/repman/post348979550/</a:t>
            </a:r>
            <a:endParaRPr lang="ru-RU" sz="1400" dirty="0"/>
          </a:p>
          <a:p>
            <a:r>
              <a:rPr lang="ru-RU" sz="1400" u="sng" dirty="0">
                <a:hlinkClick r:id="rId17"/>
              </a:rPr>
              <a:t>http://3.bp.blogspot.com/-MTs8KhWBwWA/VIydGmVfoHI/AAAAAAAA0Ms/X2__pKyR1Ic/s1600/331730-27350-62768021-m750x740-uff3c6.jpg</a:t>
            </a:r>
            <a:endParaRPr lang="ru-RU" sz="1400" dirty="0"/>
          </a:p>
          <a:p>
            <a:r>
              <a:rPr lang="ru-RU" sz="1400" u="sng" dirty="0">
                <a:hlinkClick r:id="rId18"/>
              </a:rPr>
              <a:t>https://delibfive.wordpress.com/2010/12/08/%D0%BF%D1%83%D0%B0%D0%BD%D1%81%D0%B5%D1%82%D0%B8%D1%8F-%D1%80%D0%BE%D0%B6%D0%B4%D0%B5%D1%81%D1%82%D0%B2%D0%B5%D0%BD%D1%81%D0%BA%D0%B0%D1%8F-%D0%B7%D0%B2%D0%B5%D0%B7%D0%B4%D0%B0/</a:t>
            </a:r>
            <a:endParaRPr lang="ru-RU" sz="1400" dirty="0"/>
          </a:p>
          <a:p>
            <a:r>
              <a:rPr lang="ru-RU" sz="1400" u="sng" dirty="0">
                <a:hlinkClick r:id="rId19"/>
              </a:rPr>
              <a:t>http://webplants.ru/dekorativnolistnye-rasteniya/puansetiya-rozhdestvenskaya-zvezda-uxod-foto.html</a:t>
            </a:r>
            <a:endParaRPr lang="ru-RU" sz="1400" dirty="0"/>
          </a:p>
          <a:p>
            <a:r>
              <a:rPr lang="ru-RU" sz="1400" u="sng" dirty="0">
                <a:hlinkClick r:id="rId20"/>
              </a:rPr>
              <a:t>http://moisekretiki.ru/?p=1407</a:t>
            </a:r>
            <a:endParaRPr lang="ru-RU" sz="1400" dirty="0"/>
          </a:p>
          <a:p>
            <a:r>
              <a:rPr lang="ru-RU" sz="1400" u="sng" dirty="0">
                <a:hlinkClick r:id="rId21"/>
              </a:rPr>
              <a:t>http://www.liveinternet.ru/showjournal.php?journalid=5138868&amp;jday=14&amp;jyear=2012&amp;jmonth=12</a:t>
            </a:r>
            <a:endParaRPr lang="ru-RU" sz="1400" dirty="0"/>
          </a:p>
          <a:p>
            <a:r>
              <a:rPr lang="ru-RU" sz="1400" u="sng" dirty="0">
                <a:hlinkClick r:id="rId22"/>
              </a:rPr>
              <a:t>http://loveflora.ru/komnatnoe-cvetovodctvo/puansetiya-uhod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0017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768" y="2492896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Европейское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название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этого цветка 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</a:t>
            </a:r>
            <a:r>
              <a:rPr lang="ru-RU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ождественская звезда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или Вифлеемская звезда. 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Его ярко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окрашенные красные прицветники придают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особый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шарм семейному </a:t>
            </a:r>
            <a:endParaRPr lang="ru-RU" sz="24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вечеру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5" b="97692" l="1324" r="98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051"/>
            <a:ext cx="2664296" cy="254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55" y="404664"/>
            <a:ext cx="5452826" cy="568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1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CCFF"/>
                </a:solidFill>
                <a:latin typeface="Arial Black" panose="020B0A04020102020204" pitchFamily="34" charset="0"/>
              </a:rPr>
              <a:t>Перед Рождеством Европа как будто укрывается одеялом из красных листьев </a:t>
            </a:r>
            <a:r>
              <a:rPr lang="ru-RU" sz="2400" dirty="0" err="1" smtClean="0">
                <a:solidFill>
                  <a:srgbClr val="00CCFF"/>
                </a:solidFill>
                <a:latin typeface="Arial Black" panose="020B0A04020102020204" pitchFamily="34" charset="0"/>
              </a:rPr>
              <a:t>пуансетии</a:t>
            </a:r>
            <a:r>
              <a:rPr lang="ru-RU" sz="2400" dirty="0">
                <a:solidFill>
                  <a:srgbClr val="00CCFF"/>
                </a:solidFill>
                <a:latin typeface="Arial Black" panose="020B0A04020102020204" pitchFamily="34" charset="0"/>
              </a:rPr>
              <a:t>. В кафе, гостиницах, обычных домах вы обязательно найдете это растение. Причем </a:t>
            </a:r>
            <a:r>
              <a:rPr lang="ru-RU" sz="2400" dirty="0" err="1" smtClean="0">
                <a:solidFill>
                  <a:srgbClr val="00CCFF"/>
                </a:solidFill>
                <a:latin typeface="Arial Black" panose="020B0A04020102020204" pitchFamily="34" charset="0"/>
              </a:rPr>
              <a:t>пуансетия</a:t>
            </a:r>
            <a:endParaRPr lang="ru-RU" sz="24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вовсе </a:t>
            </a:r>
            <a:r>
              <a:rPr lang="ru-RU" sz="2400" dirty="0">
                <a:solidFill>
                  <a:srgbClr val="00CCFF"/>
                </a:solidFill>
                <a:latin typeface="Arial Black" panose="020B0A04020102020204" pitchFamily="34" charset="0"/>
              </a:rPr>
              <a:t>не ютится на подоконнике, </a:t>
            </a:r>
            <a:endParaRPr lang="ru-RU" sz="2400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ru-RU" sz="24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занимает </a:t>
            </a:r>
          </a:p>
          <a:p>
            <a:r>
              <a:rPr lang="ru-RU" sz="24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почетное</a:t>
            </a:r>
          </a:p>
          <a:p>
            <a:r>
              <a:rPr lang="ru-RU" sz="24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место.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На </a:t>
            </a:r>
          </a:p>
          <a:p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Р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ождественском </a:t>
            </a:r>
          </a:p>
          <a:p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с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толе</a:t>
            </a:r>
          </a:p>
          <a:p>
            <a:r>
              <a:rPr lang="ru-RU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должна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непременно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стоять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центре.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4" b="97862" l="10000" r="90000">
                        <a14:foregroundMark x1="28000" y1="25157" x2="23667" y2="39748"/>
                        <a14:foregroundMark x1="28000" y1="20629" x2="25917" y2="31447"/>
                        <a14:foregroundMark x1="27000" y1="23774" x2="22667" y2="43648"/>
                        <a14:foregroundMark x1="27417" y1="22642" x2="24167" y2="31447"/>
                        <a14:foregroundMark x1="23417" y1="35472" x2="21750" y2="38868"/>
                        <a14:backgroundMark x1="31333" y1="80252" x2="26833" y2="80252"/>
                        <a14:backgroundMark x1="39083" y1="84906" x2="37000" y2="92830"/>
                        <a14:backgroundMark x1="50750" y1="84528" x2="49417" y2="89057"/>
                        <a14:backgroundMark x1="62417" y1="77736" x2="59917" y2="80881"/>
                        <a14:backgroundMark x1="23833" y1="28553" x2="21000" y2="39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6" r="8527"/>
          <a:stretch/>
        </p:blipFill>
        <p:spPr bwMode="auto">
          <a:xfrm>
            <a:off x="2771800" y="1814165"/>
            <a:ext cx="6040582" cy="510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86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Красивая </a:t>
            </a:r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легенда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 рассказывает о мексиканских детях Марии и Паоло, которые отправились встретить </a:t>
            </a:r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рождении Иисуса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Они жили в бедности и </a:t>
            </a:r>
            <a:r>
              <a:rPr lang="ru-RU" b="1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подарок </a:t>
            </a:r>
            <a:r>
              <a:rPr lang="ru-RU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решили </a:t>
            </a: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найти по дороге.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Невзрачное </a:t>
            </a:r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растение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 с мелкими зелеными листьями чем-то привлекло их внимание, и дети решили, что это лучше, 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чем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явиться с пустыми руками. </a:t>
            </a:r>
            <a:endParaRPr lang="ru-RU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На</a:t>
            </a: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 </a:t>
            </a:r>
            <a:r>
              <a:rPr lang="ru-RU" b="1" dirty="0">
                <a:solidFill>
                  <a:srgbClr val="00FF00"/>
                </a:solidFill>
                <a:latin typeface="Arial Black" panose="020B0A04020102020204" pitchFamily="34" charset="0"/>
              </a:rPr>
              <a:t>праздник</a:t>
            </a: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 собралось много народа с ценными дарами, и брат с сестрой вызывали только насмешки. </a:t>
            </a:r>
            <a:endParaRPr lang="ru-RU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Но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, стоило растению оказаться рядом с колыбелькой </a:t>
            </a:r>
            <a:r>
              <a:rPr lang="ru-RU" b="1" dirty="0">
                <a:solidFill>
                  <a:srgbClr val="FFFF00"/>
                </a:solidFill>
                <a:latin typeface="Arial Black" panose="020B0A04020102020204" pitchFamily="34" charset="0"/>
              </a:rPr>
              <a:t>Христа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, как произошло чудо: маленький заморыш превратился в роскошный чудный цветок.</a:t>
            </a:r>
            <a:b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Спустя много-много лет красивая </a:t>
            </a:r>
            <a:r>
              <a:rPr lang="ru-RU" b="1" dirty="0">
                <a:solidFill>
                  <a:srgbClr val="00FF00"/>
                </a:solidFill>
                <a:latin typeface="Arial Black" panose="020B0A04020102020204" pitchFamily="34" charset="0"/>
              </a:rPr>
              <a:t>традиция</a:t>
            </a: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 украшать </a:t>
            </a:r>
            <a:r>
              <a:rPr lang="ru-RU" dirty="0" err="1">
                <a:solidFill>
                  <a:srgbClr val="00FF00"/>
                </a:solidFill>
                <a:latin typeface="Arial Black" panose="020B0A04020102020204" pitchFamily="34" charset="0"/>
              </a:rPr>
              <a:t>пуансетией</a:t>
            </a:r>
            <a:r>
              <a:rPr lang="ru-RU" dirty="0">
                <a:solidFill>
                  <a:srgbClr val="00FF00"/>
                </a:solidFill>
                <a:latin typeface="Arial Black" panose="020B0A04020102020204" pitchFamily="34" charset="0"/>
              </a:rPr>
              <a:t> дом перед Рождеством докатилась и до нас. </a:t>
            </a:r>
            <a:endParaRPr lang="ru-RU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крупных городах  </a:t>
            </a:r>
            <a:r>
              <a:rPr lang="ru-RU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появляется в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продаже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уже с конца ноября.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9255126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30" y="116632"/>
            <a:ext cx="528244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Латинское название растения – </a:t>
            </a:r>
            <a:r>
              <a:rPr lang="ru-RU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эуфорбия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Название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же </a:t>
            </a:r>
            <a:r>
              <a:rPr lang="ru-RU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получила в честь имени врача и </a:t>
            </a:r>
            <a:r>
              <a:rPr lang="ru-RU" sz="2000" dirty="0" err="1">
                <a:solidFill>
                  <a:srgbClr val="FFFF00"/>
                </a:solidFill>
                <a:latin typeface="Arial Black" panose="020B0A04020102020204" pitchFamily="34" charset="0"/>
              </a:rPr>
              <a:t>ботатника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Дж.Р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  <a:r>
              <a:rPr lang="ru-RU" sz="20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Пойнсетта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</a:p>
          <a:p>
            <a:r>
              <a:rPr lang="ru-RU" sz="20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Он </a:t>
            </a:r>
            <a:r>
              <a:rPr lang="ru-RU" sz="2000" dirty="0">
                <a:solidFill>
                  <a:srgbClr val="00B0F0"/>
                </a:solidFill>
                <a:latin typeface="Arial Black" panose="020B0A04020102020204" pitchFamily="34" charset="0"/>
              </a:rPr>
              <a:t>был послом в Мексике и именно там первый раз увидел этот прекрасный цветок в 1828 году. </a:t>
            </a:r>
            <a:endParaRPr lang="ru-RU" sz="2000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Он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привез несколько экземпляров в свою оранжерею в Южную Каролину, где стал ее размножать  и рассылать в ботанические сады.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Именно </a:t>
            </a:r>
            <a:r>
              <a:rPr lang="ru-RU" sz="2000" dirty="0">
                <a:solidFill>
                  <a:srgbClr val="00B0F0"/>
                </a:solidFill>
                <a:latin typeface="Arial Black" panose="020B0A04020102020204" pitchFamily="34" charset="0"/>
              </a:rPr>
              <a:t>благодаря ему </a:t>
            </a:r>
            <a:r>
              <a:rPr lang="ru-RU" sz="2000" dirty="0" err="1">
                <a:solidFill>
                  <a:srgbClr val="00B0F0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sz="2000" dirty="0">
                <a:solidFill>
                  <a:srgbClr val="00B0F0"/>
                </a:solidFill>
                <a:latin typeface="Arial Black" panose="020B0A04020102020204" pitchFamily="34" charset="0"/>
              </a:rPr>
              <a:t> стала там популярна в США. Традиция дарить </a:t>
            </a:r>
            <a:r>
              <a:rPr lang="ru-RU" sz="2000" dirty="0" err="1">
                <a:solidFill>
                  <a:srgbClr val="00B0F0"/>
                </a:solidFill>
                <a:latin typeface="Arial Black" panose="020B0A04020102020204" pitchFamily="34" charset="0"/>
              </a:rPr>
              <a:t>пуансетию</a:t>
            </a:r>
            <a:r>
              <a:rPr lang="ru-RU" sz="2000" dirty="0">
                <a:solidFill>
                  <a:srgbClr val="00B0F0"/>
                </a:solidFill>
                <a:latin typeface="Arial Black" panose="020B0A04020102020204" pitchFamily="34" charset="0"/>
              </a:rPr>
              <a:t> на Рождество постепенно распространилась </a:t>
            </a:r>
            <a:r>
              <a:rPr lang="ru-RU" sz="20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по Европе.</a:t>
            </a:r>
            <a:r>
              <a:rPr lang="ru-RU" sz="2000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endParaRPr lang="ru-RU" sz="2000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Правда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, символом Рождества </a:t>
            </a:r>
            <a:r>
              <a:rPr lang="ru-RU" sz="20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пуансетия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стала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благодаря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находчивости другого человека.</a:t>
            </a:r>
          </a:p>
        </p:txBody>
      </p:sp>
      <p:pic>
        <p:nvPicPr>
          <p:cNvPr id="3077" name="Picture 5" descr="C:\Users\1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0" b="97000" l="1425" r="98575">
                        <a14:backgroundMark x1="16524" y1="54600" x2="10541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71400"/>
            <a:ext cx="4477382" cy="63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505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В 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1906 году садовнику Паулю </a:t>
            </a:r>
            <a:r>
              <a:rPr lang="ru-RU" sz="2400" dirty="0" err="1">
                <a:solidFill>
                  <a:srgbClr val="66FFFF"/>
                </a:solidFill>
                <a:latin typeface="Arial Black" panose="020B0A04020102020204" pitchFamily="34" charset="0"/>
              </a:rPr>
              <a:t>Экке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 </a:t>
            </a:r>
            <a:endParaRPr lang="ru-RU" sz="2400" dirty="0" smtClean="0">
              <a:solidFill>
                <a:srgbClr val="66FF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4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на 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рождественские праздники пришла в голову мысль продавать ветки этого нарядного растения под Рождество</a:t>
            </a:r>
            <a:r>
              <a:rPr lang="ru-RU" sz="24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.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Ну 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а поскольку покупку экзотического растения могли позволить себе </a:t>
            </a:r>
            <a:endParaRPr lang="ru-RU" sz="24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только состоятельные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люди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, садовник </a:t>
            </a:r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стал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продавать их </a:t>
            </a:r>
            <a:endParaRPr lang="ru-RU" sz="24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на 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бульваре </a:t>
            </a:r>
            <a:endParaRPr lang="ru-RU" sz="24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400" dirty="0" err="1" smtClean="0">
                <a:solidFill>
                  <a:srgbClr val="00FF00"/>
                </a:solidFill>
                <a:latin typeface="Arial Black" panose="020B0A04020102020204" pitchFamily="34" charset="0"/>
              </a:rPr>
              <a:t>Сансет</a:t>
            </a:r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в </a:t>
            </a:r>
            <a:endParaRPr lang="ru-RU" sz="2400" dirty="0" smtClean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Голливуде.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Поэтому </a:t>
            </a:r>
          </a:p>
          <a:p>
            <a:pPr algn="r"/>
            <a:r>
              <a:rPr lang="ru-RU" sz="2400" dirty="0" err="1" smtClean="0">
                <a:solidFill>
                  <a:srgbClr val="00FF00"/>
                </a:solidFill>
                <a:latin typeface="Arial Black" panose="020B0A04020102020204" pitchFamily="34" charset="0"/>
              </a:rPr>
              <a:t>пуансетию</a:t>
            </a:r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часто 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называют  </a:t>
            </a:r>
          </a:p>
          <a:p>
            <a:pPr algn="r"/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звездой 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Голливуда. </a:t>
            </a:r>
          </a:p>
        </p:txBody>
      </p:sp>
      <p:pic>
        <p:nvPicPr>
          <p:cNvPr id="4101" name="Picture 5" descr="C:\Users\1\Desktop\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1" b="950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r="17072"/>
          <a:stretch/>
        </p:blipFill>
        <p:spPr bwMode="auto">
          <a:xfrm>
            <a:off x="107504" y="956472"/>
            <a:ext cx="6373092" cy="592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76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4355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00FF00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4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00FF00"/>
                </a:solidFill>
                <a:latin typeface="Arial Black" panose="020B0A04020102020204" pitchFamily="34" charset="0"/>
              </a:rPr>
              <a:t>расходилась, словно горячие пирожки, поэтому на следующий год предприимчивый садовник стал продавать растение в горшке, так оно дольше сохраняло свой парадный вид. 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Постепенно </a:t>
            </a:r>
            <a:r>
              <a:rPr lang="ru-RU" sz="2400" dirty="0" err="1" smtClean="0">
                <a:solidFill>
                  <a:srgbClr val="66FFFF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400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стала неотъемлемой частью католического Рождества, а Пауль </a:t>
            </a:r>
            <a:r>
              <a:rPr lang="ru-RU" sz="2400" dirty="0" err="1">
                <a:solidFill>
                  <a:srgbClr val="66FFFF"/>
                </a:solidFill>
                <a:latin typeface="Arial Black" panose="020B0A04020102020204" pitchFamily="34" charset="0"/>
              </a:rPr>
              <a:t>Экке</a:t>
            </a:r>
            <a:r>
              <a:rPr lang="ru-RU" sz="2400" dirty="0">
                <a:solidFill>
                  <a:srgbClr val="66FFFF"/>
                </a:solidFill>
                <a:latin typeface="Arial Black" panose="020B0A04020102020204" pitchFamily="34" charset="0"/>
              </a:rPr>
              <a:t> сделал на продаже ярких кустиков состояние.</a:t>
            </a:r>
          </a:p>
        </p:txBody>
      </p:sp>
      <p:pic>
        <p:nvPicPr>
          <p:cNvPr id="5123" name="Picture 3" descr="C:\Users\1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5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7169"/>
            <a:ext cx="5652120" cy="619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62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16330" y="383170"/>
            <a:ext cx="47160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Родина этого растения − Центральная Америка</a:t>
            </a:r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,</a:t>
            </a:r>
          </a:p>
          <a:p>
            <a:pPr algn="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где оно достигает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высоту трех метров. Индейцы с большим почтением относились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окружающим их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деревьям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, травам и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изучали 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их свойства. </a:t>
            </a:r>
            <a:r>
              <a:rPr lang="ru-RU" sz="2000" dirty="0" err="1">
                <a:solidFill>
                  <a:srgbClr val="00CCFF"/>
                </a:solidFill>
                <a:latin typeface="Arial Black" panose="020B0A04020102020204" pitchFamily="34" charset="0"/>
              </a:rPr>
              <a:t>Пуансеттия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, </a:t>
            </a:r>
            <a:endParaRPr lang="ru-RU" sz="2000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а 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по-индейски,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куэтлаксохитль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  <a:endParaRPr lang="ru-RU" sz="2000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оказалась 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весьма полезным растением. </a:t>
            </a:r>
            <a:endParaRPr lang="ru-RU" sz="2000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Его 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млечным соком лечили лихорадки, </a:t>
            </a:r>
            <a:endParaRPr lang="ru-RU" sz="2000" dirty="0" smtClean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sz="20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а 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из листьев делали красители </a:t>
            </a:r>
            <a:r>
              <a:rPr lang="ru-RU" sz="20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для </a:t>
            </a:r>
            <a:r>
              <a:rPr lang="ru-RU" sz="2000" dirty="0">
                <a:solidFill>
                  <a:srgbClr val="00CCFF"/>
                </a:solidFill>
                <a:latin typeface="Arial Black" panose="020B0A04020102020204" pitchFamily="34" charset="0"/>
              </a:rPr>
              <a:t>ткани.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71" l="3656" r="94624">
                        <a14:foregroundMark x1="42796" y1="79194" x2="54624" y2="88871"/>
                        <a14:foregroundMark x1="65376" y1="80645" x2="61290" y2="87581"/>
                        <a14:foregroundMark x1="61290" y1="87581" x2="61290" y2="87581"/>
                        <a14:foregroundMark x1="64946" y1="85000" x2="63441" y2="89516"/>
                        <a14:backgroundMark x1="69032" y1="80806" x2="70968" y2="93548"/>
                        <a14:backgroundMark x1="34624" y1="88387" x2="36774" y2="91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32" b="5653"/>
          <a:stretch/>
        </p:blipFill>
        <p:spPr bwMode="auto">
          <a:xfrm>
            <a:off x="-252537" y="260649"/>
            <a:ext cx="6333195" cy="574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191542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249</TotalTime>
  <Words>853</Words>
  <Application>Microsoft Office PowerPoint</Application>
  <PresentationFormat>Экран (4:3)</PresentationFormat>
  <Paragraphs>142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23</cp:revision>
  <dcterms:created xsi:type="dcterms:W3CDTF">2015-01-09T07:54:29Z</dcterms:created>
  <dcterms:modified xsi:type="dcterms:W3CDTF">2015-01-10T06:19:44Z</dcterms:modified>
</cp:coreProperties>
</file>