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lubs.ya.ru/fetes-galantes/posts.xml?tb=530" TargetMode="External"/><Relationship Id="rId13" Type="http://schemas.openxmlformats.org/officeDocument/2006/relationships/hyperlink" Target="http://www.allskazki.ru/" TargetMode="External"/><Relationship Id="rId3" Type="http://schemas.openxmlformats.org/officeDocument/2006/relationships/hyperlink" Target="http://cs10561.vkontakte.ru/u111299510/-5/x_70c5f3cb.jpg" TargetMode="External"/><Relationship Id="rId7" Type="http://schemas.openxmlformats.org/officeDocument/2006/relationships/hyperlink" Target="slovari.yandex.ru" TargetMode="External"/><Relationship Id="rId12" Type="http://schemas.openxmlformats.org/officeDocument/2006/relationships/hyperlink" Target="http://www.planetaskazok.ru/" TargetMode="External"/><Relationship Id="rId2" Type="http://schemas.openxmlformats.org/officeDocument/2006/relationships/hyperlink" Target="http://s3.uploads.ru/BdO9t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narod.ru/fon/clipart/s/svit/svitolk21.png" TargetMode="External"/><Relationship Id="rId11" Type="http://schemas.openxmlformats.org/officeDocument/2006/relationships/hyperlink" Target="http://da-zdra-per-m.livejournal.com/970.html" TargetMode="External"/><Relationship Id="rId5" Type="http://schemas.openxmlformats.org/officeDocument/2006/relationships/hyperlink" Target="http://s1.pic4you.ru/allimage/y2012/10-26/12216/2601840.png" TargetMode="External"/><Relationship Id="rId10" Type="http://schemas.openxmlformats.org/officeDocument/2006/relationships/hyperlink" Target="http://construct.md/ru/moldova/cuzneabudulaia/storelist" TargetMode="External"/><Relationship Id="rId4" Type="http://schemas.openxmlformats.org/officeDocument/2006/relationships/hyperlink" Target="http://img-fotki.yandex.ru/get/6434/136487634.a39/0_d5931_5c31a0b1_XL.png" TargetMode="External"/><Relationship Id="rId9" Type="http://schemas.openxmlformats.org/officeDocument/2006/relationships/hyperlink" Target="http://www.liveinternet.ru/users/iposlad/rubric/166382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83671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a typeface="+mj-ea"/>
                <a:cs typeface="+mj-cs"/>
              </a:rPr>
              <a:t>Урок литературного чтения 4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Литературные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сказки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005064"/>
            <a:ext cx="3528392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Горячева Надежда Владимировна</a:t>
            </a:r>
            <a:endParaRPr lang="ru-R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Чернавская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Завьяловского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района» Алтайского края</a:t>
            </a:r>
            <a:endParaRPr lang="ru-R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Чернавка</a:t>
            </a:r>
            <a:endParaRPr lang="ru-R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576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Горка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340767"/>
            <a:ext cx="4040188" cy="72008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– это мебель для посуды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Admin\Рабочий стол\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548680"/>
            <a:ext cx="2868330" cy="3456384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471693" y="2606753"/>
            <a:ext cx="4231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деревянный затвор  на окнах в деревянных домах.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496094" y="1910011"/>
            <a:ext cx="4040188" cy="5828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Ставни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Picture 2" descr="C:\Documents and Settings\Admin\Рабочий стол\0_7c80d_cf62e52d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284984"/>
            <a:ext cx="2808586" cy="3126503"/>
          </a:xfrm>
          <a:noFill/>
        </p:spPr>
      </p:pic>
    </p:spTree>
    <p:extLst>
      <p:ext uri="{BB962C8B-B14F-4D97-AF65-F5344CB8AC3E}">
        <p14:creationId xmlns:p14="http://schemas.microsoft.com/office/powerpoint/2010/main" val="92323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576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Флюгер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340767"/>
            <a:ext cx="4040188" cy="1224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dirty="0" smtClean="0">
                <a:solidFill>
                  <a:srgbClr val="C00000"/>
                </a:solidFill>
              </a:rPr>
              <a:t>прибор </a:t>
            </a:r>
            <a:r>
              <a:rPr lang="ru-RU" dirty="0">
                <a:solidFill>
                  <a:srgbClr val="C00000"/>
                </a:solidFill>
              </a:rPr>
              <a:t>для определения направления и измерения скорости ветра.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572666" y="2780928"/>
            <a:ext cx="3924722" cy="43204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Тисненая бумага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2" name="Picture 3" descr="C:\Documents and Settings\Admin\Рабочий стол\t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1767"/>
            <a:ext cx="3599508" cy="27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Admin\Рабочий стол\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37" y="3212976"/>
            <a:ext cx="273631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Documents and Settings\Admin\Рабочий стол\бу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1147"/>
            <a:ext cx="2412901" cy="24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Admin\Рабочий стол\Tisnenaya%20bumaga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29" y="3970023"/>
            <a:ext cx="2303810" cy="241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2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Объясни выражения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9879" y="153041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Затеплилась звездочка </a:t>
            </a:r>
            <a:r>
              <a:rPr lang="ru-RU" dirty="0"/>
              <a:t>–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Право </a:t>
            </a:r>
            <a:r>
              <a:rPr lang="ru-RU" dirty="0">
                <a:solidFill>
                  <a:srgbClr val="0070C0"/>
                </a:solidFill>
              </a:rPr>
              <a:t>-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С сими словами </a:t>
            </a:r>
            <a:r>
              <a:rPr lang="ru-RU" dirty="0">
                <a:solidFill>
                  <a:srgbClr val="0070C0"/>
                </a:solidFill>
              </a:rPr>
              <a:t>–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Учтиво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</a:t>
            </a:r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Прямоугольник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42" y="1514712"/>
            <a:ext cx="3767137" cy="65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Прямоугольник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37904"/>
            <a:ext cx="39433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3877344"/>
            <a:ext cx="37799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</a:rPr>
              <a:t>с этими словами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013176"/>
            <a:ext cx="37799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</a:rPr>
              <a:t>очень вежливо</a:t>
            </a:r>
          </a:p>
        </p:txBody>
      </p:sp>
    </p:spTree>
    <p:extLst>
      <p:ext uri="{BB962C8B-B14F-4D97-AF65-F5344CB8AC3E}">
        <p14:creationId xmlns:p14="http://schemas.microsoft.com/office/powerpoint/2010/main" val="7496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60648"/>
            <a:ext cx="5760491" cy="64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332656"/>
            <a:ext cx="4861257" cy="62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88640"/>
            <a:ext cx="5329981" cy="648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332656"/>
            <a:ext cx="4901283" cy="62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7" y="265357"/>
            <a:ext cx="5112568" cy="64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08652"/>
            <a:ext cx="5041230" cy="64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tmp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476672"/>
            <a:ext cx="6943606" cy="5545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4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Литературная сказка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-повествовательный жанр с волшебно-фантастическим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 сюжетом, с персонажами реальными и (или) вымышленными, с действительностью реальной и (или) сказочной, в которой по воле автора поднимаются эстетические, моральное, социальные проблемы всех времён и народов.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aseline="0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Литературная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сказка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– авторское художественное произведение, основанное на фольклорных источниках, либо придуманное самим писателем, но в любом случае подчинённое его воле. Это фантастическое, рисующее чудесные приключения вымышленных или традиционных сказочных героев, произведение, в которых волшебство, чудо играют роль сюжетообразующего фактора, помогают охарактеризовать персонажей.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Рефлексия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Понравилась ли Вам сказка?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Ваши впечатления от прочитанного?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Действительно ли Миша побывал в табакерке?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Чем закончилась история?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 хотел сказать автор читателем своей сказкой?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64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Домашнее задание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Перечитать сказку.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Подобрать пословицы к сказке.</a:t>
            </a:r>
          </a:p>
          <a:p>
            <a:endParaRPr lang="ru-RU" dirty="0"/>
          </a:p>
        </p:txBody>
      </p:sp>
      <p:pic>
        <p:nvPicPr>
          <p:cNvPr id="4" name="Заголово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82382"/>
            <a:ext cx="7491337" cy="35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4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20891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70C0"/>
                </a:solidFill>
                <a:hlinkClick r:id="rId2"/>
              </a:rPr>
              <a:t>http://s3.uploads.ru/BdO9t.png </a:t>
            </a:r>
            <a:endParaRPr lang="ru-RU" sz="1400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0070C0"/>
                </a:solidFill>
              </a:rPr>
              <a:t>рамка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u="sng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1400" u="sng" dirty="0" err="1" smtClean="0">
                <a:solidFill>
                  <a:srgbClr val="0070C0"/>
                </a:solidFill>
                <a:hlinkClick r:id="rId3"/>
              </a:rPr>
              <a:t>cs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10561.</a:t>
            </a:r>
            <a:r>
              <a:rPr lang="en-US" sz="1400" u="sng" dirty="0" err="1" smtClean="0">
                <a:solidFill>
                  <a:srgbClr val="0070C0"/>
                </a:solidFill>
                <a:hlinkClick r:id="rId3"/>
              </a:rPr>
              <a:t>vkontakte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en-US" sz="1400" u="sng" dirty="0" err="1" smtClean="0">
                <a:solidFill>
                  <a:srgbClr val="0070C0"/>
                </a:solidFill>
                <a:hlinkClick r:id="rId3"/>
              </a:rPr>
              <a:t>ru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1400" u="sng" dirty="0" smtClean="0">
                <a:solidFill>
                  <a:srgbClr val="0070C0"/>
                </a:solidFill>
                <a:hlinkClick r:id="rId3"/>
              </a:rPr>
              <a:t>u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111299510/-5/</a:t>
            </a:r>
            <a:r>
              <a:rPr lang="en-US" sz="1400" u="sng" dirty="0" smtClean="0">
                <a:solidFill>
                  <a:srgbClr val="0070C0"/>
                </a:solidFill>
                <a:hlinkClick r:id="rId3"/>
              </a:rPr>
              <a:t>x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_70</a:t>
            </a:r>
            <a:r>
              <a:rPr lang="en-US" sz="1400" u="sng" dirty="0" smtClean="0">
                <a:solidFill>
                  <a:srgbClr val="0070C0"/>
                </a:solidFill>
                <a:hlinkClick r:id="rId3"/>
              </a:rPr>
              <a:t>c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5</a:t>
            </a:r>
            <a:r>
              <a:rPr lang="en-US" sz="1400" u="sng" dirty="0" smtClean="0">
                <a:solidFill>
                  <a:srgbClr val="0070C0"/>
                </a:solidFill>
                <a:hlinkClick r:id="rId3"/>
              </a:rPr>
              <a:t>f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3</a:t>
            </a:r>
            <a:r>
              <a:rPr lang="en-US" sz="1400" u="sng" dirty="0" err="1" smtClean="0">
                <a:solidFill>
                  <a:srgbClr val="0070C0"/>
                </a:solidFill>
                <a:hlinkClick r:id="rId3"/>
              </a:rPr>
              <a:t>cb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en-US" sz="1400" u="sng" dirty="0" smtClean="0">
                <a:solidFill>
                  <a:srgbClr val="0070C0"/>
                </a:solidFill>
                <a:hlinkClick r:id="rId3"/>
              </a:rPr>
              <a:t>jpg </a:t>
            </a:r>
            <a:endParaRPr lang="ru-RU" sz="1400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0070C0"/>
                </a:solidFill>
              </a:rPr>
              <a:t>перо, </a:t>
            </a:r>
            <a:r>
              <a:rPr lang="ru-RU" sz="1400" i="1" dirty="0" smtClean="0">
                <a:solidFill>
                  <a:srgbClr val="0070C0"/>
                </a:solidFill>
              </a:rPr>
              <a:t>чернильница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pPr lvl="0" algn="ctr"/>
            <a:r>
              <a:rPr lang="ru-RU" sz="1400" dirty="0" smtClean="0">
                <a:solidFill>
                  <a:srgbClr val="0070C0"/>
                </a:solidFill>
                <a:hlinkClick r:id="rId4"/>
              </a:rPr>
              <a:t>http://img-fotki.yandex.ru/get/6434/136487634.a39/0_d5931_5c31a0b1_XL.png</a:t>
            </a:r>
            <a:r>
              <a:rPr lang="ru-RU" sz="1400" dirty="0" smtClean="0">
                <a:solidFill>
                  <a:srgbClr val="0070C0"/>
                </a:solidFill>
              </a:rPr>
              <a:t>  </a:t>
            </a:r>
          </a:p>
          <a:p>
            <a:pPr lvl="0" algn="ctr"/>
            <a:r>
              <a:rPr lang="ru-RU" sz="1400" i="1" dirty="0" smtClean="0">
                <a:solidFill>
                  <a:srgbClr val="0070C0"/>
                </a:solidFill>
              </a:rPr>
              <a:t>книги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  <a:hlinkClick r:id="rId5"/>
              </a:rPr>
              <a:t>http://s1.pic4you.ru/allimage/y2012/10-26/12216/2601840.png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i="1" dirty="0" smtClean="0">
                <a:solidFill>
                  <a:srgbClr val="0070C0"/>
                </a:solidFill>
              </a:rPr>
              <a:t>открытая книга с </a:t>
            </a:r>
            <a:r>
              <a:rPr lang="ru-RU" sz="1400" i="1" dirty="0" smtClean="0">
                <a:solidFill>
                  <a:srgbClr val="0070C0"/>
                </a:solidFill>
              </a:rPr>
              <a:t>пером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  <a:hlinkClick r:id="rId6"/>
              </a:rPr>
              <a:t>http://lenagold.narod.ru/fon/clipart/s/svit/svitolk21.png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0070C0"/>
                </a:solidFill>
              </a:rPr>
              <a:t>Свитки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hlinkClick r:id="rId7"/>
              </a:rPr>
              <a:t>slovari.yandex.ru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hlinkClick r:id="rId8"/>
              </a:rPr>
              <a:t>http://clubs.ya.ru/fetes-galantes/posts.xml?tb=530</a:t>
            </a:r>
            <a:endParaRPr lang="ru-RU" sz="1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hlinkClick r:id="rId9"/>
              </a:rPr>
              <a:t>http://www.liveinternet.ru/users/iposlad/rubric/1663824/</a:t>
            </a:r>
            <a:endParaRPr lang="ru-RU" sz="1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hlinkClick r:id="rId10"/>
              </a:rPr>
              <a:t>http://construct.md/ru/moldova/cuzneabudulaia/storelist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endParaRPr lang="ru-RU" sz="1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hlinkClick r:id="rId11"/>
              </a:rPr>
              <a:t>da-zdra-per-m.livejournal.com</a:t>
            </a:r>
            <a:endParaRPr lang="ru-RU" sz="1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hlinkClick r:id="rId12"/>
              </a:rPr>
              <a:t>PlanetaSkazok.ru</a:t>
            </a:r>
            <a:endParaRPr lang="ru-RU" sz="1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70C0"/>
                </a:solidFill>
                <a:hlinkClick r:id="rId13"/>
              </a:rPr>
              <a:t>allskazki.ru</a:t>
            </a:r>
            <a:endParaRPr lang="ru-RU" sz="1400" dirty="0">
              <a:solidFill>
                <a:srgbClr val="0070C0"/>
              </a:solidFill>
            </a:endParaRPr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нига &quot;Городок в табакерке. Аленький цветочек. Сказки&quot; - Одоевский, Аксаков. Купить книгу, читать рецензии ISBN 978-5-699-66856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7" y="404664"/>
            <a:ext cx="1927385" cy="28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ерная курица, или Подземные жители. Волшебная сказка, Погорельский Анто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6" y="394505"/>
            <a:ext cx="2059312" cy="28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цензии на книгу Сказка о потерянном време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81" y="383164"/>
            <a:ext cx="2042479" cy="2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тзывы о книге Сказка о жабе и роз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09" y="3386318"/>
            <a:ext cx="194242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алахитовая шкатулка. Сказ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77" y="3438688"/>
            <a:ext cx="1920107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нига &quot;Аленький цветочек. Сказка ключницы Пелагеи&quot; С. Т. Аксаков - купить книгу ISBN 978-985-489-860-5 с доставкой по почте в и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12" y="3397520"/>
            <a:ext cx="2112169" cy="2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упить Сказка про Комара-Комаровича - Литературно-художественное издание для детей младшего школьного возраста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3" y="497344"/>
            <a:ext cx="1835817" cy="28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Цветик-семицветик - Книг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8" y="3386318"/>
            <a:ext cx="1941813" cy="27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Отгадай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185306" cy="53059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2900" dirty="0" err="1" smtClean="0">
                <a:solidFill>
                  <a:srgbClr val="0070C0"/>
                </a:solidFill>
              </a:rPr>
              <a:t>К.Чуковский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"</a:t>
            </a:r>
            <a:r>
              <a:rPr lang="ru-RU" sz="2900" dirty="0" err="1">
                <a:solidFill>
                  <a:srgbClr val="0070C0"/>
                </a:solidFill>
              </a:rPr>
              <a:t>Федорино</a:t>
            </a:r>
            <a:r>
              <a:rPr lang="ru-RU" sz="2900" dirty="0">
                <a:solidFill>
                  <a:srgbClr val="0070C0"/>
                </a:solidFill>
              </a:rPr>
              <a:t> горе</a:t>
            </a:r>
            <a:r>
              <a:rPr lang="ru-RU" sz="2900" dirty="0" smtClean="0">
                <a:solidFill>
                  <a:srgbClr val="0070C0"/>
                </a:solidFill>
              </a:rPr>
              <a:t>"</a:t>
            </a:r>
            <a:endParaRPr lang="ru-RU" sz="29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259632" y="1476349"/>
            <a:ext cx="3109809" cy="4908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В этой сказке нет порядка.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По дороге без </a:t>
            </a:r>
            <a:r>
              <a:rPr lang="ru-RU" sz="1600" b="1" dirty="0" err="1">
                <a:solidFill>
                  <a:srgbClr val="C00000"/>
                </a:solidFill>
              </a:rPr>
              <a:t>глядки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утварь из дому бежит: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и бренчит, и дребезжит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Ах, собрались в путь куда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стол, горшок, сковорода?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Кто кричит им:- "Ой-ой!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Воротитеся</a:t>
            </a:r>
            <a:r>
              <a:rPr lang="ru-RU" sz="1600" b="1" dirty="0">
                <a:solidFill>
                  <a:srgbClr val="C00000"/>
                </a:solidFill>
              </a:rPr>
              <a:t> домой</a:t>
            </a:r>
            <a:r>
              <a:rPr lang="ru-RU" sz="1600" b="1" dirty="0" smtClean="0">
                <a:solidFill>
                  <a:srgbClr val="C00000"/>
                </a:solidFill>
              </a:rPr>
              <a:t>"!?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Кто за ними вдоль забора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скачет? ...     Бабушка Федора!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Обещает их любить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да от грязи всей отмыть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Плачет грязная посуда: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-"Ох, без чистки нам так худо!"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Но решают, так и быть,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Бабку старую простить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Просят чистить их песочком,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мыть бока им </a:t>
            </a:r>
            <a:r>
              <a:rPr lang="ru-RU" sz="1600" b="1" dirty="0" err="1">
                <a:solidFill>
                  <a:srgbClr val="C00000"/>
                </a:solidFill>
              </a:rPr>
              <a:t>кипяточком</a:t>
            </a:r>
            <a:r>
              <a:rPr lang="ru-RU" sz="1600" b="1" dirty="0">
                <a:solidFill>
                  <a:srgbClr val="C00000"/>
                </a:solidFill>
              </a:rPr>
              <a:t>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Станут чашечки опять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словно солнышко...      сиять!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1124744"/>
            <a:ext cx="4405351" cy="812427"/>
          </a:xfrm>
        </p:spPr>
        <p:txBody>
          <a:bodyPr>
            <a:normAutofit fontScale="47500" lnSpcReduction="20000"/>
          </a:bodyPr>
          <a:lstStyle/>
          <a:p>
            <a:endParaRPr lang="ru-RU" sz="3300" dirty="0" smtClean="0"/>
          </a:p>
          <a:p>
            <a:r>
              <a:rPr lang="ru-RU" sz="3300" dirty="0" smtClean="0">
                <a:solidFill>
                  <a:srgbClr val="0070C0"/>
                </a:solidFill>
              </a:rPr>
              <a:t>В.М</a:t>
            </a:r>
            <a:r>
              <a:rPr lang="ru-RU" sz="3300" dirty="0">
                <a:solidFill>
                  <a:srgbClr val="0070C0"/>
                </a:solidFill>
              </a:rPr>
              <a:t>. Гаршин "Лягушка-путешественница</a:t>
            </a:r>
            <a:r>
              <a:rPr lang="ru-RU" sz="3300" dirty="0" smtClean="0">
                <a:solidFill>
                  <a:srgbClr val="0070C0"/>
                </a:solidFill>
              </a:rPr>
              <a:t>"</a:t>
            </a:r>
            <a:r>
              <a:rPr lang="ru-RU" sz="3300" dirty="0">
                <a:solidFill>
                  <a:srgbClr val="0070C0"/>
                </a:solidFill>
              </a:rPr>
              <a:t/>
            </a:r>
            <a:br>
              <a:rPr lang="ru-RU" sz="3300" dirty="0">
                <a:solidFill>
                  <a:srgbClr val="0070C0"/>
                </a:solidFill>
              </a:rPr>
            </a:br>
            <a:endParaRPr lang="ru-RU" sz="33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528135" y="1806813"/>
            <a:ext cx="4041775" cy="3951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</a:rPr>
              <a:t>В этой сказке ради шутки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Замечательные утки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Понесли с собой на юг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Позабывшую испуг.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/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Как зовётся их подружка?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Да, конечно же,...          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/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А попала ли она 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на далёкие юга?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Нет иль да?                   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/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Отчего же упала лягушка?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sz="2100" b="1" dirty="0">
                <a:solidFill>
                  <a:srgbClr val="C00000"/>
                </a:solidFill>
              </a:rPr>
              <a:t>Оттого, что была та...     </a:t>
            </a:r>
            <a:br>
              <a:rPr lang="ru-RU" sz="2100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732240" y="3944945"/>
            <a:ext cx="1512168" cy="483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4900" dirty="0" smtClean="0">
                <a:solidFill>
                  <a:srgbClr val="0070C0"/>
                </a:solidFill>
              </a:rPr>
              <a:t>Нет!</a:t>
            </a:r>
          </a:p>
          <a:p>
            <a:endParaRPr lang="ru-RU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6884640" y="3314116"/>
            <a:ext cx="1512168" cy="483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4900" dirty="0" smtClean="0">
                <a:solidFill>
                  <a:srgbClr val="0070C0"/>
                </a:solidFill>
              </a:rPr>
              <a:t>Лягушка!</a:t>
            </a:r>
          </a:p>
          <a:p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869452" y="4806714"/>
            <a:ext cx="1700457" cy="483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4900" dirty="0" smtClean="0">
                <a:solidFill>
                  <a:srgbClr val="0070C0"/>
                </a:solidFill>
              </a:rPr>
              <a:t>Хвастунишкой!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99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1019" y="895351"/>
            <a:ext cx="4040188" cy="639762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solidFill>
                  <a:srgbClr val="0070C0"/>
                </a:solidFill>
              </a:rPr>
              <a:t>П.П.Ершов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Сказка "Конёк-горбунок</a:t>
            </a:r>
            <a:r>
              <a:rPr lang="ru-RU" sz="1800" dirty="0" smtClean="0">
                <a:solidFill>
                  <a:srgbClr val="0070C0"/>
                </a:solidFill>
              </a:rPr>
              <a:t>"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</a:rPr>
              <a:t>Клад искал на дне морском,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И на небе был послом.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На земле поймал Жар-птицу.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В жёны выбрал Царь-девицу.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Звать его, скажите, как?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Наш ответ:         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Всё пустяк для Дурака,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не продаст он лишь конька: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хоть ушастый ростом мал,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расторопен и удал!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Всем известен тот конёк.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sz="1900" b="1" dirty="0">
                <a:solidFill>
                  <a:srgbClr val="C00000"/>
                </a:solidFill>
              </a:rPr>
              <a:t>Как зовётся?          </a:t>
            </a:r>
            <a:r>
              <a:rPr lang="ru-RU" sz="1900" b="1" dirty="0">
                <a:solidFill>
                  <a:srgbClr val="C00000"/>
                </a:solidFill>
              </a:rPr>
              <a:t/>
            </a:r>
            <a:br>
              <a:rPr lang="ru-RU" sz="1900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764704"/>
            <a:ext cx="4330823" cy="770409"/>
          </a:xfrm>
        </p:spPr>
        <p:txBody>
          <a:bodyPr>
            <a:normAutofit fontScale="55000" lnSpcReduction="20000"/>
          </a:bodyPr>
          <a:lstStyle/>
          <a:p>
            <a:endParaRPr lang="ru-RU" sz="2900" dirty="0" smtClean="0"/>
          </a:p>
          <a:p>
            <a:r>
              <a:rPr lang="ru-RU" sz="2900" dirty="0" smtClean="0">
                <a:solidFill>
                  <a:srgbClr val="0070C0"/>
                </a:solidFill>
              </a:rPr>
              <a:t>А.С</a:t>
            </a:r>
            <a:r>
              <a:rPr lang="ru-RU" sz="2900" dirty="0">
                <a:solidFill>
                  <a:srgbClr val="0070C0"/>
                </a:solidFill>
              </a:rPr>
              <a:t>. Пушкин "Сказка о рыбаке и рыбке</a:t>
            </a:r>
            <a:r>
              <a:rPr lang="ru-RU" sz="2900" dirty="0" smtClean="0">
                <a:solidFill>
                  <a:srgbClr val="0070C0"/>
                </a:solidFill>
              </a:rPr>
              <a:t>"</a:t>
            </a:r>
            <a:r>
              <a:rPr lang="ru-RU" sz="2900" dirty="0">
                <a:solidFill>
                  <a:srgbClr val="0070C0"/>
                </a:solidFill>
              </a:rPr>
              <a:t/>
            </a:r>
            <a:br>
              <a:rPr lang="ru-RU" sz="2900" dirty="0">
                <a:solidFill>
                  <a:srgbClr val="0070C0"/>
                </a:solidFill>
              </a:rPr>
            </a:br>
            <a:endParaRPr lang="ru-RU" sz="29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Он в землянке жил тридцать три года,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рыбачить ходил в любую погоду.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Да бранила его жена-старуха открыто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За разбитое, негодное корыто.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Он с </a:t>
            </a:r>
            <a:r>
              <a:rPr lang="ru-RU" b="1" dirty="0" err="1">
                <a:solidFill>
                  <a:srgbClr val="C00000"/>
                </a:solidFill>
              </a:rPr>
              <a:t>владычецею</a:t>
            </a:r>
            <a:r>
              <a:rPr lang="ru-RU" b="1" dirty="0">
                <a:solidFill>
                  <a:srgbClr val="C00000"/>
                </a:solidFill>
              </a:rPr>
              <a:t> морской вёл беседу,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исполнила она три желания деда.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 когда рассердилась, взбунтовалась -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Море синее почернело, взволновалось.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Назови мне скорей с улыбкой!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- Это сказка о....         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302955" y="2852936"/>
            <a:ext cx="1512168" cy="483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4900" dirty="0" smtClean="0">
                <a:solidFill>
                  <a:srgbClr val="0070C0"/>
                </a:solidFill>
              </a:rPr>
              <a:t>Иван -Дурак!</a:t>
            </a:r>
          </a:p>
          <a:p>
            <a:endParaRPr lang="ru-RU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411760" y="4725144"/>
            <a:ext cx="1512168" cy="483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4900" dirty="0" smtClean="0">
                <a:solidFill>
                  <a:srgbClr val="0070C0"/>
                </a:solidFill>
              </a:rPr>
              <a:t>Горбунок!</a:t>
            </a:r>
          </a:p>
          <a:p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876256" y="4077072"/>
            <a:ext cx="1810543" cy="483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4900" dirty="0" smtClean="0">
                <a:solidFill>
                  <a:srgbClr val="0070C0"/>
                </a:solidFill>
              </a:rPr>
              <a:t>Рыбаке и рыбке!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99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052736"/>
            <a:ext cx="73448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Владимир  Федорович Одоевский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«Городок в табакерке»</a:t>
            </a:r>
            <a:endParaRPr lang="ru-RU" sz="4000" dirty="0" smtClean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6" name="Picture 2" descr="C:\Documents and Settings\Admin\Рабочий стол\одое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3972574" cy="309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6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.bmp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439459" cy="33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3672408"/>
          </a:xfrm>
        </p:spPr>
        <p:txBody>
          <a:bodyPr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900" dirty="0" smtClean="0">
                <a:solidFill>
                  <a:srgbClr val="0070C0"/>
                </a:solidFill>
              </a:rPr>
              <a:t>Владимир Федорович Одоевский </a:t>
            </a:r>
          </a:p>
          <a:p>
            <a:pPr lvl="0">
              <a:spcBef>
                <a:spcPct val="0"/>
              </a:spcBef>
              <a:defRPr/>
            </a:pPr>
            <a:r>
              <a:rPr lang="ru-RU" sz="2900" dirty="0" smtClean="0">
                <a:solidFill>
                  <a:srgbClr val="0070C0"/>
                </a:solidFill>
              </a:rPr>
              <a:t>                     (1803 -1869)</a:t>
            </a:r>
          </a:p>
          <a:p>
            <a:pPr lvl="0">
              <a:spcBef>
                <a:spcPct val="0"/>
              </a:spcBef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solidFill>
                  <a:srgbClr val="C00000"/>
                </a:solidFill>
              </a:rPr>
              <a:t> Князь-русский писатель, философ, педагог, музыковед.</a:t>
            </a:r>
          </a:p>
          <a:p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  Работал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под псевдонимом «Дедушка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Ириней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». </a:t>
            </a:r>
          </a:p>
          <a:p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    Когда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ему исполнилось 30 лет, в свет вышел сборник для детей</a:t>
            </a:r>
          </a:p>
          <a:p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Детские сказки дедушки </a:t>
            </a:r>
            <a:r>
              <a:rPr lang="ru-RU" dirty="0" err="1">
                <a:solidFill>
                  <a:srgbClr val="C00000"/>
                </a:solidFill>
                <a:cs typeface="Arial" panose="020B0604020202020204" pitchFamily="34" charset="0"/>
              </a:rPr>
              <a:t>Иринея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».</a:t>
            </a:r>
          </a:p>
          <a:p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Сюда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вошли сказки «Червячок»,</a:t>
            </a:r>
          </a:p>
          <a:p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Мороз Иванович» и </a:t>
            </a:r>
          </a:p>
          <a:p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«Городок в табакерке».</a:t>
            </a:r>
          </a:p>
          <a:p>
            <a:pPr lvl="0" algn="ctr">
              <a:spcBef>
                <a:spcPct val="0"/>
              </a:spcBef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3" name="Picture 3" descr="C:\Documents and Settings\Admin\Рабочий стол\0_49953_d0ba2dbc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3501008"/>
            <a:ext cx="2376264" cy="2880320"/>
          </a:xfrm>
          <a:noFill/>
        </p:spPr>
      </p:pic>
    </p:spTree>
    <p:extLst>
      <p:ext uri="{BB962C8B-B14F-4D97-AF65-F5344CB8AC3E}">
        <p14:creationId xmlns:p14="http://schemas.microsoft.com/office/powerpoint/2010/main" val="401354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Словарная работа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85800" y="1244818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Табакерка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маленькая </a:t>
            </a:r>
            <a:r>
              <a:rPr lang="ru-RU" dirty="0">
                <a:solidFill>
                  <a:srgbClr val="C00000"/>
                </a:solidFill>
              </a:rPr>
              <a:t>изящная коробочка, вмещавшая горсточку ароматной пыли.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4" descr="C:\Documents and Settings\Admin\Рабочий стол\т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1" y="3356992"/>
            <a:ext cx="3125343" cy="22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Рабочий стол\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81" y="1094829"/>
            <a:ext cx="2769411" cy="216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Admin\Рабочий стол\та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2923343"/>
            <a:ext cx="2652029" cy="2303537"/>
          </a:xfrm>
          <a:noFill/>
        </p:spPr>
      </p:pic>
      <p:pic>
        <p:nvPicPr>
          <p:cNvPr id="11" name="Picture 5" descr="C:\Documents and Settings\Admin\Рабочий стол\та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3740" y="4150519"/>
            <a:ext cx="3015781" cy="2236370"/>
          </a:xfrm>
          <a:noFill/>
        </p:spPr>
      </p:pic>
      <p:pic>
        <p:nvPicPr>
          <p:cNvPr id="12" name="Picture 2" descr="C:\Documents and Settings\Гав\Мои документы\табакер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4665" y="734774"/>
            <a:ext cx="2770735" cy="2122965"/>
          </a:xfrm>
          <a:noFill/>
        </p:spPr>
      </p:pic>
      <p:pic>
        <p:nvPicPr>
          <p:cNvPr id="13" name="Picture 6" descr="C:\Documents and Settings\Admin\Рабочий стол\та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567061" cy="241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Documents and Settings\Admin\Рабочий стол\та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51" y="3544392"/>
            <a:ext cx="3177795" cy="24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4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576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Бюро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340767"/>
            <a:ext cx="4040188" cy="47853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письменный стол с конторкой, имеющей несколько небольших ящиков и отделений для хранения бумаг и мелких вещей. Обычно верхняя часть закрывается выдвигающейся гибкой шторкой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 descr="C:\Documents and Settings\Admin\Рабочий стол\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75679"/>
            <a:ext cx="3602038" cy="2881313"/>
          </a:xfr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38" y="3212976"/>
            <a:ext cx="292893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6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449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Отгадай 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Объясни выражения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15</cp:revision>
  <dcterms:created xsi:type="dcterms:W3CDTF">2013-08-20T23:50:31Z</dcterms:created>
  <dcterms:modified xsi:type="dcterms:W3CDTF">2014-11-27T16:24:06Z</dcterms:modified>
</cp:coreProperties>
</file>