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3" r:id="rId9"/>
    <p:sldId id="268" r:id="rId10"/>
    <p:sldId id="269" r:id="rId11"/>
    <p:sldId id="270" r:id="rId12"/>
    <p:sldId id="271" r:id="rId13"/>
    <p:sldId id="262" r:id="rId14"/>
    <p:sldId id="267" r:id="rId15"/>
    <p:sldId id="266" r:id="rId16"/>
    <p:sldId id="265" r:id="rId17"/>
    <p:sldId id="274" r:id="rId18"/>
    <p:sldId id="273"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0099"/>
    <a:srgbClr val="CC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3rJO0o2NR6U"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allpoetry.com/Bear-In-There" TargetMode="External"/><Relationship Id="rId3" Type="http://schemas.openxmlformats.org/officeDocument/2006/relationships/hyperlink" Target="http://www.123learncurriculum.com/assets/docs/Bears_Everywhere_-_Songs_Poems_and_Fingerplays.91163926.pdf" TargetMode="External"/><Relationship Id="rId7" Type="http://schemas.openxmlformats.org/officeDocument/2006/relationships/hyperlink" Target="http://www.canteach.ca/elementary/songspoems19.html"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alphabet-soup.net/dir5/bearsong.html" TargetMode="External"/><Relationship Id="rId11" Type="http://schemas.openxmlformats.org/officeDocument/2006/relationships/hyperlink" Target="http://loveopium.ru/zhivotnye-2/belye-medvedi-3.html" TargetMode="External"/><Relationship Id="rId5" Type="http://schemas.openxmlformats.org/officeDocument/2006/relationships/hyperlink" Target="http://bearybearscl.tripod.com/poemsongs.htm" TargetMode="External"/><Relationship Id="rId10" Type="http://schemas.openxmlformats.org/officeDocument/2006/relationships/hyperlink" Target="http://www.blurb.com/user/DaveJenkins" TargetMode="External"/><Relationship Id="rId4" Type="http://schemas.openxmlformats.org/officeDocument/2006/relationships/hyperlink" Target="http://www.lucylearns.com/polar-bear-poem.html" TargetMode="External"/><Relationship Id="rId9" Type="http://schemas.openxmlformats.org/officeDocument/2006/relationships/hyperlink" Target="http://trackerbaz.com/gallery/bears/polar-bear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8349"/>
          <a:stretch/>
        </p:blipFill>
        <p:spPr bwMode="auto">
          <a:xfrm>
            <a:off x="-34441" y="0"/>
            <a:ext cx="917844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0" y="44118"/>
            <a:ext cx="9468544" cy="230832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David </a:t>
            </a:r>
            <a:r>
              <a:rPr lang="en-US" sz="48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Jenkins’ </a:t>
            </a:r>
          </a:p>
          <a:p>
            <a:r>
              <a:rPr lang="en-US" sz="48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Polar Bears</a:t>
            </a:r>
          </a:p>
          <a:p>
            <a:r>
              <a:rPr lang="en-US" sz="48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Of Canada</a:t>
            </a:r>
            <a:endParaRPr lang="ru-RU" sz="48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7" name="TextBox 6"/>
          <p:cNvSpPr txBox="1"/>
          <p:nvPr/>
        </p:nvSpPr>
        <p:spPr>
          <a:xfrm>
            <a:off x="32763" y="4077072"/>
            <a:ext cx="5604419" cy="267765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Автор:</a:t>
            </a:r>
          </a:p>
          <a:p>
            <a:r>
              <a:rPr lang="ru-RU"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О.М. Степанова</a:t>
            </a:r>
          </a:p>
          <a:p>
            <a:r>
              <a:rPr lang="ru-RU"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br>
              <a:rPr lang="ru-RU"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br>
            <a:r>
              <a:rPr lang="ru-RU"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МБОУ «</a:t>
            </a:r>
            <a:r>
              <a:rPr lang="ru-RU" sz="2400" b="1" spc="50" dirty="0" err="1"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СОШ №2»</a:t>
            </a:r>
          </a:p>
          <a:p>
            <a:r>
              <a:rPr lang="ru-RU"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г</a:t>
            </a:r>
            <a:r>
              <a:rPr lang="ru-RU"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орода </a:t>
            </a:r>
            <a:r>
              <a:rPr lang="ru-RU"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Цивильск </a:t>
            </a:r>
          </a:p>
          <a:p>
            <a:r>
              <a:rPr lang="ru-RU"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Чувашской Республики</a:t>
            </a:r>
          </a:p>
          <a:p>
            <a:r>
              <a:rPr lang="ru-RU"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2015</a:t>
            </a:r>
            <a:endParaRPr lang="ru-RU"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8" name="TextBox 7"/>
          <p:cNvSpPr txBox="1"/>
          <p:nvPr/>
        </p:nvSpPr>
        <p:spPr>
          <a:xfrm>
            <a:off x="179512" y="2780928"/>
            <a:ext cx="4477508"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400" b="1" spc="50" dirty="0" smtClean="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Фотогалерея-викторина</a:t>
            </a:r>
          </a:p>
          <a:p>
            <a:r>
              <a:rPr lang="ru-RU" sz="2400" b="1" spc="50" dirty="0" smtClean="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для </a:t>
            </a:r>
            <a:r>
              <a:rPr lang="ru-RU" sz="24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7</a:t>
            </a:r>
            <a:r>
              <a:rPr lang="ru-RU" sz="2400" b="1" spc="50" dirty="0" smtClean="0">
                <a:ln w="11430"/>
                <a:solidFill>
                  <a:srgbClr val="C00000"/>
                </a:solidFill>
                <a:effectLst>
                  <a:outerShdw blurRad="76200" dist="50800" dir="5400000" algn="tl" rotWithShape="0">
                    <a:srgbClr val="000000">
                      <a:alpha val="65000"/>
                    </a:srgbClr>
                  </a:outerShdw>
                </a:effectLst>
                <a:latin typeface="Arial Black" panose="020B0A04020102020204" pitchFamily="34" charset="0"/>
              </a:rPr>
              <a:t>-11 классов</a:t>
            </a:r>
            <a:endParaRPr lang="ru-RU" sz="2400" b="1" spc="50" dirty="0">
              <a:ln w="11430"/>
              <a:solidFill>
                <a:srgbClr val="C00000"/>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39373558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1\Desktop\медведь\м1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016" r="4863"/>
          <a:stretch/>
        </p:blipFill>
        <p:spPr bwMode="auto">
          <a:xfrm>
            <a:off x="0" y="-2916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83568" y="4998660"/>
            <a:ext cx="7983079" cy="1569660"/>
          </a:xfrm>
          <a:prstGeom prst="rect">
            <a:avLst/>
          </a:prstGeom>
        </p:spPr>
        <p:txBody>
          <a:bodyPr wrap="square">
            <a:spAutoFit/>
          </a:bodyPr>
          <a:lstStyle/>
          <a:p>
            <a:r>
              <a:rPr lang="en-US" sz="2400" dirty="0">
                <a:solidFill>
                  <a:srgbClr val="0000CC"/>
                </a:solidFill>
                <a:latin typeface="Arial Black" panose="020B0A04020102020204" pitchFamily="34" charset="0"/>
              </a:rPr>
              <a:t>A polar bear felt quite </a:t>
            </a:r>
            <a:r>
              <a:rPr lang="en-US" sz="2400" dirty="0" smtClean="0">
                <a:solidFill>
                  <a:srgbClr val="0000CC"/>
                </a:solidFill>
                <a:latin typeface="Arial Black" panose="020B0A04020102020204" pitchFamily="34" charset="0"/>
              </a:rPr>
              <a:t>alone</a:t>
            </a:r>
          </a:p>
          <a:p>
            <a:r>
              <a:rPr lang="en-US" sz="2400" dirty="0" smtClean="0">
                <a:solidFill>
                  <a:srgbClr val="0000CC"/>
                </a:solidFill>
                <a:latin typeface="Arial Black" panose="020B0A04020102020204" pitchFamily="34" charset="0"/>
              </a:rPr>
              <a:t> </a:t>
            </a:r>
            <a:r>
              <a:rPr lang="en-US" sz="2400" dirty="0">
                <a:solidFill>
                  <a:srgbClr val="0000CC"/>
                </a:solidFill>
                <a:latin typeface="Arial Black" panose="020B0A04020102020204" pitchFamily="34" charset="0"/>
              </a:rPr>
              <a:t>in the arctic circle zone</a:t>
            </a:r>
            <a:r>
              <a:rPr lang="en-US" sz="2400" dirty="0" smtClean="0">
                <a:solidFill>
                  <a:srgbClr val="0000CC"/>
                </a:solidFill>
                <a:latin typeface="Arial Black" panose="020B0A04020102020204" pitchFamily="34" charset="0"/>
              </a:rPr>
              <a:t>.</a:t>
            </a:r>
          </a:p>
          <a:p>
            <a:r>
              <a:rPr lang="en-US" sz="2400" dirty="0" smtClean="0">
                <a:solidFill>
                  <a:srgbClr val="0000CC"/>
                </a:solidFill>
                <a:latin typeface="Arial Black" panose="020B0A04020102020204" pitchFamily="34" charset="0"/>
              </a:rPr>
              <a:t> </a:t>
            </a:r>
            <a:r>
              <a:rPr lang="en-US" sz="2400" dirty="0">
                <a:solidFill>
                  <a:srgbClr val="0000CC"/>
                </a:solidFill>
                <a:latin typeface="Arial Black" panose="020B0A04020102020204" pitchFamily="34" charset="0"/>
              </a:rPr>
              <a:t>So he looked up at the sun and </a:t>
            </a:r>
            <a:endParaRPr lang="en-US" sz="2400" dirty="0" smtClean="0">
              <a:solidFill>
                <a:srgbClr val="0000CC"/>
              </a:solidFill>
              <a:latin typeface="Arial Black" panose="020B0A04020102020204" pitchFamily="34" charset="0"/>
            </a:endParaRPr>
          </a:p>
          <a:p>
            <a:r>
              <a:rPr lang="en-US" sz="2400" dirty="0" smtClean="0">
                <a:solidFill>
                  <a:srgbClr val="0000CC"/>
                </a:solidFill>
                <a:latin typeface="Arial Black" panose="020B0A04020102020204" pitchFamily="34" charset="0"/>
              </a:rPr>
              <a:t>With his shadow he started having  _______! </a:t>
            </a:r>
            <a:endParaRPr lang="ru-RU" sz="2400" dirty="0">
              <a:solidFill>
                <a:srgbClr val="0000CC"/>
              </a:solidFill>
              <a:latin typeface="Arial Black" panose="020B0A04020102020204" pitchFamily="34" charset="0"/>
            </a:endParaRPr>
          </a:p>
        </p:txBody>
      </p:sp>
      <p:sp>
        <p:nvSpPr>
          <p:cNvPr id="6" name="Прямоугольник 5"/>
          <p:cNvSpPr/>
          <p:nvPr/>
        </p:nvSpPr>
        <p:spPr>
          <a:xfrm>
            <a:off x="6873846" y="6106655"/>
            <a:ext cx="715260"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fun</a:t>
            </a:r>
            <a:endParaRPr lang="ru-RU"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6786532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1\Desktop\медведь\м12.jpg"/>
          <p:cNvPicPr>
            <a:picLocks noChangeAspect="1" noChangeArrowheads="1"/>
          </p:cNvPicPr>
          <p:nvPr/>
        </p:nvPicPr>
        <p:blipFill rotWithShape="1">
          <a:blip r:embed="rId2">
            <a:extLst>
              <a:ext uri="{28A0092B-C50C-407E-A947-70E740481C1C}">
                <a14:useLocalDpi xmlns:a14="http://schemas.microsoft.com/office/drawing/2010/main" val="0"/>
              </a:ext>
            </a:extLst>
          </a:blip>
          <a:srcRect l="3155" r="7956"/>
          <a:stretch/>
        </p:blipFill>
        <p:spPr bwMode="auto">
          <a:xfrm>
            <a:off x="0" y="1733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43209" y="4305361"/>
            <a:ext cx="8568952" cy="1938992"/>
          </a:xfrm>
          <a:prstGeom prst="rect">
            <a:avLst/>
          </a:prstGeom>
        </p:spPr>
        <p:txBody>
          <a:bodyPr wrap="square">
            <a:spAutoFit/>
          </a:bodyPr>
          <a:lstStyle/>
          <a:p>
            <a:r>
              <a:rPr lang="en-US" sz="2400" dirty="0" smtClean="0">
                <a:solidFill>
                  <a:srgbClr val="0000CC"/>
                </a:solidFill>
                <a:latin typeface="Arial Black" panose="020B0A04020102020204" pitchFamily="34" charset="0"/>
              </a:rPr>
              <a:t>That sunny day</a:t>
            </a:r>
          </a:p>
          <a:p>
            <a:r>
              <a:rPr lang="en-US" sz="2400" dirty="0" smtClean="0">
                <a:solidFill>
                  <a:srgbClr val="0000CC"/>
                </a:solidFill>
                <a:latin typeface="Arial Black" panose="020B0A04020102020204" pitchFamily="34" charset="0"/>
              </a:rPr>
              <a:t>so the bear </a:t>
            </a:r>
            <a:r>
              <a:rPr lang="en-US" sz="2400" dirty="0">
                <a:solidFill>
                  <a:srgbClr val="0000CC"/>
                </a:solidFill>
                <a:latin typeface="Arial Black" panose="020B0A04020102020204" pitchFamily="34" charset="0"/>
              </a:rPr>
              <a:t>and </a:t>
            </a:r>
            <a:r>
              <a:rPr lang="en-US" sz="2400" dirty="0" smtClean="0">
                <a:solidFill>
                  <a:srgbClr val="0000CC"/>
                </a:solidFill>
                <a:latin typeface="Arial Black" panose="020B0A04020102020204" pitchFamily="34" charset="0"/>
              </a:rPr>
              <a:t>his shadow </a:t>
            </a:r>
          </a:p>
          <a:p>
            <a:r>
              <a:rPr lang="en-US" sz="2400" dirty="0" smtClean="0">
                <a:solidFill>
                  <a:srgbClr val="0000CC"/>
                </a:solidFill>
                <a:latin typeface="Arial Black" panose="020B0A04020102020204" pitchFamily="34" charset="0"/>
              </a:rPr>
              <a:t>played </a:t>
            </a:r>
            <a:r>
              <a:rPr lang="en-US" sz="2400" dirty="0">
                <a:solidFill>
                  <a:srgbClr val="0000CC"/>
                </a:solidFill>
                <a:latin typeface="Arial Black" panose="020B0A04020102020204" pitchFamily="34" charset="0"/>
              </a:rPr>
              <a:t>all day in snow </a:t>
            </a:r>
            <a:r>
              <a:rPr lang="en-US" sz="2400" dirty="0" smtClean="0">
                <a:solidFill>
                  <a:srgbClr val="0000CC"/>
                </a:solidFill>
                <a:latin typeface="Arial Black" panose="020B0A04020102020204" pitchFamily="34" charset="0"/>
              </a:rPr>
              <a:t>deep</a:t>
            </a:r>
          </a:p>
          <a:p>
            <a:r>
              <a:rPr lang="en-US" sz="2400" dirty="0" smtClean="0">
                <a:solidFill>
                  <a:srgbClr val="0000CC"/>
                </a:solidFill>
                <a:latin typeface="Arial Black" panose="020B0A04020102020204" pitchFamily="34" charset="0"/>
              </a:rPr>
              <a:t> </a:t>
            </a:r>
            <a:r>
              <a:rPr lang="en-US" sz="2400" dirty="0">
                <a:solidFill>
                  <a:srgbClr val="0000CC"/>
                </a:solidFill>
                <a:latin typeface="Arial Black" panose="020B0A04020102020204" pitchFamily="34" charset="0"/>
              </a:rPr>
              <a:t>until </a:t>
            </a:r>
            <a:r>
              <a:rPr lang="en-US" sz="2400" dirty="0" smtClean="0">
                <a:solidFill>
                  <a:srgbClr val="0000CC"/>
                </a:solidFill>
                <a:latin typeface="Arial Black" panose="020B0A04020102020204" pitchFamily="34" charset="0"/>
              </a:rPr>
              <a:t>the bear decided</a:t>
            </a:r>
          </a:p>
          <a:p>
            <a:r>
              <a:rPr lang="en-US" sz="2400" dirty="0" smtClean="0">
                <a:solidFill>
                  <a:srgbClr val="0000CC"/>
                </a:solidFill>
                <a:latin typeface="Arial Black" panose="020B0A04020102020204" pitchFamily="34" charset="0"/>
              </a:rPr>
              <a:t> </a:t>
            </a:r>
            <a:r>
              <a:rPr lang="en-US" sz="2400" dirty="0">
                <a:solidFill>
                  <a:srgbClr val="0000CC"/>
                </a:solidFill>
                <a:latin typeface="Arial Black" panose="020B0A04020102020204" pitchFamily="34" charset="0"/>
              </a:rPr>
              <a:t>to go home and </a:t>
            </a:r>
            <a:r>
              <a:rPr lang="en-US" sz="2400" dirty="0" smtClean="0">
                <a:solidFill>
                  <a:srgbClr val="0000CC"/>
                </a:solidFill>
                <a:latin typeface="Arial Black" panose="020B0A04020102020204" pitchFamily="34" charset="0"/>
              </a:rPr>
              <a:t>_______ .</a:t>
            </a:r>
            <a:endParaRPr lang="ru-RU" sz="2400" dirty="0">
              <a:solidFill>
                <a:srgbClr val="0000CC"/>
              </a:solidFill>
              <a:latin typeface="Arial Black" panose="020B0A04020102020204" pitchFamily="34" charset="0"/>
            </a:endParaRPr>
          </a:p>
        </p:txBody>
      </p:sp>
      <p:sp>
        <p:nvSpPr>
          <p:cNvPr id="6" name="Прямоугольник 5"/>
          <p:cNvSpPr/>
          <p:nvPr/>
        </p:nvSpPr>
        <p:spPr>
          <a:xfrm>
            <a:off x="2987824" y="5782688"/>
            <a:ext cx="1090363"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sleep</a:t>
            </a:r>
            <a:endParaRPr lang="ru-RU"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4376948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1\Desktop\медведь\м14.jpg"/>
          <p:cNvPicPr>
            <a:picLocks noChangeAspect="1" noChangeArrowheads="1"/>
          </p:cNvPicPr>
          <p:nvPr/>
        </p:nvPicPr>
        <p:blipFill rotWithShape="1">
          <a:blip r:embed="rId2">
            <a:extLs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405777"/>
            <a:ext cx="3779911" cy="600164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Polar bears live in the snow</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Icy lands </a:t>
            </a:r>
            <a:endPar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r>
              <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of Arctic</a:t>
            </a:r>
          </a:p>
          <a:p>
            <a:r>
              <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shores.</a:t>
            </a:r>
            <a:endPar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They </a:t>
            </a:r>
            <a:endPar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r>
              <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Sleep,</a:t>
            </a:r>
            <a:endPar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They </a:t>
            </a:r>
            <a:r>
              <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eat,</a:t>
            </a:r>
            <a:endPar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They </a:t>
            </a:r>
            <a:r>
              <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hunt,</a:t>
            </a:r>
            <a:endPar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They play</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For lives as long as 12,000 </a:t>
            </a:r>
            <a:r>
              <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days.</a:t>
            </a:r>
            <a:endPar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That’s about 32 in </a:t>
            </a:r>
            <a:r>
              <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years.</a:t>
            </a:r>
            <a:endPar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They get to prey and have </a:t>
            </a:r>
            <a:r>
              <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no ________.</a:t>
            </a:r>
            <a:endParaRPr lang="ru-RU"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Прямоугольник 5"/>
          <p:cNvSpPr/>
          <p:nvPr/>
        </p:nvSpPr>
        <p:spPr>
          <a:xfrm>
            <a:off x="1600435" y="5945755"/>
            <a:ext cx="1041504"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fears</a:t>
            </a:r>
            <a:endParaRPr lang="ru-RU"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9190115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40"/>
          <a:stretch/>
        </p:blipFill>
        <p:spPr bwMode="auto">
          <a:xfrm>
            <a:off x="8562" y="19294"/>
            <a:ext cx="9144000" cy="683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443740" y="0"/>
            <a:ext cx="4560642" cy="67403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lnSpc>
                <a:spcPct val="200000"/>
              </a:lnSpc>
            </a:pPr>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Thick white fur</a:t>
            </a:r>
          </a:p>
          <a:p>
            <a:pPr algn="r">
              <a:lnSpc>
                <a:spcPct val="200000"/>
              </a:lnSpc>
            </a:pPr>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Helps body heat</a:t>
            </a:r>
          </a:p>
          <a:p>
            <a:pPr algn="r">
              <a:lnSpc>
                <a:spcPct val="200000"/>
              </a:lnSpc>
            </a:pPr>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Keep Polar bears warm</a:t>
            </a:r>
          </a:p>
          <a:p>
            <a:pPr algn="r">
              <a:lnSpc>
                <a:spcPct val="200000"/>
              </a:lnSpc>
            </a:pPr>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In their climate</a:t>
            </a:r>
          </a:p>
          <a:p>
            <a:pPr algn="r">
              <a:lnSpc>
                <a:spcPct val="200000"/>
              </a:lnSpc>
            </a:pPr>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Though temperatures fall</a:t>
            </a:r>
          </a:p>
          <a:p>
            <a:pPr algn="r">
              <a:lnSpc>
                <a:spcPct val="200000"/>
              </a:lnSpc>
            </a:pPr>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Less than minus 58</a:t>
            </a:r>
          </a:p>
          <a:p>
            <a:pPr algn="r">
              <a:lnSpc>
                <a:spcPct val="200000"/>
              </a:lnSpc>
            </a:pPr>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They can still hunt and</a:t>
            </a:r>
          </a:p>
          <a:p>
            <a:pPr algn="r">
              <a:lnSpc>
                <a:spcPct val="200000"/>
              </a:lnSpc>
            </a:pPr>
            <a:r>
              <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_______ </a:t>
            </a:r>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and mate</a:t>
            </a:r>
            <a:endParaRPr lang="ru-RU"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Прямоугольник 5"/>
          <p:cNvSpPr/>
          <p:nvPr/>
        </p:nvSpPr>
        <p:spPr>
          <a:xfrm>
            <a:off x="6156176" y="6165304"/>
            <a:ext cx="885179"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play</a:t>
            </a:r>
            <a:endParaRPr lang="ru-RU"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7835318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61" r="8636"/>
          <a:stretch/>
        </p:blipFill>
        <p:spPr bwMode="auto">
          <a:xfrm>
            <a:off x="-31172" y="-3971"/>
            <a:ext cx="9175171" cy="686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94348" y="65299"/>
            <a:ext cx="4362065" cy="63709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Grandpa Bear's Lullaby</a:t>
            </a:r>
          </a:p>
          <a:p>
            <a:endPar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 night is long</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But fur is deep.</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You will be warm</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In winter sleep</a:t>
            </a:r>
            <a:r>
              <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t>
            </a:r>
            <a:endPar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 food is gone</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But dreams are sweet</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And they will be</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Your winter meat.</a:t>
            </a:r>
          </a:p>
          <a:p>
            <a:endParaRPr lang="ru-RU"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endParaRPr lang="ru-RU"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endPar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 cave is dark</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But dreams are bright</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And they will serve</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As winter </a:t>
            </a:r>
            <a:r>
              <a:rPr lang="ru-RU"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a:t>
            </a:r>
            <a:r>
              <a:rPr lang="ru-RU"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________</a:t>
            </a:r>
            <a:r>
              <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t>
            </a:r>
            <a:endParaRPr lang="ru-RU"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Прямоугольник 5"/>
          <p:cNvSpPr/>
          <p:nvPr/>
        </p:nvSpPr>
        <p:spPr>
          <a:xfrm>
            <a:off x="2253220" y="5974609"/>
            <a:ext cx="936475"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light</a:t>
            </a:r>
            <a:endParaRPr lang="ru-RU"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6813486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801" t="-583" r="-17801" b="583"/>
          <a:stretch/>
        </p:blipFill>
        <p:spPr bwMode="auto">
          <a:xfrm>
            <a:off x="-1" y="-44215"/>
            <a:ext cx="11124159" cy="690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932040" y="113800"/>
            <a:ext cx="4211960" cy="6001643"/>
          </a:xfrm>
          <a:prstGeom prst="rect">
            <a:avLst/>
          </a:prstGeom>
        </p:spPr>
        <p:txBody>
          <a:bodyPr wrap="square">
            <a:spAutoFit/>
          </a:bodyPr>
          <a:lstStyle/>
          <a:p>
            <a:pPr algn="r"/>
            <a:r>
              <a:rPr lang="en-US" sz="2400" dirty="0">
                <a:solidFill>
                  <a:srgbClr val="0000CC"/>
                </a:solidFill>
                <a:latin typeface="Arial Black" panose="020B0A04020102020204" pitchFamily="34" charset="0"/>
              </a:rPr>
              <a:t>Bears like honey</a:t>
            </a:r>
          </a:p>
          <a:p>
            <a:pPr algn="r"/>
            <a:r>
              <a:rPr lang="en-US" sz="2400" dirty="0">
                <a:solidFill>
                  <a:srgbClr val="0000CC"/>
                </a:solidFill>
                <a:latin typeface="Arial Black" panose="020B0A04020102020204" pitchFamily="34" charset="0"/>
              </a:rPr>
              <a:t>That comes </a:t>
            </a:r>
            <a:endParaRPr lang="en-US" sz="2400" dirty="0" smtClean="0">
              <a:solidFill>
                <a:srgbClr val="0000CC"/>
              </a:solidFill>
              <a:latin typeface="Arial Black" panose="020B0A04020102020204" pitchFamily="34" charset="0"/>
            </a:endParaRPr>
          </a:p>
          <a:p>
            <a:pPr algn="r"/>
            <a:r>
              <a:rPr lang="en-US" sz="2400" dirty="0" smtClean="0">
                <a:solidFill>
                  <a:srgbClr val="0000CC"/>
                </a:solidFill>
                <a:latin typeface="Arial Black" panose="020B0A04020102020204" pitchFamily="34" charset="0"/>
              </a:rPr>
              <a:t>from </a:t>
            </a:r>
            <a:r>
              <a:rPr lang="en-US" sz="2400" dirty="0">
                <a:solidFill>
                  <a:srgbClr val="0000CC"/>
                </a:solidFill>
                <a:latin typeface="Arial Black" panose="020B0A04020102020204" pitchFamily="34" charset="0"/>
              </a:rPr>
              <a:t>bees.</a:t>
            </a:r>
          </a:p>
          <a:p>
            <a:pPr algn="r"/>
            <a:r>
              <a:rPr lang="en-US" sz="2400" dirty="0">
                <a:solidFill>
                  <a:srgbClr val="0000CC"/>
                </a:solidFill>
                <a:latin typeface="Arial Black" panose="020B0A04020102020204" pitchFamily="34" charset="0"/>
              </a:rPr>
              <a:t>Bears like to nap</a:t>
            </a:r>
          </a:p>
          <a:p>
            <a:pPr algn="r"/>
            <a:r>
              <a:rPr lang="en-US" sz="2400" dirty="0">
                <a:solidFill>
                  <a:srgbClr val="0000CC"/>
                </a:solidFill>
                <a:latin typeface="Arial Black" panose="020B0A04020102020204" pitchFamily="34" charset="0"/>
              </a:rPr>
              <a:t>Under shady trees.</a:t>
            </a:r>
          </a:p>
          <a:p>
            <a:pPr algn="r"/>
            <a:r>
              <a:rPr lang="en-US" sz="2400" dirty="0">
                <a:solidFill>
                  <a:srgbClr val="0000CC"/>
                </a:solidFill>
                <a:latin typeface="Arial Black" panose="020B0A04020102020204" pitchFamily="34" charset="0"/>
              </a:rPr>
              <a:t>Bears can be </a:t>
            </a:r>
            <a:endParaRPr lang="en-US" sz="2400" dirty="0" smtClean="0">
              <a:solidFill>
                <a:srgbClr val="0000CC"/>
              </a:solidFill>
              <a:latin typeface="Arial Black" panose="020B0A04020102020204" pitchFamily="34" charset="0"/>
            </a:endParaRPr>
          </a:p>
          <a:p>
            <a:pPr algn="r"/>
            <a:r>
              <a:rPr lang="en-US" sz="2400" dirty="0" smtClean="0">
                <a:solidFill>
                  <a:srgbClr val="0000CC"/>
                </a:solidFill>
                <a:latin typeface="Arial Black" panose="020B0A04020102020204" pitchFamily="34" charset="0"/>
              </a:rPr>
              <a:t>cuddly</a:t>
            </a:r>
            <a:r>
              <a:rPr lang="en-US" sz="2400" dirty="0">
                <a:solidFill>
                  <a:srgbClr val="0000CC"/>
                </a:solidFill>
                <a:latin typeface="Arial Black" panose="020B0A04020102020204" pitchFamily="34" charset="0"/>
              </a:rPr>
              <a:t>,</a:t>
            </a:r>
          </a:p>
          <a:p>
            <a:pPr algn="r"/>
            <a:r>
              <a:rPr lang="en-US" sz="2400" dirty="0">
                <a:solidFill>
                  <a:srgbClr val="0000CC"/>
                </a:solidFill>
                <a:latin typeface="Arial Black" panose="020B0A04020102020204" pitchFamily="34" charset="0"/>
              </a:rPr>
              <a:t>Or big and mean.</a:t>
            </a:r>
          </a:p>
          <a:p>
            <a:pPr algn="r"/>
            <a:r>
              <a:rPr lang="en-US" sz="2400" dirty="0">
                <a:solidFill>
                  <a:srgbClr val="0000CC"/>
                </a:solidFill>
                <a:latin typeface="Arial Black" panose="020B0A04020102020204" pitchFamily="34" charset="0"/>
              </a:rPr>
              <a:t>My little Teddy Bear</a:t>
            </a:r>
          </a:p>
          <a:p>
            <a:pPr algn="r"/>
            <a:r>
              <a:rPr lang="en-US" sz="2400" dirty="0">
                <a:solidFill>
                  <a:srgbClr val="0000CC"/>
                </a:solidFill>
                <a:latin typeface="Arial Black" panose="020B0A04020102020204" pitchFamily="34" charset="0"/>
              </a:rPr>
              <a:t>Is the cutest </a:t>
            </a:r>
            <a:endParaRPr lang="en-US" sz="2400" dirty="0" smtClean="0">
              <a:solidFill>
                <a:srgbClr val="0000CC"/>
              </a:solidFill>
              <a:latin typeface="Arial Black" panose="020B0A04020102020204" pitchFamily="34" charset="0"/>
            </a:endParaRPr>
          </a:p>
          <a:p>
            <a:pPr algn="r"/>
            <a:r>
              <a:rPr lang="en-US" sz="2400" dirty="0" smtClean="0">
                <a:solidFill>
                  <a:srgbClr val="0000CC"/>
                </a:solidFill>
                <a:latin typeface="Arial Black" panose="020B0A04020102020204" pitchFamily="34" charset="0"/>
              </a:rPr>
              <a:t>I've </a:t>
            </a:r>
            <a:r>
              <a:rPr lang="en-US" sz="2400" dirty="0">
                <a:solidFill>
                  <a:srgbClr val="0000CC"/>
                </a:solidFill>
                <a:latin typeface="Arial Black" panose="020B0A04020102020204" pitchFamily="34" charset="0"/>
              </a:rPr>
              <a:t>seen.</a:t>
            </a:r>
          </a:p>
          <a:p>
            <a:pPr algn="r"/>
            <a:r>
              <a:rPr lang="en-US" sz="2400" dirty="0">
                <a:solidFill>
                  <a:srgbClr val="0000CC"/>
                </a:solidFill>
                <a:latin typeface="Arial Black" panose="020B0A04020102020204" pitchFamily="34" charset="0"/>
              </a:rPr>
              <a:t>He's at my side</a:t>
            </a:r>
          </a:p>
          <a:p>
            <a:pPr algn="r"/>
            <a:r>
              <a:rPr lang="en-US" sz="2400" dirty="0">
                <a:solidFill>
                  <a:srgbClr val="0000CC"/>
                </a:solidFill>
                <a:latin typeface="Arial Black" panose="020B0A04020102020204" pitchFamily="34" charset="0"/>
              </a:rPr>
              <a:t>When I'm happy or blue,</a:t>
            </a:r>
          </a:p>
          <a:p>
            <a:pPr algn="r"/>
            <a:r>
              <a:rPr lang="en-US" sz="2400" dirty="0">
                <a:solidFill>
                  <a:srgbClr val="0000CC"/>
                </a:solidFill>
                <a:latin typeface="Arial Black" panose="020B0A04020102020204" pitchFamily="34" charset="0"/>
              </a:rPr>
              <a:t>Here's to my Teddy Bear--</a:t>
            </a:r>
          </a:p>
          <a:p>
            <a:pPr algn="r"/>
            <a:r>
              <a:rPr lang="en-US" sz="2400" dirty="0">
                <a:solidFill>
                  <a:srgbClr val="0000CC"/>
                </a:solidFill>
                <a:latin typeface="Arial Black" panose="020B0A04020102020204" pitchFamily="34" charset="0"/>
              </a:rPr>
              <a:t>"I </a:t>
            </a:r>
            <a:r>
              <a:rPr lang="en-US" sz="2400" dirty="0" smtClean="0">
                <a:solidFill>
                  <a:srgbClr val="0000CC"/>
                </a:solidFill>
                <a:latin typeface="Arial Black" panose="020B0A04020102020204" pitchFamily="34" charset="0"/>
              </a:rPr>
              <a:t>_______ </a:t>
            </a:r>
            <a:r>
              <a:rPr lang="en-US" sz="2400" dirty="0">
                <a:solidFill>
                  <a:srgbClr val="0000CC"/>
                </a:solidFill>
                <a:latin typeface="Arial Black" panose="020B0A04020102020204" pitchFamily="34" charset="0"/>
              </a:rPr>
              <a:t>you!"</a:t>
            </a:r>
          </a:p>
        </p:txBody>
      </p:sp>
      <p:sp>
        <p:nvSpPr>
          <p:cNvPr id="6" name="Прямоугольник 5"/>
          <p:cNvSpPr/>
          <p:nvPr/>
        </p:nvSpPr>
        <p:spPr>
          <a:xfrm>
            <a:off x="7060793" y="5653775"/>
            <a:ext cx="866712"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love</a:t>
            </a:r>
            <a:endParaRPr lang="ru-RU"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478272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030"/>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89321" y="116632"/>
            <a:ext cx="4238364" cy="6001643"/>
          </a:xfrm>
          <a:prstGeom prst="rect">
            <a:avLst/>
          </a:prstGeom>
        </p:spPr>
        <p:txBody>
          <a:bodyPr wrap="square">
            <a:spAutoFit/>
          </a:bodyPr>
          <a:lstStyle/>
          <a:p>
            <a:r>
              <a:rPr lang="en-US" sz="2400" dirty="0">
                <a:solidFill>
                  <a:srgbClr val="0000CC"/>
                </a:solidFill>
                <a:latin typeface="Arial Black" panose="020B0A04020102020204" pitchFamily="34" charset="0"/>
              </a:rPr>
              <a:t>There's a Polar Bear</a:t>
            </a:r>
          </a:p>
          <a:p>
            <a:r>
              <a:rPr lang="en-US" sz="2400" dirty="0">
                <a:solidFill>
                  <a:srgbClr val="0000CC"/>
                </a:solidFill>
                <a:latin typeface="Arial Black" panose="020B0A04020102020204" pitchFamily="34" charset="0"/>
              </a:rPr>
              <a:t>In our Frigidaire--</a:t>
            </a:r>
          </a:p>
          <a:p>
            <a:r>
              <a:rPr lang="en-US" sz="2400" dirty="0">
                <a:solidFill>
                  <a:srgbClr val="0000CC"/>
                </a:solidFill>
                <a:latin typeface="Arial Black" panose="020B0A04020102020204" pitchFamily="34" charset="0"/>
              </a:rPr>
              <a:t>He likes it </a:t>
            </a:r>
            <a:endParaRPr lang="ru-RU" sz="2400" dirty="0" smtClean="0">
              <a:solidFill>
                <a:srgbClr val="0000CC"/>
              </a:solidFill>
              <a:latin typeface="Arial Black" panose="020B0A04020102020204" pitchFamily="34" charset="0"/>
            </a:endParaRPr>
          </a:p>
          <a:p>
            <a:r>
              <a:rPr lang="en-US" sz="2400" dirty="0" smtClean="0">
                <a:solidFill>
                  <a:srgbClr val="0000CC"/>
                </a:solidFill>
                <a:latin typeface="Arial Black" panose="020B0A04020102020204" pitchFamily="34" charset="0"/>
              </a:rPr>
              <a:t>'cause </a:t>
            </a:r>
            <a:r>
              <a:rPr lang="en-US" sz="2400" dirty="0">
                <a:solidFill>
                  <a:srgbClr val="0000CC"/>
                </a:solidFill>
                <a:latin typeface="Arial Black" panose="020B0A04020102020204" pitchFamily="34" charset="0"/>
              </a:rPr>
              <a:t>it's cold in there.</a:t>
            </a:r>
          </a:p>
          <a:p>
            <a:r>
              <a:rPr lang="en-US" sz="2400" dirty="0">
                <a:solidFill>
                  <a:srgbClr val="0000CC"/>
                </a:solidFill>
                <a:latin typeface="Arial Black" panose="020B0A04020102020204" pitchFamily="34" charset="0"/>
              </a:rPr>
              <a:t>With his seat </a:t>
            </a:r>
            <a:endParaRPr lang="ru-RU" sz="2400" dirty="0" smtClean="0">
              <a:solidFill>
                <a:srgbClr val="0000CC"/>
              </a:solidFill>
              <a:latin typeface="Arial Black" panose="020B0A04020102020204" pitchFamily="34" charset="0"/>
            </a:endParaRPr>
          </a:p>
          <a:p>
            <a:r>
              <a:rPr lang="en-US" sz="2400" dirty="0" smtClean="0">
                <a:solidFill>
                  <a:srgbClr val="0000CC"/>
                </a:solidFill>
                <a:latin typeface="Arial Black" panose="020B0A04020102020204" pitchFamily="34" charset="0"/>
              </a:rPr>
              <a:t>in </a:t>
            </a:r>
            <a:r>
              <a:rPr lang="en-US" sz="2400" dirty="0">
                <a:solidFill>
                  <a:srgbClr val="0000CC"/>
                </a:solidFill>
                <a:latin typeface="Arial Black" panose="020B0A04020102020204" pitchFamily="34" charset="0"/>
              </a:rPr>
              <a:t>the meat</a:t>
            </a:r>
          </a:p>
          <a:p>
            <a:r>
              <a:rPr lang="en-US" sz="2400" dirty="0">
                <a:solidFill>
                  <a:srgbClr val="0000CC"/>
                </a:solidFill>
                <a:latin typeface="Arial Black" panose="020B0A04020102020204" pitchFamily="34" charset="0"/>
              </a:rPr>
              <a:t>And his face in the fish</a:t>
            </a:r>
          </a:p>
          <a:p>
            <a:r>
              <a:rPr lang="en-US" sz="2400" dirty="0">
                <a:solidFill>
                  <a:srgbClr val="0000CC"/>
                </a:solidFill>
                <a:latin typeface="Arial Black" panose="020B0A04020102020204" pitchFamily="34" charset="0"/>
              </a:rPr>
              <a:t>And his big hairy paws</a:t>
            </a:r>
          </a:p>
          <a:p>
            <a:r>
              <a:rPr lang="en-US" sz="2400" dirty="0">
                <a:solidFill>
                  <a:srgbClr val="0000CC"/>
                </a:solidFill>
                <a:latin typeface="Arial Black" panose="020B0A04020102020204" pitchFamily="34" charset="0"/>
              </a:rPr>
              <a:t>In the buttery dish,</a:t>
            </a:r>
          </a:p>
          <a:p>
            <a:r>
              <a:rPr lang="en-US" sz="2400" dirty="0">
                <a:solidFill>
                  <a:srgbClr val="0000CC"/>
                </a:solidFill>
                <a:latin typeface="Arial Black" panose="020B0A04020102020204" pitchFamily="34" charset="0"/>
              </a:rPr>
              <a:t>He's nibbling the noodles,</a:t>
            </a:r>
          </a:p>
          <a:p>
            <a:r>
              <a:rPr lang="en-US" sz="2400" dirty="0">
                <a:solidFill>
                  <a:srgbClr val="0000CC"/>
                </a:solidFill>
                <a:latin typeface="Arial Black" panose="020B0A04020102020204" pitchFamily="34" charset="0"/>
              </a:rPr>
              <a:t>And munching the rice,</a:t>
            </a:r>
          </a:p>
          <a:p>
            <a:r>
              <a:rPr lang="en-US" sz="2400" dirty="0">
                <a:solidFill>
                  <a:srgbClr val="0000CC"/>
                </a:solidFill>
                <a:latin typeface="Arial Black" panose="020B0A04020102020204" pitchFamily="34" charset="0"/>
              </a:rPr>
              <a:t>He's slurping the soda,</a:t>
            </a:r>
          </a:p>
          <a:p>
            <a:r>
              <a:rPr lang="en-US" sz="2400" dirty="0">
                <a:solidFill>
                  <a:srgbClr val="0000CC"/>
                </a:solidFill>
                <a:latin typeface="Arial Black" panose="020B0A04020102020204" pitchFamily="34" charset="0"/>
              </a:rPr>
              <a:t>He's licking the ice.</a:t>
            </a:r>
          </a:p>
          <a:p>
            <a:r>
              <a:rPr lang="en-US" sz="2400" dirty="0">
                <a:solidFill>
                  <a:srgbClr val="0000CC"/>
                </a:solidFill>
                <a:latin typeface="Arial Black" panose="020B0A04020102020204" pitchFamily="34" charset="0"/>
              </a:rPr>
              <a:t>And he lets out a roar</a:t>
            </a:r>
          </a:p>
          <a:p>
            <a:r>
              <a:rPr lang="en-US" sz="2400" dirty="0">
                <a:solidFill>
                  <a:srgbClr val="0000CC"/>
                </a:solidFill>
                <a:latin typeface="Arial Black" panose="020B0A04020102020204" pitchFamily="34" charset="0"/>
              </a:rPr>
              <a:t>If you open the </a:t>
            </a:r>
            <a:r>
              <a:rPr lang="ru-RU" sz="2400" dirty="0" smtClean="0">
                <a:solidFill>
                  <a:srgbClr val="0000CC"/>
                </a:solidFill>
                <a:latin typeface="Arial Black" panose="020B0A04020102020204" pitchFamily="34" charset="0"/>
              </a:rPr>
              <a:t>_______ </a:t>
            </a:r>
            <a:r>
              <a:rPr lang="en-US" sz="2400" dirty="0" smtClean="0">
                <a:solidFill>
                  <a:srgbClr val="0000CC"/>
                </a:solidFill>
                <a:latin typeface="Arial Black" panose="020B0A04020102020204" pitchFamily="34" charset="0"/>
              </a:rPr>
              <a:t>.</a:t>
            </a:r>
            <a:endParaRPr lang="ru-RU" sz="2400" dirty="0">
              <a:solidFill>
                <a:srgbClr val="0000CC"/>
              </a:solidFill>
              <a:latin typeface="Arial Black" panose="020B0A04020102020204" pitchFamily="34" charset="0"/>
            </a:endParaRPr>
          </a:p>
        </p:txBody>
      </p:sp>
      <p:sp>
        <p:nvSpPr>
          <p:cNvPr id="6" name="Прямоугольник 5"/>
          <p:cNvSpPr/>
          <p:nvPr/>
        </p:nvSpPr>
        <p:spPr>
          <a:xfrm>
            <a:off x="3035846" y="5635416"/>
            <a:ext cx="936475"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door</a:t>
            </a:r>
            <a:endParaRPr lang="ru-RU"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5377999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333"/>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1520" y="3298294"/>
            <a:ext cx="7776864" cy="523220"/>
          </a:xfrm>
          <a:prstGeom prst="rect">
            <a:avLst/>
          </a:prstGeom>
        </p:spPr>
        <p:txBody>
          <a:bodyPr wrap="square">
            <a:spAutoFit/>
          </a:bodyPr>
          <a:lstStyle/>
          <a:p>
            <a:r>
              <a:rPr lang="ru-RU" sz="2800" u="sng" dirty="0">
                <a:hlinkClick r:id="rId3"/>
              </a:rPr>
              <a:t>http://www.youtube.com/watch?v=3rJO0o2NR6U</a:t>
            </a:r>
            <a:endParaRPr lang="ru-RU" sz="2800" dirty="0"/>
          </a:p>
        </p:txBody>
      </p:sp>
      <p:sp>
        <p:nvSpPr>
          <p:cNvPr id="5" name="TextBox 4"/>
          <p:cNvSpPr txBox="1"/>
          <p:nvPr/>
        </p:nvSpPr>
        <p:spPr>
          <a:xfrm>
            <a:off x="251520" y="128195"/>
            <a:ext cx="1822678" cy="3170099"/>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Enjoy </a:t>
            </a:r>
          </a:p>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Polar </a:t>
            </a:r>
          </a:p>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Bear </a:t>
            </a:r>
          </a:p>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Cub </a:t>
            </a:r>
          </a:p>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Film!</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62793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Desktop\медведь\я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56"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713" y="35705"/>
            <a:ext cx="9659824" cy="212365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Thank you </a:t>
            </a:r>
          </a:p>
          <a:p>
            <a:pPr algn="ctr"/>
            <a:r>
              <a:rPr lang="en-US" sz="4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f</a:t>
            </a:r>
            <a:r>
              <a:rPr lang="en-US" sz="4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or being with  David Jenkins’ </a:t>
            </a:r>
          </a:p>
          <a:p>
            <a:pPr algn="ctr"/>
            <a:r>
              <a:rPr lang="en-US" sz="4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Polar Bears </a:t>
            </a:r>
            <a:endParaRPr lang="ru-RU" sz="4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31980148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65" t="46" r="4065" b="-46"/>
          <a:stretch/>
        </p:blipFill>
        <p:spPr bwMode="auto">
          <a:xfrm>
            <a:off x="-798513" y="3175"/>
            <a:ext cx="107426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7504" y="980728"/>
            <a:ext cx="8568952" cy="5632311"/>
          </a:xfrm>
          <a:prstGeom prst="rect">
            <a:avLst/>
          </a:prstGeom>
        </p:spPr>
        <p:txBody>
          <a:bodyPr wrap="square">
            <a:spAutoFit/>
          </a:bodyPr>
          <a:lstStyle/>
          <a:p>
            <a:r>
              <a:rPr lang="en-US" dirty="0">
                <a:hlinkClick r:id="rId3"/>
              </a:rPr>
              <a:t>http://www.123learncurriculum.com/assets/docs/Bears_Everywhere_-_</a:t>
            </a:r>
            <a:r>
              <a:rPr lang="en-US" dirty="0" smtClean="0">
                <a:hlinkClick r:id="rId3"/>
              </a:rPr>
              <a:t>Songs_Poems_and_Fingerplays.91163926.pdf</a:t>
            </a:r>
            <a:endParaRPr lang="en-US" dirty="0" smtClean="0"/>
          </a:p>
          <a:p>
            <a:endParaRPr lang="en-US" dirty="0" smtClean="0"/>
          </a:p>
          <a:p>
            <a:r>
              <a:rPr lang="en-US" dirty="0">
                <a:hlinkClick r:id="rId4"/>
              </a:rPr>
              <a:t>http://</a:t>
            </a:r>
            <a:r>
              <a:rPr lang="en-US" dirty="0" smtClean="0">
                <a:hlinkClick r:id="rId4"/>
              </a:rPr>
              <a:t>www.lucylearns.com/polar-bear-poem.html</a:t>
            </a:r>
            <a:endParaRPr lang="en-US" dirty="0" smtClean="0"/>
          </a:p>
          <a:p>
            <a:endParaRPr lang="en-US" dirty="0"/>
          </a:p>
          <a:p>
            <a:r>
              <a:rPr lang="en-US" dirty="0">
                <a:hlinkClick r:id="rId5"/>
              </a:rPr>
              <a:t>http://</a:t>
            </a:r>
            <a:r>
              <a:rPr lang="en-US" dirty="0" smtClean="0">
                <a:hlinkClick r:id="rId5"/>
              </a:rPr>
              <a:t>bearybearscl.tripod.com/poemsongs.htm</a:t>
            </a:r>
            <a:endParaRPr lang="en-US" dirty="0" smtClean="0"/>
          </a:p>
          <a:p>
            <a:endParaRPr lang="en-US" dirty="0"/>
          </a:p>
          <a:p>
            <a:r>
              <a:rPr lang="en-US" dirty="0">
                <a:hlinkClick r:id="rId6"/>
              </a:rPr>
              <a:t>http://</a:t>
            </a:r>
            <a:r>
              <a:rPr lang="en-US" dirty="0" smtClean="0">
                <a:hlinkClick r:id="rId6"/>
              </a:rPr>
              <a:t>www.alphabet-soup.net/dir5/bearsong.html</a:t>
            </a:r>
            <a:endParaRPr lang="en-US" dirty="0" smtClean="0"/>
          </a:p>
          <a:p>
            <a:endParaRPr lang="en-US" dirty="0"/>
          </a:p>
          <a:p>
            <a:r>
              <a:rPr lang="en-US" dirty="0">
                <a:hlinkClick r:id="rId7"/>
              </a:rPr>
              <a:t>http://</a:t>
            </a:r>
            <a:r>
              <a:rPr lang="en-US" dirty="0" smtClean="0">
                <a:hlinkClick r:id="rId7"/>
              </a:rPr>
              <a:t>www.canteach.ca/elementary/songspoems19.html</a:t>
            </a:r>
            <a:endParaRPr lang="en-US" dirty="0" smtClean="0"/>
          </a:p>
          <a:p>
            <a:endParaRPr lang="en-US" dirty="0"/>
          </a:p>
          <a:p>
            <a:r>
              <a:rPr lang="en-US" dirty="0">
                <a:hlinkClick r:id="rId8"/>
              </a:rPr>
              <a:t>http://</a:t>
            </a:r>
            <a:r>
              <a:rPr lang="en-US" dirty="0" smtClean="0">
                <a:hlinkClick r:id="rId8"/>
              </a:rPr>
              <a:t>allpoetry.com/Bear-In-There</a:t>
            </a:r>
            <a:endParaRPr lang="en-US" dirty="0" smtClean="0"/>
          </a:p>
          <a:p>
            <a:endParaRPr lang="en-US" dirty="0"/>
          </a:p>
          <a:p>
            <a:r>
              <a:rPr lang="en-US" dirty="0">
                <a:hlinkClick r:id="rId9"/>
              </a:rPr>
              <a:t>http://trackerbaz.com/gallery/bears/polar-bears</a:t>
            </a:r>
            <a:r>
              <a:rPr lang="en-US" dirty="0" smtClean="0">
                <a:hlinkClick r:id="rId9"/>
              </a:rPr>
              <a:t>/</a:t>
            </a:r>
            <a:endParaRPr lang="en-US" dirty="0" smtClean="0"/>
          </a:p>
          <a:p>
            <a:endParaRPr lang="en-US" dirty="0"/>
          </a:p>
          <a:p>
            <a:r>
              <a:rPr lang="en-US" dirty="0">
                <a:hlinkClick r:id="rId10"/>
              </a:rPr>
              <a:t>http://</a:t>
            </a:r>
            <a:r>
              <a:rPr lang="en-US" dirty="0" smtClean="0">
                <a:hlinkClick r:id="rId10"/>
              </a:rPr>
              <a:t>www.blurb.com/user/DaveJenkins</a:t>
            </a:r>
            <a:endParaRPr lang="en-US" dirty="0" smtClean="0"/>
          </a:p>
          <a:p>
            <a:endParaRPr lang="en-US" dirty="0"/>
          </a:p>
          <a:p>
            <a:r>
              <a:rPr lang="en-US" dirty="0">
                <a:hlinkClick r:id="rId11"/>
              </a:rPr>
              <a:t>http://</a:t>
            </a:r>
            <a:r>
              <a:rPr lang="en-US" dirty="0" smtClean="0">
                <a:hlinkClick r:id="rId11"/>
              </a:rPr>
              <a:t>loveopium.ru/zhivotnye-2/belye-medvedi-3.html</a:t>
            </a:r>
            <a:endParaRPr lang="en-US" dirty="0" smtClean="0"/>
          </a:p>
          <a:p>
            <a:endParaRPr lang="en-US" dirty="0"/>
          </a:p>
          <a:p>
            <a:endParaRPr lang="ru-RU" dirty="0"/>
          </a:p>
        </p:txBody>
      </p:sp>
      <p:sp>
        <p:nvSpPr>
          <p:cNvPr id="2" name="TextBox 1"/>
          <p:cNvSpPr txBox="1"/>
          <p:nvPr/>
        </p:nvSpPr>
        <p:spPr>
          <a:xfrm>
            <a:off x="3131840" y="145269"/>
            <a:ext cx="1667316" cy="646331"/>
          </a:xfrm>
          <a:prstGeom prst="rect">
            <a:avLst/>
          </a:prstGeom>
          <a:noFill/>
        </p:spPr>
        <p:txBody>
          <a:bodyPr wrap="none" rtlCol="0">
            <a:spAutoFit/>
          </a:bodyPr>
          <a:lstStyle/>
          <a:p>
            <a:r>
              <a:rPr lang="en-US" sz="3600" b="1" dirty="0" smtClean="0">
                <a:solidFill>
                  <a:srgbClr val="0000CC"/>
                </a:solidFill>
              </a:rPr>
              <a:t>Sources</a:t>
            </a:r>
            <a:endParaRPr lang="ru-RU" sz="3600" b="1" dirty="0">
              <a:solidFill>
                <a:srgbClr val="0000CC"/>
              </a:solidFill>
            </a:endParaRPr>
          </a:p>
        </p:txBody>
      </p:sp>
    </p:spTree>
    <p:extLst>
      <p:ext uri="{BB962C8B-B14F-4D97-AF65-F5344CB8AC3E}">
        <p14:creationId xmlns:p14="http://schemas.microsoft.com/office/powerpoint/2010/main" val="3342364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71800" y="228126"/>
            <a:ext cx="6120680" cy="2554545"/>
          </a:xfrm>
          <a:prstGeom prst="rect">
            <a:avLst/>
          </a:prstGeom>
        </p:spPr>
        <p:txBody>
          <a:bodyPr wrap="square">
            <a:spAutoFit/>
          </a:bodyPr>
          <a:lstStyle/>
          <a:p>
            <a:pPr algn="r"/>
            <a:r>
              <a:rPr lang="en-US" sz="3200" dirty="0">
                <a:solidFill>
                  <a:srgbClr val="0000CC"/>
                </a:solidFill>
                <a:latin typeface="Arial Black" panose="020B0A04020102020204" pitchFamily="34" charset="0"/>
              </a:rPr>
              <a:t>Dave Jenkins, a photographer since 1969, specializes in photography of people and architecture</a:t>
            </a:r>
            <a:r>
              <a:rPr lang="en-US" sz="3200" dirty="0" smtClean="0">
                <a:solidFill>
                  <a:srgbClr val="0000CC"/>
                </a:solidFill>
                <a:latin typeface="Arial Black" panose="020B0A04020102020204" pitchFamily="34" charset="0"/>
              </a:rPr>
              <a:t>.</a:t>
            </a:r>
            <a:endParaRPr lang="en-US" sz="3200" dirty="0">
              <a:solidFill>
                <a:srgbClr val="0000CC"/>
              </a:solidFill>
              <a:latin typeface="Arial Black" panose="020B0A04020102020204"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208823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95536" y="2780928"/>
            <a:ext cx="4248472" cy="34778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Known for his strong sense of design and special feeling for beautiful light, his assignments have taken him to 28 countries and around much of the United States. He and his wife Louise, a Nurse Practitioner, live on a small farm in the Northwest Georgia mountains.</a:t>
            </a:r>
          </a:p>
        </p:txBody>
      </p:sp>
      <p:sp>
        <p:nvSpPr>
          <p:cNvPr id="6" name="Прямоугольник 5"/>
          <p:cNvSpPr/>
          <p:nvPr/>
        </p:nvSpPr>
        <p:spPr>
          <a:xfrm>
            <a:off x="4949572" y="2782671"/>
            <a:ext cx="3851920" cy="397031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42-летний ирландский фотограф Дэвид Дженкинс (</a:t>
            </a: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David</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Jenkins</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попытался показать мягкую сторону огромных полярных хищников. Эта коллекция фотографий, сделанных в течение 10 лет в Канаде, рассказывает о связи белых медведей и их детенышей, когда они впервые выходят из своей берлоги.</a:t>
            </a:r>
          </a:p>
        </p:txBody>
      </p:sp>
    </p:spTree>
    <p:extLst>
      <p:ext uri="{BB962C8B-B14F-4D97-AF65-F5344CB8AC3E}">
        <p14:creationId xmlns:p14="http://schemas.microsoft.com/office/powerpoint/2010/main" val="6768189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1\Desktop\медведь\м7.jpg"/>
          <p:cNvPicPr>
            <a:picLocks noChangeAspect="1" noChangeArrowheads="1"/>
          </p:cNvPicPr>
          <p:nvPr/>
        </p:nvPicPr>
        <p:blipFill rotWithShape="1">
          <a:blip r:embed="rId2">
            <a:extLst>
              <a:ext uri="{28A0092B-C50C-407E-A947-70E740481C1C}">
                <a14:useLocalDpi xmlns:a14="http://schemas.microsoft.com/office/drawing/2010/main" val="0"/>
              </a:ext>
            </a:extLst>
          </a:blip>
          <a:srcRect r="6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89321" y="116632"/>
            <a:ext cx="3590591" cy="6001643"/>
          </a:xfrm>
          <a:prstGeom prst="rect">
            <a:avLst/>
          </a:prstGeom>
        </p:spPr>
        <p:txBody>
          <a:bodyPr wrap="square">
            <a:spAutoFit/>
          </a:bodyPr>
          <a:lstStyle/>
          <a:p>
            <a:r>
              <a:rPr lang="en-US" sz="2400" dirty="0">
                <a:solidFill>
                  <a:srgbClr val="0000CC"/>
                </a:solidFill>
                <a:latin typeface="Arial Black" panose="020B0A04020102020204" pitchFamily="34" charset="0"/>
              </a:rPr>
              <a:t>This little bear has a soft </a:t>
            </a:r>
          </a:p>
          <a:p>
            <a:r>
              <a:rPr lang="en-US" sz="2400" dirty="0">
                <a:solidFill>
                  <a:srgbClr val="0000CC"/>
                </a:solidFill>
                <a:latin typeface="Arial Black" panose="020B0A04020102020204" pitchFamily="34" charset="0"/>
              </a:rPr>
              <a:t>     fur suit,</a:t>
            </a:r>
          </a:p>
          <a:p>
            <a:r>
              <a:rPr lang="en-US" sz="2400" dirty="0">
                <a:solidFill>
                  <a:srgbClr val="0000CC"/>
                </a:solidFill>
                <a:latin typeface="Arial Black" panose="020B0A04020102020204" pitchFamily="34" charset="0"/>
              </a:rPr>
              <a:t>This little bear acts very cute,</a:t>
            </a:r>
          </a:p>
          <a:p>
            <a:r>
              <a:rPr lang="en-US" sz="2400" dirty="0">
                <a:solidFill>
                  <a:srgbClr val="0000CC"/>
                </a:solidFill>
                <a:latin typeface="Arial Black" panose="020B0A04020102020204" pitchFamily="34" charset="0"/>
              </a:rPr>
              <a:t>This little bear is bold and cross,</a:t>
            </a:r>
          </a:p>
          <a:p>
            <a:r>
              <a:rPr lang="en-US" sz="2400" dirty="0">
                <a:solidFill>
                  <a:srgbClr val="0000CC"/>
                </a:solidFill>
                <a:latin typeface="Arial Black" panose="020B0A04020102020204" pitchFamily="34" charset="0"/>
              </a:rPr>
              <a:t>This little bear rests his head </a:t>
            </a:r>
          </a:p>
          <a:p>
            <a:r>
              <a:rPr lang="en-US" sz="2400" dirty="0">
                <a:solidFill>
                  <a:srgbClr val="0000CC"/>
                </a:solidFill>
                <a:latin typeface="Arial Black" panose="020B0A04020102020204" pitchFamily="34" charset="0"/>
              </a:rPr>
              <a:t>     on moss,</a:t>
            </a:r>
          </a:p>
          <a:p>
            <a:r>
              <a:rPr lang="en-US" sz="2400" dirty="0">
                <a:solidFill>
                  <a:srgbClr val="0000CC"/>
                </a:solidFill>
                <a:latin typeface="Arial Black" panose="020B0A04020102020204" pitchFamily="34" charset="0"/>
              </a:rPr>
              <a:t>This little bear likes bacon </a:t>
            </a:r>
          </a:p>
          <a:p>
            <a:r>
              <a:rPr lang="en-US" sz="2400" dirty="0">
                <a:solidFill>
                  <a:srgbClr val="0000CC"/>
                </a:solidFill>
                <a:latin typeface="Arial Black" panose="020B0A04020102020204" pitchFamily="34" charset="0"/>
              </a:rPr>
              <a:t>     and honey,</a:t>
            </a:r>
          </a:p>
          <a:p>
            <a:r>
              <a:rPr lang="en-US" sz="2400" dirty="0">
                <a:solidFill>
                  <a:srgbClr val="0000CC"/>
                </a:solidFill>
                <a:latin typeface="Arial Black" panose="020B0A04020102020204" pitchFamily="34" charset="0"/>
              </a:rPr>
              <a:t>But he can't buy them. </a:t>
            </a:r>
          </a:p>
          <a:p>
            <a:r>
              <a:rPr lang="en-US" sz="2400" dirty="0">
                <a:solidFill>
                  <a:srgbClr val="0000CC"/>
                </a:solidFill>
                <a:latin typeface="Arial Black" panose="020B0A04020102020204" pitchFamily="34" charset="0"/>
              </a:rPr>
              <a:t>He has </a:t>
            </a:r>
            <a:r>
              <a:rPr lang="en-US" sz="2400" dirty="0" smtClean="0">
                <a:solidFill>
                  <a:srgbClr val="0000CC"/>
                </a:solidFill>
                <a:latin typeface="Arial Black" panose="020B0A04020102020204" pitchFamily="34" charset="0"/>
              </a:rPr>
              <a:t>no ________ .</a:t>
            </a:r>
            <a:endParaRPr lang="ru-RU" sz="2400" dirty="0">
              <a:solidFill>
                <a:srgbClr val="0000CC"/>
              </a:solidFill>
              <a:latin typeface="Arial Black" panose="020B0A04020102020204" pitchFamily="34" charset="0"/>
            </a:endParaRPr>
          </a:p>
        </p:txBody>
      </p:sp>
      <p:sp>
        <p:nvSpPr>
          <p:cNvPr id="10" name="Прямоугольник 9"/>
          <p:cNvSpPr/>
          <p:nvPr/>
        </p:nvSpPr>
        <p:spPr>
          <a:xfrm>
            <a:off x="1995913" y="5641047"/>
            <a:ext cx="1295547" cy="461665"/>
          </a:xfrm>
          <a:prstGeom prst="rect">
            <a:avLst/>
          </a:prstGeom>
        </p:spPr>
        <p:txBody>
          <a:bodyPr wrap="none">
            <a:spAutoFit/>
          </a:bodyPr>
          <a:lstStyle/>
          <a:p>
            <a:r>
              <a:rPr lang="en-US" sz="2400" b="1" dirty="0">
                <a:solidFill>
                  <a:srgbClr val="FF0000"/>
                </a:solidFill>
                <a:latin typeface="Arial Black" panose="020B0A04020102020204" pitchFamily="34" charset="0"/>
              </a:rPr>
              <a:t>money</a:t>
            </a:r>
            <a:endParaRPr lang="ru-RU"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919307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1\Desktop\медведь\м1.jpg"/>
          <p:cNvPicPr>
            <a:picLocks noChangeAspect="1" noChangeArrowheads="1"/>
          </p:cNvPicPr>
          <p:nvPr/>
        </p:nvPicPr>
        <p:blipFill rotWithShape="1">
          <a:blip r:embed="rId2">
            <a:extLst>
              <a:ext uri="{28A0092B-C50C-407E-A947-70E740481C1C}">
                <a14:useLocalDpi xmlns:a14="http://schemas.microsoft.com/office/drawing/2010/main" val="0"/>
              </a:ext>
            </a:extLst>
          </a:blip>
          <a:srcRect l="4533"/>
          <a:stretch/>
        </p:blipFill>
        <p:spPr bwMode="auto">
          <a:xfrm>
            <a:off x="-4244" y="11685"/>
            <a:ext cx="916846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673089" y="4095743"/>
            <a:ext cx="6470911" cy="230832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lnSpc>
                <a:spcPct val="150000"/>
              </a:lnSpc>
            </a:pPr>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 polar bear lives in Alaska,</a:t>
            </a:r>
          </a:p>
          <a:p>
            <a:pPr algn="r">
              <a:lnSpc>
                <a:spcPct val="150000"/>
              </a:lnSpc>
            </a:pPr>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He never gets cold in a storm,</a:t>
            </a:r>
          </a:p>
          <a:p>
            <a:pPr algn="r">
              <a:lnSpc>
                <a:spcPct val="150000"/>
              </a:lnSpc>
            </a:pPr>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He swims in cold icy water,</a:t>
            </a:r>
          </a:p>
          <a:p>
            <a:pPr algn="r">
              <a:lnSpc>
                <a:spcPct val="150000"/>
              </a:lnSpc>
            </a:pPr>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His heavy coat keeps </a:t>
            </a:r>
            <a:r>
              <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him __________</a:t>
            </a:r>
            <a:endParaRPr lang="ru-RU"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9" name="Прямоугольник 8"/>
          <p:cNvSpPr/>
          <p:nvPr/>
        </p:nvSpPr>
        <p:spPr>
          <a:xfrm>
            <a:off x="7668344" y="5917952"/>
            <a:ext cx="1135888"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warm</a:t>
            </a:r>
            <a:endParaRPr lang="ru-RU"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5030346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медведь\м2.jpg"/>
          <p:cNvPicPr>
            <a:picLocks noChangeAspect="1" noChangeArrowheads="1"/>
          </p:cNvPicPr>
          <p:nvPr/>
        </p:nvPicPr>
        <p:blipFill rotWithShape="1">
          <a:blip r:embed="rId2">
            <a:extLst>
              <a:ext uri="{28A0092B-C50C-407E-A947-70E740481C1C}">
                <a14:useLocalDpi xmlns:a14="http://schemas.microsoft.com/office/drawing/2010/main" val="0"/>
              </a:ext>
            </a:extLst>
          </a:blip>
          <a:srcRect l="1581" r="18304"/>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9321" y="116632"/>
            <a:ext cx="3590591" cy="5262979"/>
          </a:xfrm>
          <a:prstGeom prst="rect">
            <a:avLst/>
          </a:prstGeom>
        </p:spPr>
        <p:txBody>
          <a:bodyPr wrap="square">
            <a:spAutoFit/>
          </a:bodyPr>
          <a:lstStyle/>
          <a:p>
            <a:r>
              <a:rPr lang="en-US" sz="2400" dirty="0">
                <a:solidFill>
                  <a:srgbClr val="0000CC"/>
                </a:solidFill>
                <a:latin typeface="Arial Black" panose="020B0A04020102020204" pitchFamily="34" charset="0"/>
              </a:rPr>
              <a:t>I'm a little polar bear</a:t>
            </a:r>
          </a:p>
          <a:p>
            <a:r>
              <a:rPr lang="en-US" sz="2400" dirty="0">
                <a:solidFill>
                  <a:srgbClr val="0000CC"/>
                </a:solidFill>
                <a:latin typeface="Arial Black" panose="020B0A04020102020204" pitchFamily="34" charset="0"/>
              </a:rPr>
              <a:t>  soft and white.</a:t>
            </a:r>
          </a:p>
          <a:p>
            <a:r>
              <a:rPr lang="en-US" sz="2400" dirty="0">
                <a:solidFill>
                  <a:srgbClr val="0000CC"/>
                </a:solidFill>
                <a:latin typeface="Arial Black" panose="020B0A04020102020204" pitchFamily="34" charset="0"/>
              </a:rPr>
              <a:t>I catch a tasty fish</a:t>
            </a:r>
          </a:p>
          <a:p>
            <a:r>
              <a:rPr lang="en-US" sz="2400" dirty="0">
                <a:solidFill>
                  <a:srgbClr val="0000CC"/>
                </a:solidFill>
                <a:latin typeface="Arial Black" panose="020B0A04020102020204" pitchFamily="34" charset="0"/>
              </a:rPr>
              <a:t>  and take a big bite.</a:t>
            </a:r>
          </a:p>
          <a:p>
            <a:r>
              <a:rPr lang="en-US" sz="2400" dirty="0">
                <a:solidFill>
                  <a:srgbClr val="0000CC"/>
                </a:solidFill>
                <a:latin typeface="Arial Black" panose="020B0A04020102020204" pitchFamily="34" charset="0"/>
              </a:rPr>
              <a:t>When the day is over</a:t>
            </a:r>
          </a:p>
          <a:p>
            <a:r>
              <a:rPr lang="en-US" sz="2400" dirty="0">
                <a:solidFill>
                  <a:srgbClr val="0000CC"/>
                </a:solidFill>
                <a:latin typeface="Arial Black" panose="020B0A04020102020204" pitchFamily="34" charset="0"/>
              </a:rPr>
              <a:t>  I know what is right.</a:t>
            </a:r>
          </a:p>
          <a:p>
            <a:r>
              <a:rPr lang="en-US" sz="2400" dirty="0">
                <a:solidFill>
                  <a:srgbClr val="0000CC"/>
                </a:solidFill>
                <a:latin typeface="Arial Black" panose="020B0A04020102020204" pitchFamily="34" charset="0"/>
              </a:rPr>
              <a:t>I lay down my sleepy head</a:t>
            </a:r>
          </a:p>
          <a:p>
            <a:r>
              <a:rPr lang="en-US" sz="2400" dirty="0">
                <a:solidFill>
                  <a:srgbClr val="0000CC"/>
                </a:solidFill>
                <a:latin typeface="Arial Black" panose="020B0A04020102020204" pitchFamily="34" charset="0"/>
              </a:rPr>
              <a:t>  and </a:t>
            </a:r>
            <a:r>
              <a:rPr lang="en-US" sz="2400" dirty="0" smtClean="0">
                <a:solidFill>
                  <a:srgbClr val="0000CC"/>
                </a:solidFill>
                <a:latin typeface="Arial Black" panose="020B0A04020102020204" pitchFamily="34" charset="0"/>
              </a:rPr>
              <a:t>say</a:t>
            </a:r>
          </a:p>
          <a:p>
            <a:r>
              <a:rPr lang="en-US" sz="2400" dirty="0" smtClean="0">
                <a:solidFill>
                  <a:srgbClr val="0000CC"/>
                </a:solidFill>
                <a:latin typeface="Arial Black" panose="020B0A04020102020204" pitchFamily="34" charset="0"/>
              </a:rPr>
              <a:t> </a:t>
            </a:r>
            <a:r>
              <a:rPr lang="en-US" sz="2400" dirty="0">
                <a:solidFill>
                  <a:srgbClr val="0000CC"/>
                </a:solidFill>
                <a:latin typeface="Arial Black" panose="020B0A04020102020204" pitchFamily="34" charset="0"/>
              </a:rPr>
              <a:t>"Good </a:t>
            </a:r>
            <a:r>
              <a:rPr lang="en-US" sz="2400" dirty="0" smtClean="0">
                <a:solidFill>
                  <a:srgbClr val="0000CC"/>
                </a:solidFill>
                <a:latin typeface="Arial Black" panose="020B0A04020102020204" pitchFamily="34" charset="0"/>
              </a:rPr>
              <a:t>_______</a:t>
            </a:r>
            <a:endParaRPr lang="ru-RU" sz="2400" dirty="0">
              <a:solidFill>
                <a:srgbClr val="0000CC"/>
              </a:solidFill>
              <a:latin typeface="Arial Black" panose="020B0A04020102020204" pitchFamily="34" charset="0"/>
            </a:endParaRPr>
          </a:p>
        </p:txBody>
      </p:sp>
      <p:sp>
        <p:nvSpPr>
          <p:cNvPr id="6" name="Прямоугольник 5"/>
          <p:cNvSpPr/>
          <p:nvPr/>
        </p:nvSpPr>
        <p:spPr>
          <a:xfrm>
            <a:off x="1467298" y="4917944"/>
            <a:ext cx="1039067"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night</a:t>
            </a:r>
            <a:endParaRPr lang="ru-RU"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1923267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Desktop\медведь\м3.jpg"/>
          <p:cNvPicPr>
            <a:picLocks noChangeAspect="1" noChangeArrowheads="1"/>
          </p:cNvPicPr>
          <p:nvPr/>
        </p:nvPicPr>
        <p:blipFill rotWithShape="1">
          <a:blip r:embed="rId2">
            <a:extLst>
              <a:ext uri="{28A0092B-C50C-407E-A947-70E740481C1C}">
                <a14:useLocalDpi xmlns:a14="http://schemas.microsoft.com/office/drawing/2010/main" val="0"/>
              </a:ext>
            </a:extLst>
          </a:blip>
          <a:srcRect l="8000"/>
          <a:stretch/>
        </p:blipFill>
        <p:spPr bwMode="auto">
          <a:xfrm>
            <a:off x="0" y="0"/>
            <a:ext cx="918196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553409" y="548680"/>
            <a:ext cx="3590591" cy="6001643"/>
          </a:xfrm>
          <a:prstGeom prst="rect">
            <a:avLst/>
          </a:prstGeom>
        </p:spPr>
        <p:txBody>
          <a:bodyPr wrap="square">
            <a:spAutoFit/>
          </a:bodyPr>
          <a:lstStyle/>
          <a:p>
            <a:pPr algn="r">
              <a:lnSpc>
                <a:spcPct val="200000"/>
              </a:lnSpc>
            </a:pPr>
            <a:r>
              <a:rPr lang="en-US" sz="2400" dirty="0">
                <a:solidFill>
                  <a:srgbClr val="0000CC"/>
                </a:solidFill>
                <a:latin typeface="Arial Black" panose="020B0A04020102020204" pitchFamily="34" charset="0"/>
              </a:rPr>
              <a:t>Waa! Waa! Waa! </a:t>
            </a:r>
          </a:p>
          <a:p>
            <a:pPr algn="r">
              <a:lnSpc>
                <a:spcPct val="200000"/>
              </a:lnSpc>
            </a:pPr>
            <a:r>
              <a:rPr lang="en-US" sz="2400" dirty="0">
                <a:solidFill>
                  <a:srgbClr val="0000CC"/>
                </a:solidFill>
                <a:latin typeface="Arial Black" panose="020B0A04020102020204" pitchFamily="34" charset="0"/>
              </a:rPr>
              <a:t>Cried Baby Bear. </a:t>
            </a:r>
          </a:p>
          <a:p>
            <a:pPr algn="r">
              <a:lnSpc>
                <a:spcPct val="200000"/>
              </a:lnSpc>
            </a:pPr>
            <a:r>
              <a:rPr lang="en-US" sz="2400" dirty="0">
                <a:solidFill>
                  <a:srgbClr val="0000CC"/>
                </a:solidFill>
                <a:latin typeface="Arial Black" panose="020B0A04020102020204" pitchFamily="34" charset="0"/>
              </a:rPr>
              <a:t>"I've got chickenpox in my hair, </a:t>
            </a:r>
          </a:p>
          <a:p>
            <a:pPr algn="r">
              <a:lnSpc>
                <a:spcPct val="200000"/>
              </a:lnSpc>
            </a:pPr>
            <a:r>
              <a:rPr lang="en-US" sz="2400" dirty="0">
                <a:solidFill>
                  <a:srgbClr val="0000CC"/>
                </a:solidFill>
                <a:latin typeface="Arial Black" panose="020B0A04020102020204" pitchFamily="34" charset="0"/>
              </a:rPr>
              <a:t>On my nose and everywhere!" </a:t>
            </a:r>
          </a:p>
          <a:p>
            <a:pPr algn="r">
              <a:lnSpc>
                <a:spcPct val="200000"/>
              </a:lnSpc>
            </a:pPr>
            <a:r>
              <a:rPr lang="en-US" sz="2400" dirty="0">
                <a:solidFill>
                  <a:srgbClr val="0000CC"/>
                </a:solidFill>
                <a:latin typeface="Arial Black" panose="020B0A04020102020204" pitchFamily="34" charset="0"/>
              </a:rPr>
              <a:t>Waa! Waa! Waa! </a:t>
            </a:r>
          </a:p>
          <a:p>
            <a:pPr algn="r">
              <a:lnSpc>
                <a:spcPct val="200000"/>
              </a:lnSpc>
            </a:pPr>
            <a:r>
              <a:rPr lang="en-US" sz="2400" dirty="0">
                <a:solidFill>
                  <a:srgbClr val="0000CC"/>
                </a:solidFill>
                <a:latin typeface="Arial Black" panose="020B0A04020102020204" pitchFamily="34" charset="0"/>
              </a:rPr>
              <a:t>Cried </a:t>
            </a:r>
            <a:r>
              <a:rPr lang="en-US" sz="2400" dirty="0" smtClean="0">
                <a:solidFill>
                  <a:srgbClr val="0000CC"/>
                </a:solidFill>
                <a:latin typeface="Arial Black" panose="020B0A04020102020204" pitchFamily="34" charset="0"/>
              </a:rPr>
              <a:t>________ </a:t>
            </a:r>
            <a:r>
              <a:rPr lang="en-US" sz="2400" dirty="0">
                <a:solidFill>
                  <a:srgbClr val="0000CC"/>
                </a:solidFill>
                <a:latin typeface="Arial Black" panose="020B0A04020102020204" pitchFamily="34" charset="0"/>
              </a:rPr>
              <a:t>Bear. </a:t>
            </a:r>
            <a:endParaRPr lang="ru-RU" sz="2400" dirty="0">
              <a:solidFill>
                <a:srgbClr val="0000CC"/>
              </a:solidFill>
              <a:latin typeface="Arial Black" panose="020B0A04020102020204" pitchFamily="34" charset="0"/>
            </a:endParaRPr>
          </a:p>
        </p:txBody>
      </p:sp>
      <p:sp>
        <p:nvSpPr>
          <p:cNvPr id="6" name="Прямоугольник 5"/>
          <p:cNvSpPr/>
          <p:nvPr/>
        </p:nvSpPr>
        <p:spPr>
          <a:xfrm>
            <a:off x="7020272" y="5919953"/>
            <a:ext cx="1024448"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Baby</a:t>
            </a:r>
            <a:endParaRPr lang="ru-RU"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978199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1\Desktop\медведь\м9.jpg"/>
          <p:cNvPicPr>
            <a:picLocks noChangeAspect="1" noChangeArrowheads="1"/>
          </p:cNvPicPr>
          <p:nvPr/>
        </p:nvPicPr>
        <p:blipFill rotWithShape="1">
          <a:blip r:embed="rId2">
            <a:extLst>
              <a:ext uri="{28A0092B-C50C-407E-A947-70E740481C1C}">
                <a14:useLocalDpi xmlns:a14="http://schemas.microsoft.com/office/drawing/2010/main" val="0"/>
              </a:ext>
            </a:extLst>
          </a:blip>
          <a:srcRect r="11111"/>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9321" y="116632"/>
            <a:ext cx="4380651" cy="6186309"/>
          </a:xfrm>
          <a:prstGeom prst="rect">
            <a:avLst/>
          </a:prstGeom>
        </p:spPr>
        <p:txBody>
          <a:bodyPr wrap="square">
            <a:spAutoFit/>
          </a:bodyPr>
          <a:lstStyle/>
          <a:p>
            <a:pPr>
              <a:lnSpc>
                <a:spcPct val="150000"/>
              </a:lnSpc>
            </a:pPr>
            <a:r>
              <a:rPr lang="en-US" sz="2400" dirty="0">
                <a:solidFill>
                  <a:srgbClr val="0000CC"/>
                </a:solidFill>
                <a:latin typeface="Arial Black" panose="020B0A04020102020204" pitchFamily="34" charset="0"/>
              </a:rPr>
              <a:t>Little Polar Bear</a:t>
            </a:r>
          </a:p>
          <a:p>
            <a:pPr>
              <a:lnSpc>
                <a:spcPct val="150000"/>
              </a:lnSpc>
            </a:pPr>
            <a:r>
              <a:rPr lang="en-US" sz="2400" dirty="0">
                <a:solidFill>
                  <a:srgbClr val="0000CC"/>
                </a:solidFill>
                <a:latin typeface="Arial Black" panose="020B0A04020102020204" pitchFamily="34" charset="0"/>
              </a:rPr>
              <a:t>White as the snow</a:t>
            </a:r>
          </a:p>
          <a:p>
            <a:pPr>
              <a:lnSpc>
                <a:spcPct val="150000"/>
              </a:lnSpc>
            </a:pPr>
            <a:r>
              <a:rPr lang="en-US" sz="2400" dirty="0">
                <a:solidFill>
                  <a:srgbClr val="0000CC"/>
                </a:solidFill>
                <a:latin typeface="Arial Black" panose="020B0A04020102020204" pitchFamily="34" charset="0"/>
              </a:rPr>
              <a:t>Sat on the ice</a:t>
            </a:r>
          </a:p>
          <a:p>
            <a:pPr>
              <a:lnSpc>
                <a:spcPct val="150000"/>
              </a:lnSpc>
            </a:pPr>
            <a:r>
              <a:rPr lang="en-US" sz="2400" dirty="0">
                <a:solidFill>
                  <a:srgbClr val="0000CC"/>
                </a:solidFill>
                <a:latin typeface="Arial Black" panose="020B0A04020102020204" pitchFamily="34" charset="0"/>
              </a:rPr>
              <a:t>Near </a:t>
            </a:r>
            <a:endParaRPr lang="ru-RU" sz="2400" dirty="0" smtClean="0">
              <a:solidFill>
                <a:srgbClr val="0000CC"/>
              </a:solidFill>
              <a:latin typeface="Arial Black" panose="020B0A04020102020204" pitchFamily="34" charset="0"/>
            </a:endParaRPr>
          </a:p>
          <a:p>
            <a:pPr>
              <a:lnSpc>
                <a:spcPct val="150000"/>
              </a:lnSpc>
            </a:pPr>
            <a:r>
              <a:rPr lang="en-US" sz="2400" dirty="0" smtClean="0">
                <a:solidFill>
                  <a:srgbClr val="0000CC"/>
                </a:solidFill>
                <a:latin typeface="Arial Black" panose="020B0A04020102020204" pitchFamily="34" charset="0"/>
              </a:rPr>
              <a:t>the </a:t>
            </a:r>
            <a:r>
              <a:rPr lang="en-US" sz="2400" dirty="0">
                <a:solidFill>
                  <a:srgbClr val="0000CC"/>
                </a:solidFill>
                <a:latin typeface="Arial Black" panose="020B0A04020102020204" pitchFamily="34" charset="0"/>
              </a:rPr>
              <a:t>cold </a:t>
            </a:r>
            <a:endParaRPr lang="ru-RU" sz="2400" dirty="0" smtClean="0">
              <a:solidFill>
                <a:srgbClr val="0000CC"/>
              </a:solidFill>
              <a:latin typeface="Arial Black" panose="020B0A04020102020204" pitchFamily="34" charset="0"/>
            </a:endParaRPr>
          </a:p>
          <a:p>
            <a:pPr>
              <a:lnSpc>
                <a:spcPct val="150000"/>
              </a:lnSpc>
            </a:pPr>
            <a:r>
              <a:rPr lang="en-US" sz="2400" dirty="0" smtClean="0">
                <a:solidFill>
                  <a:srgbClr val="0000CC"/>
                </a:solidFill>
                <a:latin typeface="Arial Black" panose="020B0A04020102020204" pitchFamily="34" charset="0"/>
              </a:rPr>
              <a:t>water's </a:t>
            </a:r>
            <a:r>
              <a:rPr lang="en-US" sz="2400" dirty="0">
                <a:solidFill>
                  <a:srgbClr val="0000CC"/>
                </a:solidFill>
                <a:latin typeface="Arial Black" panose="020B0A04020102020204" pitchFamily="34" charset="0"/>
              </a:rPr>
              <a:t>flow.</a:t>
            </a:r>
          </a:p>
          <a:p>
            <a:pPr>
              <a:lnSpc>
                <a:spcPct val="150000"/>
              </a:lnSpc>
            </a:pPr>
            <a:r>
              <a:rPr lang="en-US" sz="2400" dirty="0">
                <a:solidFill>
                  <a:srgbClr val="0000CC"/>
                </a:solidFill>
                <a:latin typeface="Arial Black" panose="020B0A04020102020204" pitchFamily="34" charset="0"/>
              </a:rPr>
              <a:t>I am hungry, </a:t>
            </a:r>
            <a:endParaRPr lang="ru-RU" sz="2400" dirty="0" smtClean="0">
              <a:solidFill>
                <a:srgbClr val="0000CC"/>
              </a:solidFill>
              <a:latin typeface="Arial Black" panose="020B0A04020102020204" pitchFamily="34" charset="0"/>
            </a:endParaRPr>
          </a:p>
          <a:p>
            <a:pPr>
              <a:lnSpc>
                <a:spcPct val="150000"/>
              </a:lnSpc>
            </a:pPr>
            <a:r>
              <a:rPr lang="en-US" sz="2400" dirty="0" smtClean="0">
                <a:solidFill>
                  <a:srgbClr val="0000CC"/>
                </a:solidFill>
                <a:latin typeface="Arial Black" panose="020B0A04020102020204" pitchFamily="34" charset="0"/>
              </a:rPr>
              <a:t>he </a:t>
            </a:r>
            <a:r>
              <a:rPr lang="en-US" sz="2400" dirty="0">
                <a:solidFill>
                  <a:srgbClr val="0000CC"/>
                </a:solidFill>
                <a:latin typeface="Arial Black" panose="020B0A04020102020204" pitchFamily="34" charset="0"/>
              </a:rPr>
              <a:t>said</a:t>
            </a:r>
          </a:p>
          <a:p>
            <a:pPr>
              <a:lnSpc>
                <a:spcPct val="150000"/>
              </a:lnSpc>
            </a:pPr>
            <a:r>
              <a:rPr lang="en-US" sz="2400" dirty="0">
                <a:solidFill>
                  <a:srgbClr val="0000CC"/>
                </a:solidFill>
                <a:latin typeface="Arial Black" panose="020B0A04020102020204" pitchFamily="34" charset="0"/>
              </a:rPr>
              <a:t>and made a wish</a:t>
            </a:r>
          </a:p>
          <a:p>
            <a:pPr>
              <a:lnSpc>
                <a:spcPct val="150000"/>
              </a:lnSpc>
            </a:pPr>
            <a:r>
              <a:rPr lang="en-US" sz="2400" dirty="0">
                <a:solidFill>
                  <a:srgbClr val="0000CC"/>
                </a:solidFill>
                <a:latin typeface="Arial Black" panose="020B0A04020102020204" pitchFamily="34" charset="0"/>
              </a:rPr>
              <a:t>Then stuck in his paw </a:t>
            </a:r>
          </a:p>
          <a:p>
            <a:pPr>
              <a:lnSpc>
                <a:spcPct val="150000"/>
              </a:lnSpc>
            </a:pPr>
            <a:r>
              <a:rPr lang="en-US" sz="2400" dirty="0">
                <a:solidFill>
                  <a:srgbClr val="0000CC"/>
                </a:solidFill>
                <a:latin typeface="Arial Black" panose="020B0A04020102020204" pitchFamily="34" charset="0"/>
              </a:rPr>
              <a:t>And pulled out a </a:t>
            </a:r>
            <a:r>
              <a:rPr lang="ru-RU" sz="2400" dirty="0" smtClean="0">
                <a:solidFill>
                  <a:srgbClr val="0000CC"/>
                </a:solidFill>
                <a:latin typeface="Arial Black" panose="020B0A04020102020204" pitchFamily="34" charset="0"/>
              </a:rPr>
              <a:t>_______</a:t>
            </a:r>
            <a:endParaRPr lang="ru-RU" sz="2400" dirty="0">
              <a:solidFill>
                <a:srgbClr val="0000CC"/>
              </a:solidFill>
              <a:latin typeface="Arial Black" panose="020B0A04020102020204" pitchFamily="34" charset="0"/>
            </a:endParaRPr>
          </a:p>
        </p:txBody>
      </p:sp>
      <p:sp>
        <p:nvSpPr>
          <p:cNvPr id="6" name="Прямоугольник 5"/>
          <p:cNvSpPr/>
          <p:nvPr/>
        </p:nvSpPr>
        <p:spPr>
          <a:xfrm>
            <a:off x="3203848" y="5733256"/>
            <a:ext cx="800219"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fish</a:t>
            </a:r>
            <a:endParaRPr lang="ru-RU"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0015722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1\Desktop\медведь\м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158"/>
          <a:stretch/>
        </p:blipFill>
        <p:spPr bwMode="auto">
          <a:xfrm>
            <a:off x="0" y="4904"/>
            <a:ext cx="9132587" cy="685309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915816" y="32613"/>
            <a:ext cx="5894847" cy="5159361"/>
          </a:xfrm>
          <a:prstGeom prst="rect">
            <a:avLst/>
          </a:prstGeom>
        </p:spPr>
        <p:txBody>
          <a:bodyPr wrap="square">
            <a:spAutoFit/>
          </a:bodyPr>
          <a:lstStyle/>
          <a:p>
            <a:pPr algn="r">
              <a:lnSpc>
                <a:spcPct val="200000"/>
              </a:lnSpc>
            </a:pPr>
            <a:r>
              <a:rPr lang="en-US" sz="2400" dirty="0" smtClean="0">
                <a:solidFill>
                  <a:srgbClr val="0000CC"/>
                </a:solidFill>
                <a:latin typeface="Arial Black" panose="020B0A04020102020204" pitchFamily="34" charset="0"/>
              </a:rPr>
              <a:t>This little bear</a:t>
            </a:r>
          </a:p>
          <a:p>
            <a:pPr algn="r">
              <a:lnSpc>
                <a:spcPct val="200000"/>
              </a:lnSpc>
            </a:pPr>
            <a:r>
              <a:rPr lang="en-US" sz="2400" dirty="0" smtClean="0">
                <a:solidFill>
                  <a:srgbClr val="0000CC"/>
                </a:solidFill>
                <a:latin typeface="Arial Black" panose="020B0A04020102020204" pitchFamily="34" charset="0"/>
              </a:rPr>
              <a:t>Has a heart that’s true</a:t>
            </a:r>
          </a:p>
          <a:p>
            <a:pPr algn="r">
              <a:lnSpc>
                <a:spcPct val="200000"/>
              </a:lnSpc>
            </a:pPr>
            <a:r>
              <a:rPr lang="en-US" sz="2400" dirty="0" smtClean="0">
                <a:solidFill>
                  <a:srgbClr val="0000CC"/>
                </a:solidFill>
                <a:latin typeface="Arial Black" panose="020B0A04020102020204" pitchFamily="34" charset="0"/>
              </a:rPr>
              <a:t>And is filled with hugs</a:t>
            </a:r>
          </a:p>
          <a:p>
            <a:pPr algn="r">
              <a:lnSpc>
                <a:spcPct val="200000"/>
              </a:lnSpc>
            </a:pPr>
            <a:r>
              <a:rPr lang="en-US" sz="2400" dirty="0" smtClean="0">
                <a:solidFill>
                  <a:srgbClr val="0000CC"/>
                </a:solidFill>
                <a:latin typeface="Arial Black" panose="020B0A04020102020204" pitchFamily="34" charset="0"/>
              </a:rPr>
              <a:t>Especially for you.</a:t>
            </a:r>
          </a:p>
          <a:p>
            <a:pPr algn="r">
              <a:lnSpc>
                <a:spcPct val="200000"/>
              </a:lnSpc>
            </a:pPr>
            <a:r>
              <a:rPr lang="en-US" sz="2400" dirty="0" smtClean="0">
                <a:solidFill>
                  <a:srgbClr val="0000CC"/>
                </a:solidFill>
                <a:latin typeface="Arial Black" panose="020B0A04020102020204" pitchFamily="34" charset="0"/>
              </a:rPr>
              <a:t>If you ever need a little hug,</a:t>
            </a:r>
          </a:p>
          <a:p>
            <a:pPr algn="r">
              <a:lnSpc>
                <a:spcPct val="200000"/>
              </a:lnSpc>
            </a:pPr>
            <a:r>
              <a:rPr lang="en-US" sz="2400" dirty="0" smtClean="0">
                <a:solidFill>
                  <a:srgbClr val="0000CC"/>
                </a:solidFill>
                <a:latin typeface="Arial Black" panose="020B0A04020102020204" pitchFamily="34" charset="0"/>
              </a:rPr>
              <a:t>Find this little bear</a:t>
            </a:r>
          </a:p>
          <a:p>
            <a:pPr algn="r">
              <a:lnSpc>
                <a:spcPct val="200000"/>
              </a:lnSpc>
            </a:pPr>
            <a:r>
              <a:rPr lang="en-US" sz="2400" dirty="0" smtClean="0">
                <a:solidFill>
                  <a:srgbClr val="0000CC"/>
                </a:solidFill>
                <a:latin typeface="Arial Black" panose="020B0A04020102020204" pitchFamily="34" charset="0"/>
              </a:rPr>
              <a:t>And he’ll give you a _________ </a:t>
            </a:r>
            <a:endParaRPr lang="ru-RU" sz="2400" dirty="0">
              <a:solidFill>
                <a:srgbClr val="0000CC"/>
              </a:solidFill>
              <a:latin typeface="Arial Black" panose="020B0A04020102020204" pitchFamily="34" charset="0"/>
            </a:endParaRPr>
          </a:p>
        </p:txBody>
      </p:sp>
      <p:sp>
        <p:nvSpPr>
          <p:cNvPr id="6" name="Прямоугольник 5"/>
          <p:cNvSpPr/>
          <p:nvPr/>
        </p:nvSpPr>
        <p:spPr>
          <a:xfrm>
            <a:off x="7524328" y="4522726"/>
            <a:ext cx="800219"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hug</a:t>
            </a:r>
            <a:endParaRPr lang="ru-RU"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5331507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1\Desktop\медведь\м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84"/>
            <a:ext cx="9144000" cy="582603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9321" y="116632"/>
            <a:ext cx="3302559" cy="67403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Now it's time for sleeping, </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 bears go in their caves. </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Keeping warm and cozy, </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Time for lazy days. </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When the snow is gone, </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And the sun comes out to play, </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The bears will wake up from their sleep, </a:t>
            </a:r>
          </a:p>
          <a:p>
            <a:r>
              <a:rPr lang="en-US"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And then go on their </a:t>
            </a:r>
            <a:r>
              <a:rPr lang="en-US" sz="24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_____ . </a:t>
            </a:r>
            <a:endParaRPr lang="ru-RU" sz="24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6" name="Прямоугольник 5"/>
          <p:cNvSpPr/>
          <p:nvPr/>
        </p:nvSpPr>
        <p:spPr>
          <a:xfrm>
            <a:off x="1115616" y="6309320"/>
            <a:ext cx="864083"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way</a:t>
            </a:r>
            <a:endParaRPr lang="ru-RU"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8650009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796</Words>
  <Application>Microsoft Office PowerPoint</Application>
  <PresentationFormat>Экран (4:3)</PresentationFormat>
  <Paragraphs>186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33</cp:revision>
  <dcterms:created xsi:type="dcterms:W3CDTF">2015-01-10T21:21:02Z</dcterms:created>
  <dcterms:modified xsi:type="dcterms:W3CDTF">2015-01-15T14:29:44Z</dcterms:modified>
</cp:coreProperties>
</file>