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6" r:id="rId4"/>
    <p:sldId id="317" r:id="rId5"/>
    <p:sldId id="322" r:id="rId6"/>
    <p:sldId id="318" r:id="rId7"/>
    <p:sldId id="323" r:id="rId8"/>
    <p:sldId id="319" r:id="rId9"/>
    <p:sldId id="320" r:id="rId10"/>
    <p:sldId id="321" r:id="rId11"/>
    <p:sldId id="324" r:id="rId12"/>
    <p:sldId id="326" r:id="rId13"/>
    <p:sldId id="327" r:id="rId14"/>
    <p:sldId id="328" r:id="rId15"/>
    <p:sldId id="329" r:id="rId16"/>
    <p:sldId id="325" r:id="rId17"/>
    <p:sldId id="331" r:id="rId18"/>
    <p:sldId id="330" r:id="rId19"/>
    <p:sldId id="333" r:id="rId20"/>
    <p:sldId id="334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69A"/>
    <a:srgbClr val="3A9C6D"/>
    <a:srgbClr val="4ABA9F"/>
    <a:srgbClr val="91CBB4"/>
    <a:srgbClr val="C1FFC1"/>
    <a:srgbClr val="33CC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BB08-AA06-4E1E-92AD-218C1F6555DD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1475-F18F-4BEB-BE43-4E066FC06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0018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B534-1568-42A2-8AFF-D40CB8AF4F68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DF8F-5522-4C92-A46D-1EE2DB25D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0774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E35B-94ED-4C32-8D16-A9E842CFAB33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ACFB-8599-4CD2-8063-8F9D7B52B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760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B2B8-B7D7-4E19-946D-4F2A45AF550E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3C3F-A4F2-4303-8222-A6C6242E6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68686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A6E5-2386-40F6-879E-CFB3327B31C2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FECA-2AA8-4302-B837-E436C09E3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2036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09F3-9C2D-47E3-9D1E-0A33B82D5BD9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23D8-E19D-4F87-97F8-C3D9BB31E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9389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A156-B55E-4040-A607-6D48E5120CD0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EC16-AC64-46C4-9DB0-ABE1888A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5720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5163-2209-4D49-861C-C46C589960DC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C0B-2FB6-4126-BBEF-C2B5D0B44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5603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EB63-9A43-48BD-8D95-7B286363D72E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3713-54B2-4519-91F0-1C316B6A6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6134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5A45-8D57-4C1F-A331-7A192635D196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80D5-0B94-4BBF-9E43-9253EC38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3308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EE59-9E8C-4D78-88F7-519561113120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FC88-DE57-43DB-851C-E6043887F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65620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871DD-95B9-4658-83C6-E607B2841CCB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135B64-64A2-470A-884C-EA5B61FD9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us-art.ru/joomla-overview/2010-09-08-12-05-08" TargetMode="External"/><Relationship Id="rId2" Type="http://schemas.openxmlformats.org/officeDocument/2006/relationships/hyperlink" Target="https://ru.wikipedia.org/wiki/%D0%90%D1%80%D1%85%D0%B8%D1%82%D0%B5%D0%BA%D1%82%D1%83%D1%80%D0%BD%D1%8B%D0%B9_%D1%81%D1%82%D0%B8%D0%BB%D1%8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8663"/>
            <a:ext cx="9144000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i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Тема</a:t>
            </a: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7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Стили архитектуры</a:t>
            </a:r>
          </a:p>
          <a:p>
            <a:pPr algn="ctr" eaLnBrk="1" hangingPunct="1">
              <a:defRPr/>
            </a:pP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(урок 1)</a:t>
            </a:r>
          </a:p>
        </p:txBody>
      </p:sp>
      <p:pic>
        <p:nvPicPr>
          <p:cNvPr id="2052" name="Picture 4" descr="http://www.proekt-buro.ru/wp-content/uploads/2011/01/0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862" y="4012978"/>
            <a:ext cx="3793362" cy="28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Амурская область, Тамбовский район, </a:t>
            </a:r>
            <a:r>
              <a:rPr lang="ru-RU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3663" y="5300663"/>
            <a:ext cx="22256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9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Н.В.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688" y="44450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КАНОНИЧЕСКИЙ СТИЛЬ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до н.э. - 332 г. до н.э.)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516688" y="1185863"/>
            <a:ext cx="19383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пирамид в Гизе.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Египет.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XXVI-XXIII вв. до н.э.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11188" y="4960938"/>
            <a:ext cx="23050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аллея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бараноголовых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сфинксов перед храмом в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Карнаке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Египет.</a:t>
            </a:r>
          </a:p>
        </p:txBody>
      </p:sp>
      <p:pic>
        <p:nvPicPr>
          <p:cNvPr id="11270" name="Picture 6" descr="http://media-cdn.tripadvisor.com/media/photo-s/03/55/df/1b/temple-of-karna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0920" y="3068960"/>
            <a:ext cx="6331263" cy="3785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3" y="578322"/>
            <a:ext cx="6681307" cy="3138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46050" y="66675"/>
            <a:ext cx="8377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КЛАССИЧЕСКИЙ СТИЛЬ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до н, э. -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н.э.) 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6804025" y="738188"/>
            <a:ext cx="2371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Парфено́н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—древнегреческий храм.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Греция.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447 до н.э.-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438 до н.э. </a:t>
            </a: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490" y="601556"/>
            <a:ext cx="6807038" cy="33348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img-fotki.yandex.ru/get/5405/cicerone2007.2b/0_43975_de5e5e57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6" y="3933376"/>
            <a:ext cx="4536117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http://crossmoda.narod.ru/CONTENT/art/greek/img_greek/img_classic/fidij_for_Parfenon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152558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Прямоугольник 5"/>
          <p:cNvSpPr>
            <a:spLocks noChangeArrowheads="1"/>
          </p:cNvSpPr>
          <p:nvPr/>
        </p:nvSpPr>
        <p:spPr bwMode="auto">
          <a:xfrm>
            <a:off x="6804025" y="2887663"/>
            <a:ext cx="20335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Фриз Парфенона работы Фидия и его учеников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219700" y="3068638"/>
            <a:ext cx="3567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Эрехтейон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храм древних Афин. Греция. 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421 до н.э. – 406 до н.э. годы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5" y="44623"/>
            <a:ext cx="8962582" cy="31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076825" y="5445125"/>
            <a:ext cx="2865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Триумфальная арка Константина.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312-315 гг.</a:t>
            </a:r>
          </a:p>
        </p:txBody>
      </p:sp>
      <p:pic>
        <p:nvPicPr>
          <p:cNvPr id="13317" name="Picture 2" descr="https://upload.wikimedia.org/wikipedia/commons/1/12/RomeConstantine%27sArch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31963"/>
            <a:ext cx="4930134" cy="36923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331913" y="1220788"/>
            <a:ext cx="2592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</a:t>
            </a:r>
          </a:p>
          <a:p>
            <a:pPr algn="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Нотр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-Дам-ля-Гранд. 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Франция. </a:t>
            </a:r>
          </a:p>
          <a:p>
            <a:pPr algn="r" eaLnBrk="1" hangingPunct="1">
              <a:defRPr/>
            </a:pP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</a:t>
            </a:r>
          </a:p>
        </p:txBody>
      </p:sp>
      <p:pic>
        <p:nvPicPr>
          <p:cNvPr id="14341" name="Picture 2" descr="http://www.worms.de/de-wAssets/img/galleries-import/Wormser_Dom/Chrombild__Do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36" y="2760383"/>
            <a:ext cx="5715000" cy="40529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4"/>
          <p:cNvSpPr>
            <a:spLocks noChangeArrowheads="1"/>
          </p:cNvSpPr>
          <p:nvPr/>
        </p:nvSpPr>
        <p:spPr bwMode="auto">
          <a:xfrm>
            <a:off x="5724525" y="5445125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Вормсский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 Святого Петра. Германия.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1130-1181 гг.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1" y="115734"/>
            <a:ext cx="5286788" cy="36733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8275" y="96838"/>
            <a:ext cx="5821363" cy="5842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РОМАНСКИЙ СТИЛЬ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вв.)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79388" y="58738"/>
            <a:ext cx="871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ГОТИЧЕСКИЙ СТИЛЬ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конца XII по XIV век).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49" y="659990"/>
            <a:ext cx="4400828" cy="31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19063" y="3716338"/>
            <a:ext cx="1682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Собо́р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Пари́жской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Богома́тери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Нотр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-Дам-де-Пари) Франция. 1163-1345 гг.</a:t>
            </a:r>
          </a:p>
        </p:txBody>
      </p:sp>
      <p:pic>
        <p:nvPicPr>
          <p:cNvPr id="1536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9397" y="620688"/>
            <a:ext cx="4679107" cy="61926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575" y="3717032"/>
            <a:ext cx="2735798" cy="30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21" y="369328"/>
            <a:ext cx="4510179" cy="60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076825" y="5951538"/>
            <a:ext cx="370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Кёльнский собор. Германия. 1248-1880 гг.</a:t>
            </a: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504" y="44624"/>
            <a:ext cx="4509000" cy="60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84213" y="6211888"/>
            <a:ext cx="346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Реймсский собор. Франция. 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1211-1275 гг.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79388" y="52388"/>
            <a:ext cx="704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ДРЕВНЕРУССКИЙ СТИЛЬ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вв.)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57188" y="61658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стиль в архитектуре </a:t>
            </a:r>
          </a:p>
          <a:p>
            <a:pPr algn="ctr" eaLnBrk="1" hangingPunct="1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(рисунки 19 века)</a:t>
            </a:r>
          </a:p>
        </p:txBody>
      </p:sp>
      <p:pic>
        <p:nvPicPr>
          <p:cNvPr id="17412" name="Picture 2" descr="http://4.bp.blogspot.com/_u8iU6gvr028/S6-CEzbjifI/AAAAAAAALQg/RkO3bf9nHF4/s1600/x+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734" y="636088"/>
            <a:ext cx="5033158" cy="56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5429250" y="6165850"/>
            <a:ext cx="344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Це́рковь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Покрова́ на Нерли́. 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Россия. 1165 г.</a:t>
            </a:r>
          </a:p>
        </p:txBody>
      </p:sp>
      <p:pic>
        <p:nvPicPr>
          <p:cNvPr id="17414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2670" y="636088"/>
            <a:ext cx="3875662" cy="56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ophia.sophiakievska.org/sites/default/files/pict/sobo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5382"/>
            <a:ext cx="6552282" cy="35355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6588125" y="2181225"/>
            <a:ext cx="2300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Святой Софии в Киеве. Украина.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1956-??? г.</a:t>
            </a:r>
          </a:p>
        </p:txBody>
      </p:sp>
      <p:pic>
        <p:nvPicPr>
          <p:cNvPr id="4" name="Picture 4" descr="http://rusmudr.ru/wp-content/uploads/2012/08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323" y="3484037"/>
            <a:ext cx="7105173" cy="33739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6513" y="4360863"/>
            <a:ext cx="20399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Деревянный дворец в Коломенском. Россия.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1667-1672 гг.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Гравюра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Гильфердинга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1780 г.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9388" y="92075"/>
            <a:ext cx="8353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РЕНЕССАНС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вв.) </a:t>
            </a:r>
          </a:p>
        </p:txBody>
      </p:sp>
      <p:pic>
        <p:nvPicPr>
          <p:cNvPr id="19459" name="Picture 2" descr="http://www.brunelleschi.ru/txt/img/7duomo02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26" y="792893"/>
            <a:ext cx="4881438" cy="533057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34925" y="600392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 Санта-Мария-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Фьоре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Флоренции. Италия. 1296-1436 гг.</a:t>
            </a: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9" y="620688"/>
            <a:ext cx="4026006" cy="56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4"/>
          <p:cNvSpPr>
            <a:spLocks noChangeArrowheads="1"/>
          </p:cNvSpPr>
          <p:nvPr/>
        </p:nvSpPr>
        <p:spPr bwMode="auto">
          <a:xfrm>
            <a:off x="4819650" y="6165850"/>
            <a:ext cx="443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Палаццо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Ручеллаи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дворец во Флоренции. Италия. Середина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4925" y="44450"/>
            <a:ext cx="90376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54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какими архитектурными стилями познакомились?</a:t>
            </a:r>
          </a:p>
          <a:p>
            <a:pPr marL="54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стиль, особенности его архитектуры.</a:t>
            </a:r>
          </a:p>
          <a:p>
            <a:pPr marL="54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какому стилю относится следующие архитектурные памятники: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115" y="1700808"/>
            <a:ext cx="228701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70688" y="4076700"/>
            <a:ext cx="251936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Дми́триевский</a:t>
            </a: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собо́р</a:t>
            </a: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Россия. 1194-1197 гг.</a:t>
            </a:r>
          </a:p>
        </p:txBody>
      </p:sp>
      <p:pic>
        <p:nvPicPr>
          <p:cNvPr id="20485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6" y="2300918"/>
            <a:ext cx="2422782" cy="32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163" y="5364163"/>
            <a:ext cx="18637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Капелла </a:t>
            </a:r>
            <a:r>
              <a:rPr lang="ru-RU" sz="16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Пацци</a:t>
            </a: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eaLnBrk="1" hangingPunct="1"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Италия. 1429 г.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188" y="1665144"/>
            <a:ext cx="2296108" cy="30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5256" y="1699173"/>
            <a:ext cx="2494732" cy="2593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932" y="4589967"/>
            <a:ext cx="3492111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4356100" y="4111625"/>
            <a:ext cx="269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Крепость </a:t>
            </a:r>
            <a:r>
              <a:rPr lang="ru-RU" sz="16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Алькáсар</a:t>
            </a:r>
            <a:r>
              <a:rPr lang="ru-RU" sz="1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Испания. 1120-??? гг.</a:t>
            </a: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2268538" y="4514850"/>
            <a:ext cx="256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Йоркский собор. Англия. 1220-1470 гг.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3914775" y="5741988"/>
            <a:ext cx="1528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Колизей. 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Рим. 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72-80 гг.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964612" cy="3898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72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считаете, следует ли сохранять старые постройки в городе или дерев­не?</a:t>
            </a:r>
          </a:p>
          <a:p>
            <a:pPr marL="72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особенность зодчества Китая?</a:t>
            </a:r>
          </a:p>
          <a:p>
            <a:pPr marL="72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части крестьянского жилого дома. </a:t>
            </a:r>
          </a:p>
          <a:p>
            <a:pPr marL="72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хоромы?</a:t>
            </a:r>
          </a:p>
          <a:p>
            <a:pPr marL="720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памятник деревянного зодчества стал «символом кра­соты русской народной души»? </a:t>
            </a:r>
          </a:p>
          <a:p>
            <a:pPr marL="720000" indent="-324000" eaLnBrk="1" hangingPunct="1">
              <a:spcBef>
                <a:spcPts val="4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 раннего строительства домов от нынешнего?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933056"/>
            <a:ext cx="310376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www.grafamania.net/uploads/posts/2009-02/1234274758_cd61797b8152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rgbClr val="A1D69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3861048"/>
            <a:ext cx="2226219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ood.totalarch.com/files/mkrasovsky/01/003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A1D69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4"/>
          <a:stretch/>
        </p:blipFill>
        <p:spPr bwMode="auto">
          <a:xfrm>
            <a:off x="5292080" y="3861048"/>
            <a:ext cx="2001053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8506" y="3897376"/>
            <a:ext cx="1851484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187450" y="1196975"/>
            <a:ext cx="6858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400" b="1" i="1">
                <a:solidFill>
                  <a:srgbClr val="4D4D4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Литература.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Введение в мир художественной культуры. А.М.Вачьянц. Москва. «Айрис – пресс». 2009 год. 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Википедия – </a:t>
            </a:r>
            <a:r>
              <a:rPr lang="ru-RU" sz="1800" u="sng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https://ru.wikipedia.org/wiki/%D0%90%D1%80%D1%85%D0%B8%D1%82%D0%B5%D0%BA%D1%82%D1%83%D1%80%D0%BD%D1%8B%D0%B9_%D1%81%D1%82%D0%B8%D0%BB%D1%8C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sz="1800">
                <a:latin typeface="Arial" panose="020B0604020202020204" pitchFamily="34" charset="0"/>
                <a:cs typeface="Times New Roman" panose="02020603050405020304" pitchFamily="18" charset="0"/>
              </a:rPr>
              <a:t>MAXIMUS «Архитектура и стили» - </a:t>
            </a:r>
            <a:r>
              <a:rPr lang="ru-RU" sz="1800" u="sng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http://www.maximus-art.ru/joomla-overview/2010-09-08-12-05-08</a:t>
            </a:r>
            <a:endParaRPr lang="ru-RU" sz="11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 </a:t>
            </a:r>
            <a:endParaRPr 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40" y="2780928"/>
            <a:ext cx="55627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850" y="188913"/>
            <a:ext cx="8640763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Архитектура — это огромная каменная книга,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страницах ко­торой запечатлены эпохи жизни человечества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5613400"/>
            <a:ext cx="8893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«стиль» произошло от греческого слова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stylos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означало палочку для письма по воску.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стиле и прописан  высший смысл духовной жизни эпохи.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5" y="646113"/>
            <a:ext cx="5688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Каждой исторической эпохе присущ свой стиль.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15888"/>
            <a:ext cx="8964612" cy="13557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Архитектуру называют каменной летописью мира.  </a:t>
            </a:r>
          </a:p>
          <a:p>
            <a:pPr eaLnBrk="1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28800"/>
            <a:ext cx="6131164" cy="41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23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стиль — понятие условное. Он удобен для осмысления истории европейской архитектуры, но для сопоставления истории архитектуры нескольких регионов стиль как описательное средство не подходит.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28838"/>
            <a:ext cx="27717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 выделить в истории архитектуры азиатских стран и России, периоды архитектурных стилей Европы. </a:t>
            </a:r>
          </a:p>
        </p:txBody>
      </p:sp>
      <p:pic>
        <p:nvPicPr>
          <p:cNvPr id="75778" name="Picture 2" descr="http://spb-gravura.ru/img/items/11792%D0%92%D0%B8%D0%B4%D1%8B%20%D0%9C%D0%BE%D1%81%D0%BA%D0%B2%D1%8B%20%D0%9A%D0%BE%D0%BB%D0%BB%D0%B0%D0%B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93376"/>
            <a:ext cx="6327272" cy="52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463" y="5951538"/>
            <a:ext cx="26447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Москвы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Гравюра на металле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836613"/>
            <a:ext cx="4213225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присутствует во всех видах искусства, но формируется он в первую очередь в архитектуре. 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стиль отрабатыва­ется десятилетиями, а то и веками. 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стиль – устойчивое единство содержания и художественного образа.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44624"/>
            <a:ext cx="4653619" cy="6732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019" y="2420888"/>
            <a:ext cx="1537560" cy="115212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2420888"/>
            <a:ext cx="154358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84" y="1700808"/>
            <a:ext cx="6912000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26988" y="44450"/>
            <a:ext cx="9170988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эпоха человечества оставила нам памятники архитектуры. В них отразились особенности жизни людей и их представления о прекрасном. Лучшие памятники мирового зодчества – аккорды симфонии, которые и сегодня звучат торжествен­но и величаво.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04813"/>
            <a:ext cx="4572000" cy="58785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Стили архитектуры</a:t>
            </a:r>
            <a:endParaRPr lang="ru-RU" sz="28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КАНОНИЧЕСКИЙ стиль 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КЛАССИЧЕСКИЙ стиль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РОМАНСКИЙ стиль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ГОТИЧЕСКИЙ стиль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ДРЕВНЕРУССКИЙ стиль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Стиль РЕНЕССАНС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Стиль БАРОККО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Стиль КЛАССИЦИЗМ.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Стиль РОКОКО 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Стиль АМПИР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Стиль МОДЕРН</a:t>
            </a:r>
          </a:p>
          <a:p>
            <a:pPr eaLnBrk="1" hangingPunct="1">
              <a:spcAft>
                <a:spcPts val="6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СОВРЕМЕННЫЙ стиль.</a:t>
            </a:r>
            <a:endParaRPr lang="ru-RU" sz="2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32656"/>
            <a:ext cx="457273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075" y="404813"/>
            <a:ext cx="4830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таблицей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4638" y="1268413"/>
          <a:ext cx="8529637" cy="478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20"/>
                <a:gridCol w="1210101"/>
                <a:gridCol w="1241941"/>
                <a:gridCol w="1183541"/>
                <a:gridCol w="1398302"/>
                <a:gridCol w="1747877"/>
                <a:gridCol w="1188554"/>
              </a:tblGrid>
              <a:tr h="548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стиля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Эпоха 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Цель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Принципы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 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</a:t>
                      </a:r>
                    </a:p>
                  </a:txBody>
                  <a:tcPr marL="54748" marR="54748" marT="0" marB="0" anchor="ctr"/>
                </a:tc>
              </a:tr>
              <a:tr h="58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58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584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876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876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  <a:tr h="73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</a:p>
                  </a:txBody>
                  <a:tcPr marL="54748" marR="5474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48" marR="54748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584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Bookman Old Style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Veronika</cp:lastModifiedBy>
  <cp:revision>110</cp:revision>
  <dcterms:created xsi:type="dcterms:W3CDTF">2010-12-08T03:30:05Z</dcterms:created>
  <dcterms:modified xsi:type="dcterms:W3CDTF">2015-01-17T11:51:58Z</dcterms:modified>
</cp:coreProperties>
</file>