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2" r:id="rId2"/>
    <p:sldId id="315" r:id="rId3"/>
    <p:sldId id="322" r:id="rId4"/>
    <p:sldId id="316" r:id="rId5"/>
    <p:sldId id="317" r:id="rId6"/>
    <p:sldId id="327" r:id="rId7"/>
    <p:sldId id="328" r:id="rId8"/>
    <p:sldId id="318" r:id="rId9"/>
    <p:sldId id="319" r:id="rId10"/>
    <p:sldId id="320" r:id="rId11"/>
    <p:sldId id="329" r:id="rId12"/>
    <p:sldId id="324" r:id="rId13"/>
    <p:sldId id="323" r:id="rId14"/>
    <p:sldId id="330" r:id="rId15"/>
    <p:sldId id="325" r:id="rId16"/>
    <p:sldId id="326" r:id="rId17"/>
    <p:sldId id="308" r:id="rId18"/>
    <p:sldId id="313" r:id="rId19"/>
    <p:sldId id="331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2816CE-25E3-451F-A8AB-C6D95E757533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5AB7B0-7C85-491A-B7F5-EC79F5742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69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D97F75-9473-4BF9-8DF9-F77706270AA6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268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5D5F-ABCD-4CAB-BA3E-5370652D095F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B613-2B55-45F3-B2FF-A6A259CC0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96204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9446-6645-4FAB-8108-1DADEB7B9CF0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4C61-E626-4888-A0DD-1F930A042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07128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C2B0-7A1D-48FD-A8D3-FC4D7C610537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584B-DB7C-43F9-B269-C66BECC36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2249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81B-C572-49E2-927F-BC9B64F2D3B2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77F6-D977-414B-A4C0-74C5D2945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7540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04C9-1A90-420C-93BA-AA703396C808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84B9-5910-40FF-AFEB-C36E3AFB5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08963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58E3-A3DF-4FB2-AF5E-BEE469854E78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C529-2993-40F1-8009-533FAB989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52365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95C4A-5B34-4370-A320-3C0CDB71F188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FFE4-1985-4563-9B93-4B7D45AA2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4877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153F-7D72-4C66-A80D-0B32B0AB95BE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CA0A-8E07-4E65-8A77-259744FAD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96345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E49B-3DA1-4E35-9138-6C8F86ACAEC6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D06E-7F68-463A-94D3-348DE6B35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0192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071E-2A8D-4DC2-8449-D71AF5264FDB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BCF7-92EB-4213-9F0E-2D39A6651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30798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4567-BA35-46B0-A3B3-5E1C35305989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D831-DE6A-442F-AFFE-9053E0EC4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11860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4053D-616C-425E-9B5C-622EC3A66A86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ADB94E-2FDB-44E5-8B26-E089D3C9F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imus-art.ru/joomla-overview/2010-09-08-12-05-08" TargetMode="External"/><Relationship Id="rId2" Type="http://schemas.openxmlformats.org/officeDocument/2006/relationships/hyperlink" Target="https://ru.wikipedia.org/wiki/%D0%90%D1%80%D1%85%D0%B8%D1%82%D0%B5%D0%BA%D1%82%D1%83%D1%80%D0%BD%D1%8B%D0%B9_%D1%81%D1%82%D0%B8%D0%BB%D1%8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28663"/>
            <a:ext cx="9144000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i="1" u="sng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Тема</a:t>
            </a:r>
            <a:r>
              <a:rPr lang="ru-RU" sz="40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7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Стили архитектуры</a:t>
            </a:r>
          </a:p>
          <a:p>
            <a:pPr algn="ctr" eaLnBrk="1" hangingPunct="1">
              <a:defRPr/>
            </a:pPr>
            <a:r>
              <a:rPr lang="ru-RU" sz="40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(урок 2)</a:t>
            </a:r>
          </a:p>
        </p:txBody>
      </p:sp>
      <p:pic>
        <p:nvPicPr>
          <p:cNvPr id="2052" name="Picture 4" descr="http://www.proekt-buro.ru/wp-content/uploads/2011/01/0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862" y="4012978"/>
            <a:ext cx="3793362" cy="28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5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Амурская область, Тамбовский район, </a:t>
            </a:r>
            <a:r>
              <a:rPr lang="ru-RU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3663" y="5300663"/>
            <a:ext cx="22256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9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Н.В.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8" y="80963"/>
            <a:ext cx="35004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(XIX век)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3975" y="5013325"/>
            <a:ext cx="2936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Дом редакции газеты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И.Д.Сытина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"Русское слово". Москва. 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1904 г.</a:t>
            </a:r>
          </a:p>
        </p:txBody>
      </p:sp>
      <p:pic>
        <p:nvPicPr>
          <p:cNvPr id="11268" name="Picture 2" descr="http://www.sgmg.ru/wp-content/uploads/2013/02/%D0%BA%D0%BE%D0%BD%D1%82%D0%BE%D1%80%D0%BD%D1%8B%D0%B9-%D0%B4%D0%BE%D0%B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7" y="2788990"/>
            <a:ext cx="6217813" cy="40690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4643438" y="981075"/>
            <a:ext cx="3889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Особняк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С.П.Рябушинского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жилой дом в стиле раннего модерна.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Москва. 1900-1903 гг.</a:t>
            </a:r>
          </a:p>
        </p:txBody>
      </p:sp>
      <p:pic>
        <p:nvPicPr>
          <p:cNvPr id="1127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1" y="663536"/>
            <a:ext cx="4647391" cy="348554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859" y="2924944"/>
            <a:ext cx="5243141" cy="39330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250825" y="3575050"/>
            <a:ext cx="3097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Дом Мила. Барселона.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Каталония. 1906-1910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гг</a:t>
            </a:r>
            <a:endParaRPr lang="ru-RU" sz="18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2511425" y="5589588"/>
            <a:ext cx="1471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Интерьер в стиле модерн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01" y="121861"/>
            <a:ext cx="4698331" cy="35231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78522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КОНСТРУКТИВИЗМ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(современный стиль, ХХ век)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8" y="662288"/>
            <a:ext cx="2357940" cy="32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821" y="679450"/>
            <a:ext cx="2274284" cy="32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987675" y="3463925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дом.</a:t>
            </a:r>
          </a:p>
        </p:txBody>
      </p:sp>
      <p:pic>
        <p:nvPicPr>
          <p:cNvPr id="13319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6015" y="693056"/>
            <a:ext cx="4745134" cy="32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Прямоугольник 7"/>
          <p:cNvSpPr>
            <a:spLocks noChangeArrowheads="1"/>
          </p:cNvSpPr>
          <p:nvPr/>
        </p:nvSpPr>
        <p:spPr bwMode="auto">
          <a:xfrm>
            <a:off x="215900" y="3744913"/>
            <a:ext cx="27003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Мельникова (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одноквартиный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дом-мастерская архитектора). Москва. 1927-1929 гг. </a:t>
            </a:r>
          </a:p>
        </p:txBody>
      </p:sp>
      <p:sp>
        <p:nvSpPr>
          <p:cNvPr id="13321" name="Прямоугольник 9"/>
          <p:cNvSpPr>
            <a:spLocks noChangeArrowheads="1"/>
          </p:cNvSpPr>
          <p:nvPr/>
        </p:nvSpPr>
        <p:spPr bwMode="auto">
          <a:xfrm>
            <a:off x="36513" y="5761038"/>
            <a:ext cx="338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современного искусства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Гуггенха́йма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Бильба́о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Испания. 1997 г.</a:t>
            </a:r>
          </a:p>
        </p:txBody>
      </p:sp>
      <p:pic>
        <p:nvPicPr>
          <p:cNvPr id="13322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19450"/>
            <a:ext cx="5755098" cy="291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4508500" y="3471863"/>
            <a:ext cx="155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Спальня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5795963" y="938213"/>
            <a:ext cx="27368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Корбюзье по реконструкции жилых кварталов парижского центра – «плана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Вуазена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Франция. 1925 г.</a:t>
            </a:r>
          </a:p>
        </p:txBody>
      </p:sp>
      <p:pic>
        <p:nvPicPr>
          <p:cNvPr id="14339" name="Picture 4" descr="http://artyx.ru/books/item/f00/s00/z0000026/pic/000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2" y="87238"/>
            <a:ext cx="5905500" cy="41338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0" y="3113584"/>
            <a:ext cx="5486400" cy="3744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827088" y="5516563"/>
            <a:ext cx="295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над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водопа́дом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США.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1936-39 гг.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548680"/>
            <a:ext cx="8800262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95388" y="5765800"/>
            <a:ext cx="697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Общественно культурный центр в Благовещенске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713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стилей – лишь важнейшие гла­вы каменной летописи человечества — великие исторические сти­ли мировой архитектуры.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 стиль — это совокупность основных черт и признаков архитектуры определённого времени и места,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проявляющихся в особенностях её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фун-кциональной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конструктивной и художественной сторон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32855"/>
            <a:ext cx="6241602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576263"/>
            <a:ext cx="6921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1.К каким стилям можно отнести эти здания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88900" y="44450"/>
            <a:ext cx="537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</p:txBody>
      </p:sp>
      <p:pic>
        <p:nvPicPr>
          <p:cNvPr id="17412" name="Picture 2" descr="C:\Users\User\Desktop\Москва. Дом Сытина. 1903-1905гг. (Модерн).bmp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289" y="1053016"/>
            <a:ext cx="2782185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80963" y="3348038"/>
            <a:ext cx="2662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Москва. Дом Сытина. 1903-1905гг.</a:t>
            </a:r>
          </a:p>
        </p:txBody>
      </p:sp>
      <p:pic>
        <p:nvPicPr>
          <p:cNvPr id="17414" name="Picture 2" descr="C:\Users\User\Desktop\Франция. Каркасон. Городские стены. XIIв. (Романский).bmp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804" y="1053016"/>
            <a:ext cx="3360551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2917825" y="3348038"/>
            <a:ext cx="3167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Франция. Каркасон. Городские стены. XIIв. </a:t>
            </a:r>
          </a:p>
        </p:txBody>
      </p:sp>
      <p:pic>
        <p:nvPicPr>
          <p:cNvPr id="17416" name="Picture 2" descr="C:\Users\User\Desktop\Дворец в Коломенском. (Древнерусский).bmp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92" y="4005344"/>
            <a:ext cx="4748887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1258888" y="6329363"/>
            <a:ext cx="2624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Дворец в Коломенском.</a:t>
            </a:r>
          </a:p>
        </p:txBody>
      </p:sp>
      <p:pic>
        <p:nvPicPr>
          <p:cNvPr id="17418" name="Picture 2" descr="C:\Users\User\Desktop\Германия. Кельский собор. XIII-XIXвв. (Готический).bmp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953" y="3861048"/>
            <a:ext cx="1863645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Прямоугольник 10"/>
          <p:cNvSpPr>
            <a:spLocks noChangeArrowheads="1"/>
          </p:cNvSpPr>
          <p:nvPr/>
        </p:nvSpPr>
        <p:spPr bwMode="auto">
          <a:xfrm>
            <a:off x="4576763" y="6227763"/>
            <a:ext cx="2752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Германия. </a:t>
            </a:r>
            <a:r>
              <a:rPr lang="ru-RU" sz="1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Кельский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собор. XIII-</a:t>
            </a:r>
            <a:r>
              <a:rPr lang="ru-RU" sz="1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XIXвв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7420" name="Picture 2" descr="C:\Users\User\Desktop\Рим. Оспедале Сан Спирито (дворик по рисунку Летаруи). Начало постройки 1471г. (Ренессанс).bmp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335" y="3861048"/>
            <a:ext cx="1889614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" descr="C:\Users\User\Desktop\Москва. Городская больница №1. М.Казаков. 1796-1801гг. (Классицизм).bmp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475" y="1053016"/>
            <a:ext cx="2625474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Прямоугольник 14"/>
          <p:cNvSpPr>
            <a:spLocks noChangeArrowheads="1"/>
          </p:cNvSpPr>
          <p:nvPr/>
        </p:nvSpPr>
        <p:spPr bwMode="auto">
          <a:xfrm>
            <a:off x="6097588" y="3348038"/>
            <a:ext cx="3011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Москва. Городская больница №1. 1796-1801гг.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84988" y="6021388"/>
            <a:ext cx="21304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Рим.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Оспедале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Сан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Спирито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(дворик). 1471г.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Таблица «Архитектурные стили разных эпох»..bmp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98" y="847744"/>
            <a:ext cx="3399984" cy="120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User\Desktop\Таблица «Архитектурные стили разных эпох».2.bmp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8404" y="1817488"/>
            <a:ext cx="3440575" cy="1166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15888"/>
            <a:ext cx="7319962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Практическая работа 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«Архитектурные стили разных эпох»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2" descr="C:\Users\User\Desktop\Таблица «Архитектурные стили разных эпох»..bmp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5157" y="871951"/>
            <a:ext cx="3244217" cy="117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Таблица «Архитектурные стили разных эпох»..bmp"/>
          <p:cNvPicPr>
            <a:picLocks noChangeAspect="1" noChangeArrowheads="1"/>
          </p:cNvPicPr>
          <p:nvPr/>
        </p:nvPicPr>
        <p:blipFill rotWithShape="1"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522" y="4600925"/>
            <a:ext cx="3347290" cy="1217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Таблица «Архитектурные стили разных эпох»..bmp"/>
          <p:cNvPicPr>
            <a:picLocks noChangeAspect="1" noChangeArrowheads="1"/>
          </p:cNvPicPr>
          <p:nvPr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06" y="2731011"/>
            <a:ext cx="3299764" cy="119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esktop\Таблица «Архитектурные стили разных эпох»..bmp"/>
          <p:cNvPicPr>
            <a:picLocks noChangeAspect="1" noChangeArrowheads="1"/>
          </p:cNvPicPr>
          <p:nvPr/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1736" y="3640684"/>
            <a:ext cx="3865670" cy="1171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Таблица «Архитектурные стили разных эпох»..bmp"/>
          <p:cNvPicPr>
            <a:picLocks noChangeAspect="1" noChangeArrowheads="1"/>
          </p:cNvPicPr>
          <p:nvPr/>
        </p:nvPicPr>
        <p:blipFill rotWithShape="1">
          <a:blip r:embed="rId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4584" y="5591374"/>
            <a:ext cx="3386734" cy="12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User\Desktop\Таблица «Архитектурные стили разных эпох».2.bmp"/>
          <p:cNvPicPr>
            <a:picLocks noChangeAspect="1" noChangeArrowheads="1"/>
          </p:cNvPicPr>
          <p:nvPr/>
        </p:nvPicPr>
        <p:blipFill rotWithShape="1">
          <a:blip r:embed="rId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1890" y="1788938"/>
            <a:ext cx="2884452" cy="1223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User\Desktop\Таблица «Архитектурные стили разных эпох».2.bmp"/>
          <p:cNvPicPr>
            <a:picLocks noChangeAspect="1" noChangeArrowheads="1"/>
          </p:cNvPicPr>
          <p:nvPr/>
        </p:nvPicPr>
        <p:blipFill rotWithShape="1"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495" y="3682645"/>
            <a:ext cx="3420718" cy="114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User\Desktop\Таблица «Архитектурные стили разных эпох».2.bmp"/>
          <p:cNvPicPr>
            <a:picLocks noChangeAspect="1" noChangeArrowheads="1"/>
          </p:cNvPicPr>
          <p:nvPr/>
        </p:nvPicPr>
        <p:blipFill rotWithShape="1">
          <a:blip r:embed="rId1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9845" y="2730505"/>
            <a:ext cx="3212993" cy="1168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User\Desktop\Таблица «Архитектурные стили разных эпох».2.bmp"/>
          <p:cNvPicPr>
            <a:picLocks noChangeAspect="1" noChangeArrowheads="1"/>
          </p:cNvPicPr>
          <p:nvPr/>
        </p:nvPicPr>
        <p:blipFill rotWithShape="1">
          <a:blip r:embed="rId1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0247" y="5575841"/>
            <a:ext cx="3366001" cy="12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User\Desktop\Таблица «Архитектурные стили разных эпох».2.bmp"/>
          <p:cNvPicPr>
            <a:picLocks noChangeAspect="1" noChangeArrowheads="1"/>
          </p:cNvPicPr>
          <p:nvPr/>
        </p:nvPicPr>
        <p:blipFill rotWithShape="1">
          <a:blip r:embed="rId1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6452" y="4604875"/>
            <a:ext cx="3069391" cy="1213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2063" y="1285875"/>
            <a:ext cx="4071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9036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Обобщающая беседа</a:t>
            </a:r>
          </a:p>
          <a:p>
            <a:pPr marL="504000" indent="-285750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понимаем под словом «стиль»?</a:t>
            </a:r>
          </a:p>
          <a:p>
            <a:pPr marL="504000" indent="-285750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архитектуру называют каменной летописью мира?</a:t>
            </a:r>
          </a:p>
          <a:p>
            <a:pPr marL="504000" indent="-285750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каждом из стилей выражена борьба духовного и материаль­ного. Каким стилям присуще духовное начало, а каким — мате­риальное?</a:t>
            </a:r>
          </a:p>
          <a:p>
            <a:pPr marL="504000" indent="-285750"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рассмотри таблицу «Архитектурные стили». Какой из стилей тебе нравится больше всех?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12" y="3501008"/>
            <a:ext cx="4379640" cy="328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492281"/>
            <a:ext cx="441600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187450" y="1196975"/>
            <a:ext cx="6858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400" b="1" i="1">
                <a:solidFill>
                  <a:srgbClr val="4D4D4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Литература.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sz="1800">
                <a:latin typeface="Arial" panose="020B0604020202020204" pitchFamily="34" charset="0"/>
                <a:cs typeface="Times New Roman" panose="02020603050405020304" pitchFamily="18" charset="0"/>
              </a:rPr>
              <a:t>Программы для общеобразовательных школ, гимназий, лицеев. Мировая художественная культура. 5-11 классы. Г.И.Данилова. М.: Дрофа, 2007.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sz="1800">
                <a:latin typeface="Arial" panose="020B0604020202020204" pitchFamily="34" charset="0"/>
                <a:cs typeface="Times New Roman" panose="02020603050405020304" pitchFamily="18" charset="0"/>
              </a:rPr>
              <a:t>Введение в мир художественной культуры. А.М.Вачьянц. Москва. «Айрис – пресс». 2009 год. 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sz="1800">
                <a:latin typeface="Arial" panose="020B0604020202020204" pitchFamily="34" charset="0"/>
                <a:cs typeface="Times New Roman" panose="02020603050405020304" pitchFamily="18" charset="0"/>
              </a:rPr>
              <a:t>Википедия – </a:t>
            </a:r>
            <a:r>
              <a:rPr lang="ru-RU" sz="1800" u="sng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2"/>
              </a:rPr>
              <a:t>https://ru.wikipedia.org/wiki/%D0%90%D1%80%D1%85%D0%B8%D1%82%D0%B5%D0%BA%D1%82%D1%83%D1%80%D0%BD%D1%8B%D0%B9_%D1%81%D1%82%D0%B8%D0%BB%D1%8C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sz="1800">
                <a:latin typeface="Arial" panose="020B0604020202020204" pitchFamily="34" charset="0"/>
                <a:cs typeface="Times New Roman" panose="02020603050405020304" pitchFamily="18" charset="0"/>
              </a:rPr>
              <a:t>MAXIMUS «Архитектура и стили» - </a:t>
            </a:r>
            <a:r>
              <a:rPr lang="ru-RU" sz="1800" u="sng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http://www.maximus-art.ru/joomla-overview/2010-09-08-12-05-08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 </a:t>
            </a:r>
            <a:endParaRPr lang="ru-RU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463" y="61913"/>
            <a:ext cx="9251951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252000" marR="1270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Рассказать об одном архитектурном памятнике по плану:</a:t>
            </a:r>
          </a:p>
          <a:p>
            <a:pPr marL="1260000" marR="127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</a:t>
            </a:r>
          </a:p>
          <a:p>
            <a:pPr marL="1260000" marR="127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возведен</a:t>
            </a:r>
          </a:p>
          <a:p>
            <a:pPr marL="1260000" marR="127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находится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124607"/>
            <a:ext cx="6839646" cy="461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738" y="908050"/>
            <a:ext cx="50038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marR="1270" indent="-32400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какому стилю относится</a:t>
            </a:r>
          </a:p>
          <a:p>
            <a:pPr marL="324000" indent="-32400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описать особенности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04813"/>
            <a:ext cx="84915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работы с таблицей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4638" y="1268413"/>
          <a:ext cx="8529637" cy="4783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320"/>
                <a:gridCol w="1210101"/>
                <a:gridCol w="1241941"/>
                <a:gridCol w="1183541"/>
                <a:gridCol w="1398302"/>
                <a:gridCol w="1747877"/>
                <a:gridCol w="1188554"/>
              </a:tblGrid>
              <a:tr h="548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стиля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Эпоха 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Цель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Принципы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 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</a:t>
                      </a:r>
                    </a:p>
                  </a:txBody>
                  <a:tcPr marL="54748" marR="54748" marT="0" marB="0" anchor="ctr"/>
                </a:tc>
              </a:tr>
              <a:tr h="58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58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58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876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876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73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" y="187325"/>
            <a:ext cx="37480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БАРОККО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(XVII век) </a:t>
            </a:r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1692275" y="1165225"/>
            <a:ext cx="230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Собор Святого Петра.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Рим. Ватикан.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1626 г.</a:t>
            </a:r>
          </a:p>
        </p:txBody>
      </p:sp>
      <p:sp>
        <p:nvSpPr>
          <p:cNvPr id="5125" name="Прямоугольник 3"/>
          <p:cNvSpPr>
            <a:spLocks noChangeArrowheads="1"/>
          </p:cNvSpPr>
          <p:nvPr/>
        </p:nvSpPr>
        <p:spPr bwMode="auto">
          <a:xfrm>
            <a:off x="6156325" y="5084763"/>
            <a:ext cx="25193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Екатерининский дворец.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Санкт-Петербург. Россия.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1752-1756 гг.</a:t>
            </a:r>
          </a:p>
        </p:txBody>
      </p:sp>
      <p:pic>
        <p:nvPicPr>
          <p:cNvPr id="5127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73" y="2767481"/>
            <a:ext cx="6300465" cy="40967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europuzzle.ru/wp-content/uploads/2011/11/vatikan_sv_pet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8521"/>
            <a:ext cx="5117778" cy="370898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352425" y="2411413"/>
            <a:ext cx="839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Госуда́рственный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Музей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Эрмита́ж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Санкт-Петербург. Россия. 1764 г.</a:t>
            </a:r>
          </a:p>
        </p:txBody>
      </p:sp>
      <p:pic>
        <p:nvPicPr>
          <p:cNvPr id="6147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6632"/>
            <a:ext cx="9144000" cy="24482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0" y="6453188"/>
            <a:ext cx="9144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7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Капелла </a:t>
            </a:r>
            <a:r>
              <a:rPr lang="ru-RU" sz="17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Коранаро</a:t>
            </a:r>
            <a:r>
              <a:rPr lang="ru-RU" sz="17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церкви Санта-Мария-</a:t>
            </a:r>
            <a:r>
              <a:rPr lang="ru-RU" sz="17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делла</a:t>
            </a:r>
            <a:r>
              <a:rPr lang="ru-RU" sz="17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ru-RU" sz="17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Витториа</a:t>
            </a:r>
            <a:r>
              <a:rPr lang="ru-RU" sz="17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Рим. 1645-1652гг.</a:t>
            </a:r>
          </a:p>
        </p:txBody>
      </p:sp>
      <p:pic>
        <p:nvPicPr>
          <p:cNvPr id="6149" name="Picture 3" descr="http://www.ar-ka.ru/Style/barocco/Chiesa-di-Santa-Susanna_0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865605"/>
            <a:ext cx="3312368" cy="3744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deluxedecor.ru/blog/chiesa_del_gesu/chiesa_del_gesu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100" y="2853352"/>
            <a:ext cx="5584402" cy="37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5400"/>
            <a:ext cx="61737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6227763" y="1138238"/>
            <a:ext cx="2700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Мраморный дворец Версаля.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Франция. 1662г. 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323850" y="4983163"/>
            <a:ext cx="27352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Стрелка 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Васильевского острова.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Санкт-Петербург. Россия.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1720-е годы.</a:t>
            </a:r>
          </a:p>
        </p:txBody>
      </p:sp>
      <p:pic>
        <p:nvPicPr>
          <p:cNvPr id="7174" name="Picture 2" descr="http://www.stihi.ru/pics/2011/12/24/22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5" y="3232610"/>
            <a:ext cx="6126228" cy="35981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13" y="554201"/>
            <a:ext cx="6267562" cy="32577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8" y="44624"/>
            <a:ext cx="87462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56540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фасад Казанского собора. Санкт-Петербург. Россия. 1801-1811гг.</a:t>
            </a:r>
          </a:p>
        </p:txBody>
      </p:sp>
      <p:pic>
        <p:nvPicPr>
          <p:cNvPr id="8196" name="Picture 2" descr="http://moscowvision.ru/img/sk1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55" y="3068960"/>
            <a:ext cx="4464497" cy="35283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s://upload.wikimedia.org/wikipedia/commons/c/c6/Benois_Triumphal_Gate_18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3069352"/>
            <a:ext cx="4608514" cy="352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4"/>
          <p:cNvSpPr>
            <a:spLocks noChangeArrowheads="1"/>
          </p:cNvSpPr>
          <p:nvPr/>
        </p:nvSpPr>
        <p:spPr bwMode="auto">
          <a:xfrm>
            <a:off x="0" y="6451600"/>
            <a:ext cx="9144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75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Моско́вские</a:t>
            </a:r>
            <a:r>
              <a:rPr lang="ru-RU" sz="175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75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Триумфа́льные</a:t>
            </a:r>
            <a:r>
              <a:rPr lang="ru-RU" sz="175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75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воро́та</a:t>
            </a:r>
            <a:r>
              <a:rPr lang="ru-RU" sz="175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(Триумфальная арка). Москва. 1829-1834 гг.</a:t>
            </a: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4518025" y="3141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Тверская Застава и Триумфальные ворота в 1848 году. Рисунок Ф. Бенуа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22238"/>
            <a:ext cx="339566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РОКОКО 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в)</a:t>
            </a:r>
          </a:p>
        </p:txBody>
      </p:sp>
      <p:pic>
        <p:nvPicPr>
          <p:cNvPr id="9220" name="Picture 4" descr="https://upload.wikimedia.org/wikipedia/commons/c/c2/Gau187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3" b="-2719"/>
          <a:stretch/>
        </p:blipFill>
        <p:spPr bwMode="auto">
          <a:xfrm>
            <a:off x="4644008" y="3861048"/>
            <a:ext cx="4449284" cy="302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5435600" y="3421063"/>
            <a:ext cx="351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Интерьеры Гатчинского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замка. Россия 1766-1781 гг.</a:t>
            </a:r>
          </a:p>
        </p:txBody>
      </p:sp>
      <p:pic>
        <p:nvPicPr>
          <p:cNvPr id="922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06" y="727670"/>
            <a:ext cx="4081462" cy="55816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77788" y="6165850"/>
            <a:ext cx="4062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Интерьеры особняка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Роганова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Франция. 1705-1709 гг.</a:t>
            </a:r>
          </a:p>
        </p:txBody>
      </p:sp>
      <p:pic>
        <p:nvPicPr>
          <p:cNvPr id="9224" name="Picture 6" descr="http://worldjourney.ru/uploads/posts/2013-02/1360879471_winter-palace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4476" y="21138"/>
            <a:ext cx="4629389" cy="302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4262438" y="2916238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Интерьеры Зимнего дворца.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Россия. 1752-1756 гг.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92088"/>
            <a:ext cx="2141538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АМПИР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век)</a:t>
            </a:r>
          </a:p>
        </p:txBody>
      </p:sp>
      <p:pic>
        <p:nvPicPr>
          <p:cNvPr id="10243" name="Picture 2" descr="http://img4.tourbina.ru/photos.3/8/7/877555/big.photo/Parizh-Triumfalnaya-ark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16632"/>
            <a:ext cx="4984808" cy="38884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4278313" y="3860800"/>
            <a:ext cx="468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Триумфальная арка на площади Шарля де Голля (Звезды). Париж. Франция. 1806-1836 гг.</a:t>
            </a:r>
          </a:p>
        </p:txBody>
      </p:sp>
      <p:pic>
        <p:nvPicPr>
          <p:cNvPr id="10245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9" y="4797152"/>
            <a:ext cx="9144000" cy="17224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4"/>
          <p:cNvSpPr>
            <a:spLocks noChangeArrowheads="1"/>
          </p:cNvSpPr>
          <p:nvPr/>
        </p:nvSpPr>
        <p:spPr bwMode="auto">
          <a:xfrm>
            <a:off x="0" y="6381750"/>
            <a:ext cx="912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Зда́ние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Гла́вного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шта́ба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Санкт-Петербург. Россия. 1819-1828 г.</a:t>
            </a:r>
          </a:p>
        </p:txBody>
      </p:sp>
      <p:pic>
        <p:nvPicPr>
          <p:cNvPr id="10248" name="Picture 4" descr="https://upload.wikimedia.org/wikipedia/commons/6/66/Palace_Square_Detail%2C_St._Petersburg%2C_Russi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84" y="1340768"/>
            <a:ext cx="4032994" cy="35926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46038" y="1412875"/>
            <a:ext cx="2005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Арка Главного штаба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508</Words>
  <Application>Microsoft Office PowerPoint</Application>
  <PresentationFormat>Экран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Bookman Old Style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Veronika</cp:lastModifiedBy>
  <cp:revision>97</cp:revision>
  <dcterms:created xsi:type="dcterms:W3CDTF">2010-12-08T03:30:05Z</dcterms:created>
  <dcterms:modified xsi:type="dcterms:W3CDTF">2015-01-17T11:53:12Z</dcterms:modified>
</cp:coreProperties>
</file>