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6" r:id="rId7"/>
    <p:sldId id="260" r:id="rId8"/>
    <p:sldId id="261" r:id="rId9"/>
    <p:sldId id="262" r:id="rId10"/>
    <p:sldId id="267" r:id="rId11"/>
    <p:sldId id="264" r:id="rId12"/>
    <p:sldId id="269"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1B55ECC-3B91-44F6-BCB9-0D45CDFD9F49}" type="datetimeFigureOut">
              <a:rPr lang="ru-RU" smtClean="0"/>
              <a:pPr/>
              <a:t>31.01.2015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58AF5E1A-1411-431C-A304-EA11F2C0ED1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1B55ECC-3B91-44F6-BCB9-0D45CDFD9F49}"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8AF5E1A-1411-431C-A304-EA11F2C0ED1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1B55ECC-3B91-44F6-BCB9-0D45CDFD9F49}"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8AF5E1A-1411-431C-A304-EA11F2C0ED1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1B55ECC-3B91-44F6-BCB9-0D45CDFD9F49}"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8AF5E1A-1411-431C-A304-EA11F2C0ED1C}"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1B55ECC-3B91-44F6-BCB9-0D45CDFD9F49}"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8AF5E1A-1411-431C-A304-EA11F2C0ED1C}"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1B55ECC-3B91-44F6-BCB9-0D45CDFD9F49}" type="datetimeFigureOut">
              <a:rPr lang="ru-RU" smtClean="0"/>
              <a:pPr/>
              <a:t>31.01.2015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8AF5E1A-1411-431C-A304-EA11F2C0ED1C}"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1B55ECC-3B91-44F6-BCB9-0D45CDFD9F49}" type="datetimeFigureOut">
              <a:rPr lang="ru-RU" smtClean="0"/>
              <a:pPr/>
              <a:t>31.01.2015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8AF5E1A-1411-431C-A304-EA11F2C0ED1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1B55ECC-3B91-44F6-BCB9-0D45CDFD9F49}" type="datetimeFigureOut">
              <a:rPr lang="ru-RU" smtClean="0"/>
              <a:pPr/>
              <a:t>31.01.2015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8AF5E1A-1411-431C-A304-EA11F2C0ED1C}"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1B55ECC-3B91-44F6-BCB9-0D45CDFD9F49}" type="datetimeFigureOut">
              <a:rPr lang="ru-RU" smtClean="0"/>
              <a:pPr/>
              <a:t>31.01.2015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8AF5E1A-1411-431C-A304-EA11F2C0ED1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1B55ECC-3B91-44F6-BCB9-0D45CDFD9F49}" type="datetimeFigureOut">
              <a:rPr lang="ru-RU" smtClean="0"/>
              <a:pPr/>
              <a:t>31.01.2015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8AF5E1A-1411-431C-A304-EA11F2C0ED1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1B55ECC-3B91-44F6-BCB9-0D45CDFD9F49}" type="datetimeFigureOut">
              <a:rPr lang="ru-RU" smtClean="0"/>
              <a:pPr/>
              <a:t>31.01.2015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58AF5E1A-1411-431C-A304-EA11F2C0ED1C}"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1B55ECC-3B91-44F6-BCB9-0D45CDFD9F49}" type="datetimeFigureOut">
              <a:rPr lang="ru-RU" smtClean="0"/>
              <a:pPr/>
              <a:t>31.01.2015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AF5E1A-1411-431C-A304-EA11F2C0ED1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6808328" cy="4452466"/>
          </a:xfrm>
          <a:prstGeom prst="rect">
            <a:avLst/>
          </a:prstGeom>
        </p:spPr>
      </p:pic>
      <p:sp>
        <p:nvSpPr>
          <p:cNvPr id="2" name="Заголовок 1"/>
          <p:cNvSpPr>
            <a:spLocks noGrp="1"/>
          </p:cNvSpPr>
          <p:nvPr>
            <p:ph type="ctrTitle"/>
          </p:nvPr>
        </p:nvSpPr>
        <p:spPr>
          <a:xfrm>
            <a:off x="1187624" y="2996952"/>
            <a:ext cx="7772400" cy="1829761"/>
          </a:xfrm>
        </p:spPr>
        <p:txBody>
          <a:bodyPr/>
          <a:lstStyle/>
          <a:p>
            <a:r>
              <a:rPr lang="en-US" dirty="0" err="1" smtClean="0"/>
              <a:t>Deutscher</a:t>
            </a:r>
            <a:r>
              <a:rPr lang="en-US" dirty="0" smtClean="0"/>
              <a:t> Brief</a:t>
            </a:r>
            <a:endParaRPr lang="ru-RU" dirty="0"/>
          </a:p>
        </p:txBody>
      </p:sp>
      <p:sp>
        <p:nvSpPr>
          <p:cNvPr id="4" name="TextBox 3"/>
          <p:cNvSpPr txBox="1"/>
          <p:nvPr/>
        </p:nvSpPr>
        <p:spPr>
          <a:xfrm>
            <a:off x="179512" y="5373216"/>
            <a:ext cx="5904656" cy="1384995"/>
          </a:xfrm>
          <a:prstGeom prst="rect">
            <a:avLst/>
          </a:prstGeom>
          <a:noFill/>
        </p:spPr>
        <p:txBody>
          <a:bodyPr wrap="square" rtlCol="0">
            <a:spAutoFit/>
          </a:bodyPr>
          <a:lstStyle/>
          <a:p>
            <a:r>
              <a:rPr lang="ru-RU" sz="1400" dirty="0"/>
              <a:t>Автор: </a:t>
            </a:r>
            <a:r>
              <a:rPr lang="ru-RU" sz="1400" dirty="0" err="1"/>
              <a:t>Соловьянова</a:t>
            </a:r>
            <a:r>
              <a:rPr lang="ru-RU" sz="1400" dirty="0"/>
              <a:t> Татьяна Анатольевна,</a:t>
            </a:r>
            <a:endParaRPr lang="ru-RU" sz="1400" dirty="0"/>
          </a:p>
          <a:p>
            <a:r>
              <a:rPr lang="ru-RU" sz="1400" dirty="0"/>
              <a:t>учитель немецкого языка</a:t>
            </a:r>
            <a:endParaRPr lang="ru-RU" sz="1400" dirty="0"/>
          </a:p>
          <a:p>
            <a:r>
              <a:rPr lang="ru-RU" sz="1400" dirty="0"/>
              <a:t>Муниципального </a:t>
            </a:r>
            <a:r>
              <a:rPr lang="ru-RU" sz="1400" dirty="0" smtClean="0"/>
              <a:t>бюджетного</a:t>
            </a:r>
          </a:p>
          <a:p>
            <a:r>
              <a:rPr lang="ru-RU" sz="1400" dirty="0" smtClean="0"/>
              <a:t> </a:t>
            </a:r>
            <a:r>
              <a:rPr lang="ru-RU" sz="1400" dirty="0"/>
              <a:t>общеобразовательного учреждения</a:t>
            </a:r>
            <a:endParaRPr lang="ru-RU" sz="1400" dirty="0"/>
          </a:p>
          <a:p>
            <a:r>
              <a:rPr lang="ru-RU" sz="1400" dirty="0"/>
              <a:t>«Средняя общеобразовательная школа № 6» </a:t>
            </a:r>
            <a:endParaRPr lang="ru-RU" sz="1400" dirty="0"/>
          </a:p>
          <a:p>
            <a:r>
              <a:rPr lang="ru-RU" sz="1400" dirty="0"/>
              <a:t>г. Новомосковск, Тульская область</a:t>
            </a:r>
            <a:r>
              <a:rPr lang="ru-RU" sz="1400" i="1" dirty="0"/>
              <a:t>.</a:t>
            </a:r>
            <a:endParaRPr lang="ru-RU" sz="1400" dirty="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Необходимо учесть, что завершающая фраза письма не должна сопровождаться  знаками препинания, то есть после нее не ставятся ни точка, ни запятая, ни восклицательный знак. Завершается личное письмо подписью:</a:t>
            </a:r>
          </a:p>
          <a:p>
            <a:endParaRPr lang="ru-RU" dirty="0" smtClean="0"/>
          </a:p>
          <a:p>
            <a:pPr>
              <a:buNone/>
            </a:pPr>
            <a:endParaRPr lang="ru-RU" dirty="0"/>
          </a:p>
        </p:txBody>
      </p:sp>
      <p:sp>
        <p:nvSpPr>
          <p:cNvPr id="8" name="Заголовок 2"/>
          <p:cNvSpPr txBox="1">
            <a:spLocks/>
          </p:cNvSpPr>
          <p:nvPr/>
        </p:nvSpPr>
        <p:spPr>
          <a:xfrm>
            <a:off x="609600" y="427038"/>
            <a:ext cx="8229600" cy="1143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1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Языковой материал</a:t>
            </a:r>
            <a:br>
              <a:rPr kumimoji="0" lang="ru-RU" sz="41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4100" b="1" i="0" u="none" strike="noStrike" kern="1200" cap="none" spc="0" normalizeH="0" baseline="0" noProof="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Подпись </a:t>
            </a:r>
            <a:endParaRPr kumimoji="0" lang="ru-RU" sz="41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mj-lt"/>
              <a:ea typeface="+mj-ea"/>
              <a:cs typeface="+mj-cs"/>
            </a:endParaRPr>
          </a:p>
        </p:txBody>
      </p:sp>
      <p:sp>
        <p:nvSpPr>
          <p:cNvPr id="9" name="Содержимое 1"/>
          <p:cNvSpPr txBox="1">
            <a:spLocks/>
          </p:cNvSpPr>
          <p:nvPr/>
        </p:nvSpPr>
        <p:spPr>
          <a:xfrm>
            <a:off x="2771800" y="4005064"/>
            <a:ext cx="4536504" cy="1930219"/>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smtClean="0">
                <a:ln>
                  <a:noFill/>
                </a:ln>
                <a:solidFill>
                  <a:schemeClr val="tx1"/>
                </a:solidFill>
                <a:effectLst/>
                <a:uLnTx/>
                <a:uFillTx/>
                <a:latin typeface="+mn-lt"/>
                <a:ea typeface="+mn-ea"/>
                <a:cs typeface="+mn-cs"/>
              </a:rPr>
              <a:t>Dein Max</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smtClean="0">
                <a:ln>
                  <a:noFill/>
                </a:ln>
                <a:solidFill>
                  <a:schemeClr val="tx1"/>
                </a:solidFill>
                <a:effectLst/>
                <a:uLnTx/>
                <a:uFillTx/>
                <a:latin typeface="+mn-lt"/>
                <a:ea typeface="+mn-ea"/>
                <a:cs typeface="+mn-cs"/>
              </a:rPr>
              <a:t>Deine Ada</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smtClean="0">
                <a:ln>
                  <a:noFill/>
                </a:ln>
                <a:solidFill>
                  <a:schemeClr val="tx1"/>
                </a:solidFill>
                <a:effectLst/>
                <a:uLnTx/>
                <a:uFillTx/>
                <a:latin typeface="+mn-lt"/>
                <a:ea typeface="+mn-ea"/>
                <a:cs typeface="+mn-cs"/>
              </a:rPr>
              <a:t>deine  Vika</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smtClean="0">
                <a:ln>
                  <a:noFill/>
                </a:ln>
                <a:solidFill>
                  <a:schemeClr val="tx1"/>
                </a:solidFill>
                <a:effectLst/>
                <a:uLnTx/>
                <a:uFillTx/>
                <a:latin typeface="+mn-lt"/>
                <a:ea typeface="+mn-ea"/>
                <a:cs typeface="+mn-cs"/>
              </a:rPr>
              <a:t>Polin Schatschnewa</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t> </a:t>
            </a:r>
            <a:r>
              <a:rPr lang="ru-RU" dirty="0" smtClean="0"/>
              <a:t>объем работы – 100-140 слов.</a:t>
            </a:r>
          </a:p>
          <a:p>
            <a:r>
              <a:rPr lang="ru-RU" dirty="0" smtClean="0"/>
              <a:t> допустимые отклонения – 10%.</a:t>
            </a:r>
          </a:p>
          <a:p>
            <a:r>
              <a:rPr lang="ru-RU" dirty="0" smtClean="0"/>
              <a:t> менее 90 слов – 0 баллов.</a:t>
            </a:r>
          </a:p>
          <a:p>
            <a:r>
              <a:rPr lang="ru-RU" dirty="0" smtClean="0"/>
              <a:t>Соблюдение структуры письма.</a:t>
            </a:r>
          </a:p>
          <a:p>
            <a:r>
              <a:rPr lang="ru-RU" dirty="0" smtClean="0"/>
              <a:t>Отсутствие красной строки.</a:t>
            </a:r>
          </a:p>
          <a:p>
            <a:r>
              <a:rPr lang="ru-RU" dirty="0" smtClean="0"/>
              <a:t>Пропущенная срока между абзацами.</a:t>
            </a:r>
          </a:p>
          <a:p>
            <a:pPr>
              <a:buNone/>
            </a:pPr>
            <a:endParaRPr lang="ru-RU" dirty="0" smtClean="0"/>
          </a:p>
          <a:p>
            <a:pPr>
              <a:buNone/>
            </a:pPr>
            <a:endParaRPr lang="ru-RU" dirty="0"/>
          </a:p>
        </p:txBody>
      </p:sp>
      <p:sp>
        <p:nvSpPr>
          <p:cNvPr id="3" name="Заголовок 2"/>
          <p:cNvSpPr>
            <a:spLocks noGrp="1"/>
          </p:cNvSpPr>
          <p:nvPr>
            <p:ph type="title"/>
          </p:nvPr>
        </p:nvSpPr>
        <p:spPr/>
        <p:txBody>
          <a:bodyPr>
            <a:normAutofit/>
          </a:bodyPr>
          <a:lstStyle/>
          <a:p>
            <a:pPr algn="ctr"/>
            <a:r>
              <a:rPr lang="ru-RU" dirty="0" smtClean="0"/>
              <a:t>Правила написания</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060848"/>
            <a:ext cx="8352928" cy="1800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одержимое 1"/>
          <p:cNvSpPr>
            <a:spLocks noGrp="1"/>
          </p:cNvSpPr>
          <p:nvPr>
            <p:ph idx="1"/>
          </p:nvPr>
        </p:nvSpPr>
        <p:spPr>
          <a:xfrm>
            <a:off x="251520" y="908720"/>
            <a:ext cx="8373616" cy="5256584"/>
          </a:xfrm>
        </p:spPr>
        <p:txBody>
          <a:bodyPr>
            <a:normAutofit fontScale="77500" lnSpcReduction="20000"/>
          </a:bodyPr>
          <a:lstStyle/>
          <a:p>
            <a:pPr>
              <a:buNone/>
            </a:pPr>
            <a:r>
              <a:rPr lang="de-DE" dirty="0" smtClean="0">
                <a:latin typeface="Times New Roman" pitchFamily="18" charset="0"/>
                <a:cs typeface="Times New Roman" pitchFamily="18" charset="0"/>
              </a:rPr>
              <a:t>Sie haben 20 Minuten, um diese Aufgabe zu machen.</a:t>
            </a:r>
            <a:endParaRPr lang="ru-RU" dirty="0" smtClean="0">
              <a:latin typeface="Times New Roman" pitchFamily="18" charset="0"/>
              <a:cs typeface="Times New Roman" pitchFamily="18" charset="0"/>
            </a:endParaRPr>
          </a:p>
          <a:p>
            <a:pPr>
              <a:buNone/>
            </a:pPr>
            <a:r>
              <a:rPr lang="de-DE" dirty="0" smtClean="0">
                <a:latin typeface="Times New Roman" pitchFamily="18" charset="0"/>
                <a:cs typeface="Times New Roman" pitchFamily="18" charset="0"/>
              </a:rPr>
              <a:t>Ihre deutsche Brieffreundin Petra aus Dresden schreibt über ihren Literaturunterricht:</a:t>
            </a:r>
            <a:endParaRPr lang="ru-RU" dirty="0" smtClean="0">
              <a:latin typeface="Times New Roman" pitchFamily="18" charset="0"/>
              <a:cs typeface="Times New Roman" pitchFamily="18" charset="0"/>
            </a:endParaRPr>
          </a:p>
          <a:p>
            <a:pPr>
              <a:buNone/>
            </a:pPr>
            <a:r>
              <a:rPr lang="de-DE"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r>
              <a:rPr lang="de-DE" b="1" i="1" dirty="0" smtClean="0">
                <a:latin typeface="Times New Roman" pitchFamily="18" charset="0"/>
                <a:cs typeface="Times New Roman" pitchFamily="18" charset="0"/>
              </a:rPr>
              <a:t>Nachdem wir das Gedicht gelesen haben, diskutieren wir über den Inhalt des Gedichtes. Ein Gedicht wirkt auf jeden Menschen anders und jeder verbindet etwas Anderes mit dem Geschriebenen. Ich meine, dass eine Gedichtbesprechung Gefühle für ein Gedicht  zerstört und das Verständnis schwer macht. Wie oft habt ihr den Literaturunterricht? Welche Bücher lest ihr gern? Wie besprecht ihr Gedichte?</a:t>
            </a: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r>
              <a:rPr lang="de-DE" dirty="0" smtClean="0">
                <a:latin typeface="Times New Roman" pitchFamily="18" charset="0"/>
                <a:cs typeface="Times New Roman" pitchFamily="18" charset="0"/>
              </a:rPr>
              <a:t>Nun möchten Sie Petra über den Literaturunterricht erzählen. Schreiben Sie einen Brief, in dem Sie:</a:t>
            </a:r>
            <a:endParaRPr lang="ru-RU" dirty="0" smtClean="0">
              <a:latin typeface="Times New Roman" pitchFamily="18" charset="0"/>
              <a:cs typeface="Times New Roman" pitchFamily="18" charset="0"/>
            </a:endParaRPr>
          </a:p>
          <a:p>
            <a:pPr lvl="0">
              <a:buNone/>
            </a:pPr>
            <a:r>
              <a:rPr lang="de-DE" dirty="0" smtClean="0">
                <a:latin typeface="Times New Roman" pitchFamily="18" charset="0"/>
                <a:cs typeface="Times New Roman" pitchFamily="18" charset="0"/>
              </a:rPr>
              <a:t>die Fragen von Petra beantworten;</a:t>
            </a:r>
            <a:endParaRPr lang="ru-RU" dirty="0" smtClean="0">
              <a:latin typeface="Times New Roman" pitchFamily="18" charset="0"/>
              <a:cs typeface="Times New Roman" pitchFamily="18" charset="0"/>
            </a:endParaRPr>
          </a:p>
          <a:p>
            <a:pPr lvl="0">
              <a:buNone/>
            </a:pPr>
            <a:r>
              <a:rPr lang="de-DE" dirty="0" smtClean="0">
                <a:latin typeface="Times New Roman" pitchFamily="18" charset="0"/>
                <a:cs typeface="Times New Roman" pitchFamily="18" charset="0"/>
              </a:rPr>
              <a:t>drei Fragen zu ihrer Klasse formulieren.</a:t>
            </a:r>
            <a:endParaRPr lang="ru-RU" dirty="0" smtClean="0">
              <a:latin typeface="Times New Roman" pitchFamily="18" charset="0"/>
              <a:cs typeface="Times New Roman" pitchFamily="18" charset="0"/>
            </a:endParaRPr>
          </a:p>
          <a:p>
            <a:pPr>
              <a:buNone/>
            </a:pPr>
            <a:r>
              <a:rPr lang="de-DE"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r>
              <a:rPr lang="de-DE" dirty="0" smtClean="0">
                <a:latin typeface="Times New Roman" pitchFamily="18" charset="0"/>
                <a:cs typeface="Times New Roman" pitchFamily="18" charset="0"/>
              </a:rPr>
              <a:t>Der Brief soll 100-140 Wörter enthalten.</a:t>
            </a:r>
            <a:endParaRPr lang="ru-RU" dirty="0" smtClean="0">
              <a:latin typeface="Times New Roman" pitchFamily="18" charset="0"/>
              <a:cs typeface="Times New Roman" pitchFamily="18" charset="0"/>
            </a:endParaRPr>
          </a:p>
          <a:p>
            <a:pPr>
              <a:buNone/>
            </a:pPr>
            <a:r>
              <a:rPr lang="de-DE" dirty="0" smtClean="0">
                <a:latin typeface="Times New Roman" pitchFamily="18" charset="0"/>
                <a:cs typeface="Times New Roman" pitchFamily="18" charset="0"/>
              </a:rPr>
              <a:t>Beachten Sie die üblichen Regeln für Briefformeln.</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67544" y="0"/>
            <a:ext cx="8229600" cy="1143000"/>
          </a:xfrm>
        </p:spPr>
        <p:txBody>
          <a:bodyPr/>
          <a:lstStyle/>
          <a:p>
            <a:r>
              <a:rPr lang="ru-RU" dirty="0" smtClean="0"/>
              <a:t>Задание</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0" y="1124744"/>
            <a:ext cx="8820472" cy="540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Autofit/>
          </a:bodyPr>
          <a:lstStyle/>
          <a:p>
            <a:pPr algn="r">
              <a:buNone/>
            </a:pPr>
            <a:r>
              <a:rPr lang="de-DE" sz="1400" dirty="0" smtClean="0">
                <a:latin typeface="Times New Roman" pitchFamily="18" charset="0"/>
                <a:cs typeface="Times New Roman" pitchFamily="18" charset="0"/>
              </a:rPr>
              <a:t>Jekaterinburg</a:t>
            </a:r>
            <a:r>
              <a:rPr lang="ru-RU" sz="1400" dirty="0" smtClean="0">
                <a:latin typeface="Times New Roman" pitchFamily="18" charset="0"/>
                <a:cs typeface="Times New Roman" pitchFamily="18" charset="0"/>
              </a:rPr>
              <a:t>, 16.05.2014 </a:t>
            </a:r>
          </a:p>
          <a:p>
            <a:pPr>
              <a:buNone/>
            </a:pP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Liebe Petra</a:t>
            </a:r>
            <a:r>
              <a:rPr lang="ru-RU" sz="1400" dirty="0" smtClean="0">
                <a:latin typeface="Times New Roman" pitchFamily="18" charset="0"/>
                <a:cs typeface="Times New Roman" pitchFamily="18" charset="0"/>
              </a:rPr>
              <a:t>!</a:t>
            </a: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Ich war sehr froh, deinen Brief zu bekommen. Hoffe, dass es dir gut geht. </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Was mich anbetrifft, fühle ich mich gesund.</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Ich glaube dass es normal ist, dass alle Kinder in der Klasse verschiedene</a:t>
            </a:r>
            <a:r>
              <a:rPr lang="ru-RU"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Meinungen haben.  Wir haben zwei Literaturstunden wöchentlich.  Wir haben manchmal Streiten bei der Diskussion.. Aber in der Schule meine ich, müssen die Kinder miteinander einverstanden sein um besser den Inhalt zu verstehen. </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Ich finde die Werke von Michail </a:t>
            </a:r>
            <a:r>
              <a:rPr lang="de-DE" sz="1400" dirty="0" err="1" smtClean="0">
                <a:latin typeface="Times New Roman" pitchFamily="18" charset="0"/>
                <a:cs typeface="Times New Roman" pitchFamily="18" charset="0"/>
              </a:rPr>
              <a:t>Bulgakow</a:t>
            </a:r>
            <a:r>
              <a:rPr lang="de-DE" sz="1400" dirty="0" smtClean="0">
                <a:latin typeface="Times New Roman" pitchFamily="18" charset="0"/>
                <a:cs typeface="Times New Roman" pitchFamily="18" charset="0"/>
              </a:rPr>
              <a:t> und  Gedichte von Anna Achmatowa schön weil sie unseren Talent weiter entwickeln helfen. Schade, dass wir im Unterricht keine  moderne Literatur lesen! </a:t>
            </a: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Die Stunde in deiner Klasse sind so interessant, kannst du mehr über ihnen erzählen? Welche Literatur lesen Sie am meisten? Lesen Sie fremde Literatur gern, oder nur deutsche? Welche Bücher hast du gern?</a:t>
            </a:r>
            <a:endParaRPr lang="ru-RU" sz="1400" dirty="0" smtClean="0">
              <a:latin typeface="Times New Roman" pitchFamily="18" charset="0"/>
              <a:cs typeface="Times New Roman" pitchFamily="18" charset="0"/>
            </a:endParaRPr>
          </a:p>
          <a:p>
            <a:pPr>
              <a:buNone/>
            </a:pPr>
            <a:r>
              <a:rPr lang="de-DE"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Schreibe mir aber bald!</a:t>
            </a: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pPr algn="r">
              <a:buNone/>
            </a:pPr>
            <a:r>
              <a:rPr lang="ru-RU"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Herzliche </a:t>
            </a:r>
            <a:r>
              <a:rPr lang="de-DE" sz="1400" dirty="0" err="1" smtClean="0">
                <a:latin typeface="Times New Roman" pitchFamily="18" charset="0"/>
                <a:cs typeface="Times New Roman" pitchFamily="18" charset="0"/>
              </a:rPr>
              <a:t>Grüβe</a:t>
            </a:r>
            <a:endParaRPr lang="ru-RU" sz="1400" dirty="0" smtClean="0">
              <a:latin typeface="Times New Roman" pitchFamily="18" charset="0"/>
              <a:cs typeface="Times New Roman" pitchFamily="18" charset="0"/>
            </a:endParaRPr>
          </a:p>
          <a:p>
            <a:pPr algn="r">
              <a:buNone/>
            </a:pPr>
            <a:r>
              <a:rPr lang="ru-RU"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Deine Katja</a:t>
            </a:r>
            <a:endParaRPr lang="ru-RU" sz="1400" dirty="0">
              <a:latin typeface="Times New Roman" pitchFamily="18" charset="0"/>
              <a:cs typeface="Times New Roman" pitchFamily="18" charset="0"/>
            </a:endParaRPr>
          </a:p>
        </p:txBody>
      </p:sp>
      <p:sp>
        <p:nvSpPr>
          <p:cNvPr id="4" name="Заголовок 3"/>
          <p:cNvSpPr>
            <a:spLocks noGrp="1"/>
          </p:cNvSpPr>
          <p:nvPr>
            <p:ph type="title"/>
          </p:nvPr>
        </p:nvSpPr>
        <p:spPr>
          <a:xfrm>
            <a:off x="323528" y="260648"/>
            <a:ext cx="8229600" cy="1143000"/>
          </a:xfrm>
        </p:spPr>
        <p:txBody>
          <a:bodyPr>
            <a:normAutofit fontScale="90000"/>
          </a:bodyPr>
          <a:lstStyle/>
          <a:p>
            <a:pPr algn="ctr"/>
            <a:r>
              <a:rPr lang="ru-RU" sz="2700" dirty="0" smtClean="0">
                <a:latin typeface="Times New Roman" pitchFamily="18" charset="0"/>
                <a:cs typeface="Times New Roman" pitchFamily="18" charset="0"/>
              </a:rPr>
              <a:t>Пример личного письма, выполненного учащейся и оцененного в 5 баллов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(3-содержание, 2-организация текста)</a:t>
            </a:r>
            <a:r>
              <a:rPr lang="ru-RU" dirty="0" smtClean="0"/>
              <a:t/>
            </a:r>
            <a:br>
              <a:rPr lang="ru-RU" dirty="0" smtClean="0"/>
            </a:br>
            <a:endParaRPr lang="ru-RU"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51520" y="1052736"/>
          <a:ext cx="8712969" cy="4913762"/>
        </p:xfrm>
        <a:graphic>
          <a:graphicData uri="http://schemas.openxmlformats.org/drawingml/2006/table">
            <a:tbl>
              <a:tblPr firstRow="1" bandRow="1">
                <a:tableStyleId>{5C22544A-7EE6-4342-B048-85BDC9FD1C3A}</a:tableStyleId>
              </a:tblPr>
              <a:tblGrid>
                <a:gridCol w="1080120"/>
                <a:gridCol w="1224136"/>
                <a:gridCol w="3024336"/>
                <a:gridCol w="1800200"/>
                <a:gridCol w="1584177"/>
              </a:tblGrid>
              <a:tr h="772440">
                <a:tc>
                  <a:txBody>
                    <a:bodyPr/>
                    <a:lstStyle/>
                    <a:p>
                      <a:pPr algn="ctr">
                        <a:lnSpc>
                          <a:spcPct val="115000"/>
                        </a:lnSpc>
                        <a:spcBef>
                          <a:spcPts val="1200"/>
                        </a:spcBef>
                        <a:spcAft>
                          <a:spcPts val="300"/>
                        </a:spcAft>
                      </a:pPr>
                      <a:r>
                        <a:rPr lang="ru-RU" sz="2000" b="0" dirty="0" err="1">
                          <a:latin typeface="Times New Roman" pitchFamily="18" charset="0"/>
                          <a:ea typeface="Times New Roman"/>
                          <a:cs typeface="Times New Roman" pitchFamily="18" charset="0"/>
                        </a:rPr>
                        <a:t>Зада-ние</a:t>
                      </a:r>
                      <a:endParaRPr lang="ru-RU" sz="2000" b="1" dirty="0">
                        <a:latin typeface="Times New Roman" pitchFamily="18" charset="0"/>
                        <a:ea typeface="Times New Roman"/>
                        <a:cs typeface="Times New Roman" pitchFamily="18" charset="0"/>
                      </a:endParaRPr>
                    </a:p>
                  </a:txBody>
                  <a:tcPr marL="68580" marR="68580" marT="0" marB="0" anchor="ctr"/>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Тип задания</a:t>
                      </a:r>
                    </a:p>
                  </a:txBody>
                  <a:tcPr marL="68580" marR="68580" marT="0" marB="0" anchor="ctr"/>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Проверяемые умения (основные блоки)</a:t>
                      </a:r>
                    </a:p>
                  </a:txBody>
                  <a:tcPr marL="68580" marR="68580" marT="0" marB="0" anchor="ctr"/>
                </a:tc>
                <a:tc>
                  <a:txBody>
                    <a:bodyPr/>
                    <a:lstStyle/>
                    <a:p>
                      <a:pPr algn="ctr">
                        <a:lnSpc>
                          <a:spcPct val="115000"/>
                        </a:lnSpc>
                        <a:spcAft>
                          <a:spcPts val="0"/>
                        </a:spcAft>
                      </a:pPr>
                      <a:r>
                        <a:rPr lang="ru-RU" sz="2000">
                          <a:latin typeface="Times New Roman" pitchFamily="18" charset="0"/>
                          <a:ea typeface="Times New Roman"/>
                          <a:cs typeface="Times New Roman" pitchFamily="18" charset="0"/>
                        </a:rPr>
                        <a:t>Требуемый объем</a:t>
                      </a:r>
                    </a:p>
                  </a:txBody>
                  <a:tcPr marL="68580" marR="68580" marT="0" marB="0"/>
                </a:tc>
                <a:tc>
                  <a:txBody>
                    <a:bodyPr/>
                    <a:lstStyle/>
                    <a:p>
                      <a:pPr algn="ctr">
                        <a:lnSpc>
                          <a:spcPct val="115000"/>
                        </a:lnSpc>
                        <a:spcAft>
                          <a:spcPts val="0"/>
                        </a:spcAft>
                      </a:pPr>
                      <a:r>
                        <a:rPr lang="ru-RU" sz="2000">
                          <a:latin typeface="Times New Roman" pitchFamily="18" charset="0"/>
                          <a:ea typeface="Times New Roman"/>
                          <a:cs typeface="Times New Roman" pitchFamily="18" charset="0"/>
                        </a:rPr>
                        <a:t>Рек. время выпол- нения</a:t>
                      </a:r>
                    </a:p>
                  </a:txBody>
                  <a:tcPr marL="68580" marR="68580" marT="0" marB="0"/>
                </a:tc>
              </a:tr>
              <a:tr h="3862202">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С1</a:t>
                      </a:r>
                    </a:p>
                    <a:p>
                      <a:pPr algn="ctr">
                        <a:lnSpc>
                          <a:spcPct val="115000"/>
                        </a:lnSpc>
                        <a:spcAft>
                          <a:spcPts val="0"/>
                        </a:spcAft>
                      </a:pPr>
                      <a:r>
                        <a:rPr lang="ru-RU" sz="2000" dirty="0" smtClean="0">
                          <a:latin typeface="Times New Roman" pitchFamily="18" charset="0"/>
                          <a:ea typeface="Times New Roman"/>
                          <a:cs typeface="Times New Roman" pitchFamily="18" charset="0"/>
                        </a:rPr>
                        <a:t>Базовый</a:t>
                      </a:r>
                      <a:endParaRPr lang="ru-RU" sz="20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Письмо личного характера</a:t>
                      </a:r>
                    </a:p>
                  </a:txBody>
                  <a:tcPr marL="68580" marR="68580" marT="0" marB="0"/>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 Дать развернутое сообщение</a:t>
                      </a:r>
                    </a:p>
                    <a:p>
                      <a:pPr algn="ctr">
                        <a:lnSpc>
                          <a:spcPct val="115000"/>
                        </a:lnSpc>
                        <a:spcAft>
                          <a:spcPts val="0"/>
                        </a:spcAft>
                      </a:pPr>
                      <a:r>
                        <a:rPr lang="ru-RU" sz="2000" dirty="0">
                          <a:latin typeface="Times New Roman" pitchFamily="18" charset="0"/>
                          <a:ea typeface="Times New Roman"/>
                          <a:cs typeface="Times New Roman" pitchFamily="18" charset="0"/>
                        </a:rPr>
                        <a:t>- Запросить информацию</a:t>
                      </a:r>
                    </a:p>
                    <a:p>
                      <a:pPr marL="342900" lvl="0" indent="-342900" algn="ctr">
                        <a:lnSpc>
                          <a:spcPct val="115000"/>
                        </a:lnSpc>
                        <a:spcAft>
                          <a:spcPts val="0"/>
                        </a:spcAft>
                        <a:buFont typeface="Times New Roman"/>
                        <a:buChar char="-"/>
                        <a:tabLst>
                          <a:tab pos="226695" algn="l"/>
                        </a:tabLst>
                      </a:pPr>
                      <a:r>
                        <a:rPr lang="ru-RU" sz="2000" dirty="0">
                          <a:latin typeface="Times New Roman" pitchFamily="18" charset="0"/>
                          <a:ea typeface="Times New Roman"/>
                          <a:cs typeface="Times New Roman" pitchFamily="18" charset="0"/>
                        </a:rPr>
                        <a:t>Использовать неофициальный стиль </a:t>
                      </a:r>
                    </a:p>
                    <a:p>
                      <a:pPr marL="342900" lvl="0" indent="-342900" algn="ctr">
                        <a:lnSpc>
                          <a:spcPct val="115000"/>
                        </a:lnSpc>
                        <a:spcAft>
                          <a:spcPts val="0"/>
                        </a:spcAft>
                        <a:buFont typeface="Times New Roman"/>
                        <a:buChar char="-"/>
                        <a:tabLst>
                          <a:tab pos="226695" algn="l"/>
                        </a:tabLst>
                      </a:pPr>
                      <a:r>
                        <a:rPr lang="ru-RU" sz="2000" dirty="0">
                          <a:latin typeface="Times New Roman" pitchFamily="18" charset="0"/>
                          <a:ea typeface="Times New Roman"/>
                          <a:cs typeface="Times New Roman" pitchFamily="18" charset="0"/>
                        </a:rPr>
                        <a:t>Последовательно и логически правильно строить высказывания</a:t>
                      </a:r>
                    </a:p>
                    <a:p>
                      <a:pPr marL="342900" lvl="0" indent="-342900" algn="ctr">
                        <a:lnSpc>
                          <a:spcPct val="115000"/>
                        </a:lnSpc>
                        <a:spcAft>
                          <a:spcPts val="0"/>
                        </a:spcAft>
                        <a:buFont typeface="Times New Roman"/>
                        <a:buChar char="-"/>
                        <a:tabLst>
                          <a:tab pos="226695" algn="l"/>
                        </a:tabLst>
                      </a:pPr>
                      <a:r>
                        <a:rPr lang="ru-RU" sz="2000" dirty="0">
                          <a:latin typeface="Times New Roman" pitchFamily="18" charset="0"/>
                          <a:ea typeface="Times New Roman"/>
                          <a:cs typeface="Times New Roman" pitchFamily="18" charset="0"/>
                        </a:rPr>
                        <a:t>Соблюдать формат неофициального письма</a:t>
                      </a:r>
                    </a:p>
                  </a:txBody>
                  <a:tcPr marL="68580" marR="68580" marT="0" marB="0"/>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100-140 слов</a:t>
                      </a:r>
                    </a:p>
                  </a:txBody>
                  <a:tcPr marL="68580" marR="68580" marT="0" marB="0"/>
                </a:tc>
                <a:tc>
                  <a:txBody>
                    <a:bodyPr/>
                    <a:lstStyle/>
                    <a:p>
                      <a:pPr algn="ctr">
                        <a:lnSpc>
                          <a:spcPct val="115000"/>
                        </a:lnSpc>
                        <a:spcAft>
                          <a:spcPts val="0"/>
                        </a:spcAft>
                      </a:pPr>
                      <a:r>
                        <a:rPr lang="ru-RU" sz="2000" dirty="0">
                          <a:latin typeface="Times New Roman" pitchFamily="18" charset="0"/>
                          <a:ea typeface="Times New Roman"/>
                          <a:cs typeface="Times New Roman" pitchFamily="18" charset="0"/>
                        </a:rPr>
                        <a:t>20 мин.</a:t>
                      </a:r>
                    </a:p>
                  </a:txBody>
                  <a:tcPr marL="68580" marR="68580" marT="0" marB="0"/>
                </a:tc>
              </a:tr>
            </a:tbl>
          </a:graphicData>
        </a:graphic>
      </p:graphicFrame>
      <p:sp>
        <p:nvSpPr>
          <p:cNvPr id="3" name="Заголовок 2"/>
          <p:cNvSpPr>
            <a:spLocks noGrp="1"/>
          </p:cNvSpPr>
          <p:nvPr>
            <p:ph type="title"/>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ru-RU" dirty="0" smtClean="0"/>
              <a:t>Город</a:t>
            </a:r>
          </a:p>
          <a:p>
            <a:r>
              <a:rPr lang="ru-RU" dirty="0" smtClean="0"/>
              <a:t>Дата</a:t>
            </a:r>
          </a:p>
          <a:p>
            <a:r>
              <a:rPr lang="ru-RU" dirty="0" smtClean="0"/>
              <a:t>Обращение</a:t>
            </a:r>
          </a:p>
          <a:p>
            <a:r>
              <a:rPr lang="ru-RU" dirty="0" smtClean="0"/>
              <a:t>Ссылка на предыдущие контакты</a:t>
            </a:r>
          </a:p>
          <a:p>
            <a:r>
              <a:rPr lang="ru-RU" dirty="0" smtClean="0"/>
              <a:t>Основная часть (ответы на вопросы)</a:t>
            </a:r>
          </a:p>
          <a:p>
            <a:r>
              <a:rPr lang="ru-RU" dirty="0" smtClean="0"/>
              <a:t>Запрос информации (постановка вопросов  в соответствии с заданием)</a:t>
            </a:r>
          </a:p>
          <a:p>
            <a:r>
              <a:rPr lang="ru-RU" dirty="0" smtClean="0"/>
              <a:t>Упоминание о дальнейших контактах</a:t>
            </a:r>
          </a:p>
          <a:p>
            <a:r>
              <a:rPr lang="ru-RU" dirty="0" smtClean="0"/>
              <a:t>Завершение</a:t>
            </a:r>
          </a:p>
          <a:p>
            <a:r>
              <a:rPr lang="ru-RU" dirty="0" smtClean="0"/>
              <a:t>Подпись </a:t>
            </a:r>
            <a:endParaRPr lang="ru-RU" dirty="0"/>
          </a:p>
        </p:txBody>
      </p:sp>
      <p:sp>
        <p:nvSpPr>
          <p:cNvPr id="3" name="Заголовок 2"/>
          <p:cNvSpPr>
            <a:spLocks noGrp="1"/>
          </p:cNvSpPr>
          <p:nvPr>
            <p:ph type="title"/>
          </p:nvPr>
        </p:nvSpPr>
        <p:spPr/>
        <p:txBody>
          <a:bodyPr/>
          <a:lstStyle/>
          <a:p>
            <a:r>
              <a:rPr lang="ru-RU" dirty="0" smtClean="0"/>
              <a:t>Алгоритм написания письма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331640" y="2132856"/>
            <a:ext cx="7355160" cy="3874435"/>
          </a:xfrm>
        </p:spPr>
        <p:txBody>
          <a:bodyPr/>
          <a:lstStyle/>
          <a:p>
            <a:r>
              <a:rPr lang="ru-RU" dirty="0" smtClean="0"/>
              <a:t>Мо</a:t>
            </a:r>
            <a:r>
              <a:rPr lang="en-US" dirty="0" err="1" smtClean="0"/>
              <a:t>skau</a:t>
            </a:r>
            <a:r>
              <a:rPr lang="en-US" dirty="0" smtClean="0"/>
              <a:t>, den 6. </a:t>
            </a:r>
            <a:r>
              <a:rPr lang="de-DE" dirty="0" smtClean="0"/>
              <a:t>J</a:t>
            </a:r>
            <a:r>
              <a:rPr lang="en-US" dirty="0" err="1" smtClean="0"/>
              <a:t>uni</a:t>
            </a:r>
            <a:r>
              <a:rPr lang="en-US" dirty="0" smtClean="0"/>
              <a:t> 2014</a:t>
            </a:r>
          </a:p>
          <a:p>
            <a:r>
              <a:rPr lang="ru-RU" dirty="0" smtClean="0"/>
              <a:t>Мо</a:t>
            </a:r>
            <a:r>
              <a:rPr lang="en-US" dirty="0" err="1" smtClean="0"/>
              <a:t>skau</a:t>
            </a:r>
            <a:r>
              <a:rPr lang="en-US" dirty="0" smtClean="0"/>
              <a:t>, den 6. </a:t>
            </a:r>
            <a:r>
              <a:rPr lang="de-DE" dirty="0" smtClean="0"/>
              <a:t>J</a:t>
            </a:r>
            <a:r>
              <a:rPr lang="en-US" dirty="0" err="1" smtClean="0"/>
              <a:t>uni</a:t>
            </a:r>
            <a:r>
              <a:rPr lang="en-US" dirty="0" smtClean="0"/>
              <a:t> </a:t>
            </a:r>
          </a:p>
          <a:p>
            <a:r>
              <a:rPr lang="ru-RU" dirty="0" smtClean="0"/>
              <a:t>Мо</a:t>
            </a:r>
            <a:r>
              <a:rPr lang="en-US" dirty="0" err="1" smtClean="0"/>
              <a:t>skau</a:t>
            </a:r>
            <a:r>
              <a:rPr lang="en-US" dirty="0" smtClean="0"/>
              <a:t>, 06. 06. 14</a:t>
            </a:r>
          </a:p>
          <a:p>
            <a:r>
              <a:rPr lang="ru-RU" dirty="0" smtClean="0"/>
              <a:t>Мо</a:t>
            </a:r>
            <a:r>
              <a:rPr lang="en-US" dirty="0" err="1" smtClean="0"/>
              <a:t>skau</a:t>
            </a:r>
            <a:r>
              <a:rPr lang="en-US" dirty="0" smtClean="0"/>
              <a:t>, 6. </a:t>
            </a:r>
            <a:r>
              <a:rPr lang="de-DE" dirty="0" smtClean="0"/>
              <a:t>J</a:t>
            </a:r>
            <a:r>
              <a:rPr lang="en-US" dirty="0" err="1" smtClean="0"/>
              <a:t>uni</a:t>
            </a:r>
            <a:r>
              <a:rPr lang="en-US" dirty="0" smtClean="0"/>
              <a:t> 2014</a:t>
            </a:r>
          </a:p>
          <a:p>
            <a:r>
              <a:rPr lang="ru-RU" dirty="0" smtClean="0"/>
              <a:t>Мо</a:t>
            </a:r>
            <a:r>
              <a:rPr lang="en-US" dirty="0" err="1" smtClean="0"/>
              <a:t>skau</a:t>
            </a:r>
            <a:r>
              <a:rPr lang="en-US" dirty="0" smtClean="0"/>
              <a:t>, am 6. </a:t>
            </a:r>
            <a:r>
              <a:rPr lang="de-DE" dirty="0" smtClean="0"/>
              <a:t>J</a:t>
            </a:r>
            <a:r>
              <a:rPr lang="en-US" dirty="0" err="1" smtClean="0"/>
              <a:t>uni</a:t>
            </a:r>
            <a:r>
              <a:rPr lang="en-US" dirty="0" smtClean="0"/>
              <a:t> 2014</a:t>
            </a:r>
          </a:p>
          <a:p>
            <a:r>
              <a:rPr lang="ru-RU" dirty="0" smtClean="0"/>
              <a:t>Мо</a:t>
            </a:r>
            <a:r>
              <a:rPr lang="en-US" dirty="0" err="1" smtClean="0"/>
              <a:t>skau</a:t>
            </a:r>
            <a:r>
              <a:rPr lang="en-US" dirty="0" smtClean="0"/>
              <a:t>,  </a:t>
            </a:r>
            <a:r>
              <a:rPr lang="en-US" dirty="0" err="1" smtClean="0"/>
              <a:t>im</a:t>
            </a:r>
            <a:r>
              <a:rPr lang="en-US" dirty="0" smtClean="0"/>
              <a:t>  </a:t>
            </a:r>
            <a:r>
              <a:rPr lang="de-DE" dirty="0" smtClean="0"/>
              <a:t>J</a:t>
            </a:r>
            <a:r>
              <a:rPr lang="en-US" dirty="0" err="1" smtClean="0"/>
              <a:t>uni</a:t>
            </a:r>
            <a:r>
              <a:rPr lang="en-US" dirty="0" smtClean="0"/>
              <a:t> 2014</a:t>
            </a:r>
          </a:p>
          <a:p>
            <a:endParaRPr lang="en-US" dirty="0" smtClean="0"/>
          </a:p>
          <a:p>
            <a:endParaRPr lang="en-US" dirty="0" smtClean="0"/>
          </a:p>
          <a:p>
            <a:endParaRPr lang="en-US" dirty="0" smtClean="0"/>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Языковой материал</a:t>
            </a:r>
            <a:br>
              <a:rPr lang="ru-RU" dirty="0" smtClean="0"/>
            </a:br>
            <a:r>
              <a:rPr lang="ru-RU" dirty="0" smtClean="0">
                <a:solidFill>
                  <a:srgbClr val="FF0000"/>
                </a:solidFill>
              </a:rPr>
              <a:t>Дата</a:t>
            </a:r>
            <a:endParaRPr lang="ru-RU"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771800" y="2060848"/>
            <a:ext cx="4536504" cy="3874435"/>
          </a:xfrm>
        </p:spPr>
        <p:txBody>
          <a:bodyPr/>
          <a:lstStyle/>
          <a:p>
            <a:r>
              <a:rPr lang="en-US" dirty="0" err="1" smtClean="0"/>
              <a:t>Liebe</a:t>
            </a:r>
            <a:r>
              <a:rPr lang="en-US" dirty="0" smtClean="0"/>
              <a:t>  </a:t>
            </a:r>
            <a:r>
              <a:rPr lang="en-US" dirty="0" err="1" smtClean="0"/>
              <a:t>Katrin</a:t>
            </a:r>
            <a:r>
              <a:rPr lang="en-US" dirty="0" smtClean="0"/>
              <a:t>,</a:t>
            </a:r>
          </a:p>
          <a:p>
            <a:r>
              <a:rPr lang="en-US" dirty="0" err="1" smtClean="0"/>
              <a:t>Lieber</a:t>
            </a:r>
            <a:r>
              <a:rPr lang="en-US" dirty="0" smtClean="0"/>
              <a:t> Max!</a:t>
            </a:r>
          </a:p>
          <a:p>
            <a:r>
              <a:rPr lang="en-US" dirty="0" smtClean="0"/>
              <a:t>Hallo, Anna!</a:t>
            </a:r>
          </a:p>
          <a:p>
            <a:r>
              <a:rPr lang="en-US" dirty="0" err="1" smtClean="0"/>
              <a:t>Liebe</a:t>
            </a:r>
            <a:r>
              <a:rPr lang="en-US" dirty="0" smtClean="0"/>
              <a:t> Frau Thomas,</a:t>
            </a:r>
          </a:p>
          <a:p>
            <a:pPr>
              <a:buNone/>
            </a:pPr>
            <a:endParaRPr lang="en-US" dirty="0" smtClean="0"/>
          </a:p>
          <a:p>
            <a:endParaRPr lang="en-US" dirty="0" smtClean="0"/>
          </a:p>
          <a:p>
            <a:endParaRPr lang="en-US" dirty="0" smtClean="0"/>
          </a:p>
          <a:p>
            <a:endParaRPr lang="en-US" dirty="0" smtClean="0"/>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Языковой материал</a:t>
            </a:r>
            <a:br>
              <a:rPr lang="ru-RU" dirty="0" smtClean="0"/>
            </a:br>
            <a:r>
              <a:rPr lang="ru-RU" dirty="0" smtClean="0">
                <a:solidFill>
                  <a:srgbClr val="FF0000"/>
                </a:solidFill>
              </a:rPr>
              <a:t>Обращение </a:t>
            </a:r>
            <a:endParaRPr lang="ru-RU"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Если после обращения стоит запятая, то предложение в основной части начинается с прописной буквы. Если же после обращения ставится восклицательный знак, то текст письма начинается с заглавной буквы.</a:t>
            </a:r>
          </a:p>
          <a:p>
            <a:r>
              <a:rPr lang="ru-RU" dirty="0" smtClean="0"/>
              <a:t>Все обращения в письме ко второму лицу пишутся или с прописной буквы (</a:t>
            </a:r>
            <a:r>
              <a:rPr lang="ru-RU" dirty="0" err="1" smtClean="0"/>
              <a:t>du</a:t>
            </a:r>
            <a:r>
              <a:rPr lang="ru-RU" dirty="0" smtClean="0"/>
              <a:t>, </a:t>
            </a:r>
            <a:r>
              <a:rPr lang="ru-RU" dirty="0" err="1" smtClean="0"/>
              <a:t>dir</a:t>
            </a:r>
            <a:r>
              <a:rPr lang="ru-RU" dirty="0" smtClean="0"/>
              <a:t>, </a:t>
            </a:r>
            <a:r>
              <a:rPr lang="ru-RU" dirty="0" err="1" smtClean="0"/>
              <a:t>dich</a:t>
            </a:r>
            <a:r>
              <a:rPr lang="ru-RU" dirty="0" smtClean="0"/>
              <a:t>, </a:t>
            </a:r>
            <a:r>
              <a:rPr lang="ru-RU" dirty="0" err="1" smtClean="0"/>
              <a:t>dein</a:t>
            </a:r>
            <a:r>
              <a:rPr lang="ru-RU" dirty="0" smtClean="0"/>
              <a:t>), или с заглавной (</a:t>
            </a:r>
            <a:r>
              <a:rPr lang="de-DE" dirty="0" smtClean="0"/>
              <a:t>Du</a:t>
            </a:r>
            <a:r>
              <a:rPr lang="ru-RU" dirty="0" smtClean="0"/>
              <a:t>, </a:t>
            </a:r>
            <a:r>
              <a:rPr lang="de-DE" dirty="0" smtClean="0"/>
              <a:t>Dir</a:t>
            </a:r>
            <a:r>
              <a:rPr lang="ru-RU" dirty="0" smtClean="0"/>
              <a:t>, </a:t>
            </a:r>
            <a:r>
              <a:rPr lang="de-DE" dirty="0" smtClean="0"/>
              <a:t>Dich</a:t>
            </a:r>
            <a:r>
              <a:rPr lang="ru-RU" dirty="0" smtClean="0"/>
              <a:t>, </a:t>
            </a:r>
            <a:r>
              <a:rPr lang="de-DE" dirty="0" smtClean="0"/>
              <a:t>Dein</a:t>
            </a:r>
            <a:r>
              <a:rPr lang="ru-RU" dirty="0" smtClean="0"/>
              <a:t>). </a:t>
            </a:r>
            <a:endParaRPr lang="ru-RU" dirty="0"/>
          </a:p>
        </p:txBody>
      </p:sp>
      <p:sp>
        <p:nvSpPr>
          <p:cNvPr id="4" name="Заголовок 2"/>
          <p:cNvSpPr>
            <a:spLocks noGrp="1"/>
          </p:cNvSpPr>
          <p:nvPr>
            <p:ph type="title"/>
          </p:nvPr>
        </p:nvSpPr>
        <p:spPr/>
        <p:txBody>
          <a:bodyPr>
            <a:normAutofit fontScale="90000"/>
          </a:bodyPr>
          <a:lstStyle/>
          <a:p>
            <a:pPr algn="ctr"/>
            <a:r>
              <a:rPr lang="ru-RU" dirty="0" smtClean="0"/>
              <a:t>Языковой материал</a:t>
            </a:r>
            <a:br>
              <a:rPr lang="ru-RU" dirty="0" smtClean="0"/>
            </a:br>
            <a:r>
              <a:rPr lang="ru-RU" dirty="0" smtClean="0">
                <a:solidFill>
                  <a:srgbClr val="FF0000"/>
                </a:solidFill>
              </a:rPr>
              <a:t>Обращение </a:t>
            </a:r>
            <a:endParaRPr lang="ru-RU"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331640" y="2132856"/>
            <a:ext cx="7355160" cy="3874435"/>
          </a:xfrm>
        </p:spPr>
        <p:txBody>
          <a:bodyPr>
            <a:normAutofit/>
          </a:bodyPr>
          <a:lstStyle/>
          <a:p>
            <a:r>
              <a:rPr lang="en-US" dirty="0" err="1" smtClean="0"/>
              <a:t>Ich</a:t>
            </a:r>
            <a:r>
              <a:rPr lang="en-US" dirty="0" smtClean="0"/>
              <a:t> </a:t>
            </a:r>
            <a:r>
              <a:rPr lang="en-US" dirty="0" err="1" smtClean="0"/>
              <a:t>danke</a:t>
            </a:r>
            <a:r>
              <a:rPr lang="en-US" dirty="0" smtClean="0"/>
              <a:t> Dir </a:t>
            </a:r>
            <a:r>
              <a:rPr lang="en-US" dirty="0" err="1" smtClean="0"/>
              <a:t>für</a:t>
            </a:r>
            <a:r>
              <a:rPr lang="en-US" dirty="0" smtClean="0"/>
              <a:t>  </a:t>
            </a:r>
            <a:r>
              <a:rPr lang="en-US" dirty="0" err="1" smtClean="0"/>
              <a:t>deinen</a:t>
            </a:r>
            <a:r>
              <a:rPr lang="en-US" dirty="0" smtClean="0"/>
              <a:t> </a:t>
            </a:r>
            <a:r>
              <a:rPr lang="en-US" dirty="0" err="1" smtClean="0"/>
              <a:t>letzten</a:t>
            </a:r>
            <a:r>
              <a:rPr lang="en-US" dirty="0" smtClean="0"/>
              <a:t> Brief. </a:t>
            </a:r>
          </a:p>
          <a:p>
            <a:r>
              <a:rPr lang="en-US" dirty="0" err="1" smtClean="0"/>
              <a:t>Entschuldige</a:t>
            </a:r>
            <a:r>
              <a:rPr lang="en-US" dirty="0" smtClean="0"/>
              <a:t>, </a:t>
            </a:r>
            <a:r>
              <a:rPr lang="en-US" dirty="0" err="1" smtClean="0"/>
              <a:t>dass</a:t>
            </a:r>
            <a:r>
              <a:rPr lang="en-US" dirty="0" smtClean="0"/>
              <a:t> </a:t>
            </a:r>
            <a:r>
              <a:rPr lang="en-US" dirty="0" err="1" smtClean="0"/>
              <a:t>ich</a:t>
            </a:r>
            <a:r>
              <a:rPr lang="en-US" dirty="0" smtClean="0"/>
              <a:t> </a:t>
            </a:r>
            <a:r>
              <a:rPr lang="en-US" dirty="0" err="1" smtClean="0"/>
              <a:t>lange</a:t>
            </a:r>
            <a:r>
              <a:rPr lang="en-US" dirty="0" smtClean="0"/>
              <a:t> </a:t>
            </a:r>
            <a:r>
              <a:rPr lang="en-US" dirty="0" err="1" smtClean="0"/>
              <a:t>nicht</a:t>
            </a:r>
            <a:r>
              <a:rPr lang="en-US" dirty="0" smtClean="0"/>
              <a:t> </a:t>
            </a:r>
            <a:r>
              <a:rPr lang="en-US" dirty="0" err="1" smtClean="0"/>
              <a:t>geschrieben</a:t>
            </a:r>
            <a:r>
              <a:rPr lang="en-US" dirty="0" smtClean="0"/>
              <a:t> </a:t>
            </a:r>
            <a:r>
              <a:rPr lang="en-US" dirty="0" err="1" smtClean="0"/>
              <a:t>habe</a:t>
            </a:r>
            <a:r>
              <a:rPr lang="en-US" dirty="0" smtClean="0"/>
              <a:t>. </a:t>
            </a:r>
          </a:p>
          <a:p>
            <a:r>
              <a:rPr lang="en-US" dirty="0" err="1" smtClean="0"/>
              <a:t>Entschuldige</a:t>
            </a:r>
            <a:r>
              <a:rPr lang="en-US" dirty="0" smtClean="0"/>
              <a:t>, </a:t>
            </a:r>
            <a:r>
              <a:rPr lang="en-US" dirty="0" err="1" smtClean="0"/>
              <a:t>dass</a:t>
            </a:r>
            <a:r>
              <a:rPr lang="en-US" dirty="0" smtClean="0"/>
              <a:t> </a:t>
            </a:r>
            <a:r>
              <a:rPr lang="en-US" dirty="0" err="1" smtClean="0"/>
              <a:t>ich</a:t>
            </a:r>
            <a:r>
              <a:rPr lang="en-US" dirty="0" smtClean="0"/>
              <a:t> </a:t>
            </a:r>
            <a:r>
              <a:rPr lang="en-US" dirty="0" err="1" smtClean="0"/>
              <a:t>nur</a:t>
            </a:r>
            <a:r>
              <a:rPr lang="en-US" dirty="0" smtClean="0"/>
              <a:t> </a:t>
            </a:r>
            <a:r>
              <a:rPr lang="en-US" dirty="0" err="1" smtClean="0"/>
              <a:t>erst</a:t>
            </a:r>
            <a:r>
              <a:rPr lang="en-US" dirty="0" smtClean="0"/>
              <a:t> </a:t>
            </a:r>
            <a:r>
              <a:rPr lang="en-US" dirty="0" err="1" smtClean="0"/>
              <a:t>heute</a:t>
            </a:r>
            <a:r>
              <a:rPr lang="en-US" dirty="0" smtClean="0"/>
              <a:t> </a:t>
            </a:r>
            <a:r>
              <a:rPr lang="en-US" dirty="0" err="1" smtClean="0"/>
              <a:t>schreibe</a:t>
            </a:r>
            <a:r>
              <a:rPr lang="en-US" dirty="0" smtClean="0"/>
              <a:t>.</a:t>
            </a:r>
          </a:p>
          <a:p>
            <a:r>
              <a:rPr lang="en-US" dirty="0" err="1" smtClean="0"/>
              <a:t>Vielen</a:t>
            </a:r>
            <a:r>
              <a:rPr lang="en-US" dirty="0" smtClean="0"/>
              <a:t> Dank </a:t>
            </a:r>
            <a:r>
              <a:rPr lang="en-US" dirty="0" err="1" smtClean="0"/>
              <a:t>für</a:t>
            </a:r>
            <a:r>
              <a:rPr lang="en-US" dirty="0" smtClean="0"/>
              <a:t> </a:t>
            </a:r>
            <a:r>
              <a:rPr lang="en-US" dirty="0" err="1" smtClean="0"/>
              <a:t>deinen</a:t>
            </a:r>
            <a:r>
              <a:rPr lang="en-US" dirty="0" smtClean="0"/>
              <a:t> </a:t>
            </a:r>
            <a:r>
              <a:rPr lang="en-US" dirty="0" err="1" smtClean="0"/>
              <a:t>letzten</a:t>
            </a:r>
            <a:r>
              <a:rPr lang="en-US" dirty="0" smtClean="0"/>
              <a:t> Brief. </a:t>
            </a:r>
            <a:r>
              <a:rPr lang="en-US" dirty="0" err="1" smtClean="0"/>
              <a:t>Ich</a:t>
            </a:r>
            <a:r>
              <a:rPr lang="en-US" dirty="0" smtClean="0"/>
              <a:t> </a:t>
            </a:r>
            <a:r>
              <a:rPr lang="en-US" dirty="0" err="1" smtClean="0"/>
              <a:t>habe</a:t>
            </a:r>
            <a:r>
              <a:rPr lang="en-US" dirty="0" smtClean="0"/>
              <a:t> </a:t>
            </a:r>
            <a:r>
              <a:rPr lang="en-US" dirty="0" err="1" smtClean="0"/>
              <a:t>mich</a:t>
            </a:r>
            <a:r>
              <a:rPr lang="en-US" dirty="0" smtClean="0"/>
              <a:t> </a:t>
            </a:r>
            <a:r>
              <a:rPr lang="en-US" dirty="0" err="1" smtClean="0"/>
              <a:t>sehr</a:t>
            </a:r>
            <a:r>
              <a:rPr lang="en-US" dirty="0" smtClean="0"/>
              <a:t> </a:t>
            </a:r>
            <a:r>
              <a:rPr lang="en-US" dirty="0" err="1" smtClean="0"/>
              <a:t>darüber</a:t>
            </a:r>
            <a:r>
              <a:rPr lang="en-US" dirty="0" smtClean="0"/>
              <a:t> </a:t>
            </a:r>
            <a:r>
              <a:rPr lang="en-US" dirty="0" err="1" smtClean="0"/>
              <a:t>gefreut</a:t>
            </a:r>
            <a:r>
              <a:rPr lang="en-US" dirty="0" smtClean="0"/>
              <a:t>.</a:t>
            </a:r>
            <a:endParaRPr lang="ru-RU" dirty="0" smtClean="0"/>
          </a:p>
          <a:p>
            <a:r>
              <a:rPr lang="en-US" dirty="0" err="1" smtClean="0"/>
              <a:t>Beste</a:t>
            </a:r>
            <a:r>
              <a:rPr lang="en-US" dirty="0" smtClean="0"/>
              <a:t> </a:t>
            </a:r>
            <a:r>
              <a:rPr lang="en-US" dirty="0" err="1" smtClean="0"/>
              <a:t>Grüße</a:t>
            </a:r>
            <a:r>
              <a:rPr lang="en-US" dirty="0" smtClean="0"/>
              <a:t> </a:t>
            </a:r>
            <a:r>
              <a:rPr lang="en-US" dirty="0" err="1" smtClean="0"/>
              <a:t>aus</a:t>
            </a:r>
            <a:r>
              <a:rPr lang="en-US" dirty="0" smtClean="0"/>
              <a:t> Tula.</a:t>
            </a:r>
          </a:p>
          <a:p>
            <a:endParaRPr lang="en-US" dirty="0" smtClean="0"/>
          </a:p>
          <a:p>
            <a:endParaRPr lang="en-US" dirty="0" smtClean="0"/>
          </a:p>
          <a:p>
            <a:endParaRPr lang="en-US" dirty="0" smtClean="0"/>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Языковой материал</a:t>
            </a:r>
            <a:br>
              <a:rPr lang="ru-RU" dirty="0" smtClean="0"/>
            </a:br>
            <a:r>
              <a:rPr lang="ru-RU" dirty="0" smtClean="0">
                <a:solidFill>
                  <a:srgbClr val="FF0000"/>
                </a:solidFill>
              </a:rPr>
              <a:t>Ссылка на предыдущие контакты </a:t>
            </a:r>
            <a:endParaRPr lang="ru-RU"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331640" y="2132856"/>
            <a:ext cx="7355160" cy="3874435"/>
          </a:xfrm>
        </p:spPr>
        <p:txBody>
          <a:bodyPr>
            <a:normAutofit/>
          </a:bodyPr>
          <a:lstStyle/>
          <a:p>
            <a:r>
              <a:rPr lang="en-US" dirty="0" err="1" smtClean="0"/>
              <a:t>Damit</a:t>
            </a:r>
            <a:r>
              <a:rPr lang="en-US" dirty="0" smtClean="0"/>
              <a:t> will </a:t>
            </a:r>
            <a:r>
              <a:rPr lang="en-US" dirty="0" err="1" smtClean="0"/>
              <a:t>ich</a:t>
            </a:r>
            <a:r>
              <a:rPr lang="en-US" dirty="0" smtClean="0"/>
              <a:t> </a:t>
            </a:r>
            <a:r>
              <a:rPr lang="en-US" dirty="0" err="1" smtClean="0"/>
              <a:t>schließen</a:t>
            </a:r>
            <a:r>
              <a:rPr lang="en-US" dirty="0" smtClean="0"/>
              <a:t>. </a:t>
            </a:r>
          </a:p>
          <a:p>
            <a:r>
              <a:rPr lang="en-US" dirty="0" err="1" smtClean="0"/>
              <a:t>Schreib</a:t>
            </a:r>
            <a:r>
              <a:rPr lang="en-US" dirty="0" smtClean="0"/>
              <a:t> –mal </a:t>
            </a:r>
            <a:r>
              <a:rPr lang="en-US" dirty="0" err="1" smtClean="0"/>
              <a:t>wieder</a:t>
            </a:r>
            <a:r>
              <a:rPr lang="en-US" dirty="0" smtClean="0"/>
              <a:t>. </a:t>
            </a:r>
          </a:p>
          <a:p>
            <a:r>
              <a:rPr lang="en-US" dirty="0" err="1" smtClean="0"/>
              <a:t>Ich</a:t>
            </a:r>
            <a:r>
              <a:rPr lang="en-US" dirty="0" smtClean="0"/>
              <a:t> </a:t>
            </a:r>
            <a:r>
              <a:rPr lang="en-US" dirty="0" err="1" smtClean="0"/>
              <a:t>werde</a:t>
            </a:r>
            <a:r>
              <a:rPr lang="en-US" dirty="0" smtClean="0"/>
              <a:t> </a:t>
            </a:r>
            <a:r>
              <a:rPr lang="en-US" dirty="0" err="1" smtClean="0"/>
              <a:t>mich</a:t>
            </a:r>
            <a:r>
              <a:rPr lang="en-US" dirty="0" smtClean="0"/>
              <a:t> </a:t>
            </a:r>
            <a:r>
              <a:rPr lang="en-US" dirty="0" err="1" smtClean="0"/>
              <a:t>freien</a:t>
            </a:r>
            <a:r>
              <a:rPr lang="en-US" dirty="0" smtClean="0"/>
              <a:t>, </a:t>
            </a:r>
            <a:r>
              <a:rPr lang="en-US" dirty="0" err="1" smtClean="0"/>
              <a:t>wenn</a:t>
            </a:r>
            <a:r>
              <a:rPr lang="en-US" dirty="0" smtClean="0"/>
              <a:t> du</a:t>
            </a:r>
            <a:r>
              <a:rPr lang="ru-RU" dirty="0" smtClean="0"/>
              <a:t> </a:t>
            </a:r>
            <a:r>
              <a:rPr lang="en-US" dirty="0" err="1" smtClean="0"/>
              <a:t>mir</a:t>
            </a:r>
            <a:r>
              <a:rPr lang="en-US" dirty="0" smtClean="0"/>
              <a:t> </a:t>
            </a:r>
            <a:r>
              <a:rPr lang="en-US" dirty="0" err="1" smtClean="0"/>
              <a:t>wieder</a:t>
            </a:r>
            <a:r>
              <a:rPr lang="en-US" dirty="0" smtClean="0"/>
              <a:t> </a:t>
            </a:r>
            <a:r>
              <a:rPr lang="en-US" dirty="0" err="1" smtClean="0"/>
              <a:t>schreibst</a:t>
            </a:r>
            <a:r>
              <a:rPr lang="en-US" dirty="0" smtClean="0"/>
              <a:t>.</a:t>
            </a:r>
          </a:p>
          <a:p>
            <a:r>
              <a:rPr lang="en-US" dirty="0" err="1" smtClean="0"/>
              <a:t>Vergiß</a:t>
            </a:r>
            <a:r>
              <a:rPr lang="en-US" dirty="0" smtClean="0"/>
              <a:t> </a:t>
            </a:r>
            <a:r>
              <a:rPr lang="en-US" dirty="0" err="1" smtClean="0"/>
              <a:t>nicht</a:t>
            </a:r>
            <a:r>
              <a:rPr lang="en-US" dirty="0" smtClean="0"/>
              <a:t> </a:t>
            </a:r>
            <a:r>
              <a:rPr lang="en-US" dirty="0" err="1" smtClean="0"/>
              <a:t>zu</a:t>
            </a:r>
            <a:r>
              <a:rPr lang="en-US" dirty="0" smtClean="0"/>
              <a:t> </a:t>
            </a:r>
            <a:r>
              <a:rPr lang="en-US" dirty="0" err="1" smtClean="0"/>
              <a:t>schreiben</a:t>
            </a:r>
            <a:r>
              <a:rPr lang="en-US" dirty="0" smtClean="0"/>
              <a:t>.</a:t>
            </a:r>
          </a:p>
          <a:p>
            <a:r>
              <a:rPr lang="en-US" dirty="0" smtClean="0"/>
              <a:t>So das </a:t>
            </a:r>
            <a:r>
              <a:rPr lang="en-US" dirty="0" err="1" smtClean="0"/>
              <a:t>werde</a:t>
            </a:r>
            <a:r>
              <a:rPr lang="en-US" dirty="0" smtClean="0"/>
              <a:t> </a:t>
            </a:r>
            <a:r>
              <a:rPr lang="en-US" dirty="0" err="1" smtClean="0"/>
              <a:t>alles</a:t>
            </a:r>
            <a:r>
              <a:rPr lang="en-US" dirty="0" smtClean="0"/>
              <a:t> </a:t>
            </a:r>
            <a:r>
              <a:rPr lang="en-US" dirty="0" err="1" smtClean="0"/>
              <a:t>für</a:t>
            </a:r>
            <a:r>
              <a:rPr lang="en-US" dirty="0" smtClean="0"/>
              <a:t> </a:t>
            </a:r>
            <a:r>
              <a:rPr lang="en-US" dirty="0" err="1" smtClean="0"/>
              <a:t>heute</a:t>
            </a:r>
            <a:r>
              <a:rPr lang="en-US" dirty="0" smtClean="0"/>
              <a:t>.</a:t>
            </a:r>
          </a:p>
          <a:p>
            <a:endParaRPr lang="en-US" dirty="0" smtClean="0"/>
          </a:p>
          <a:p>
            <a:endParaRPr lang="en-US" dirty="0" smtClean="0"/>
          </a:p>
          <a:p>
            <a:endParaRPr lang="en-US" dirty="0" smtClean="0"/>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Языковой материал</a:t>
            </a:r>
            <a:br>
              <a:rPr lang="ru-RU" dirty="0" smtClean="0"/>
            </a:br>
            <a:r>
              <a:rPr lang="ru-RU" dirty="0" smtClean="0">
                <a:solidFill>
                  <a:srgbClr val="FF0000"/>
                </a:solidFill>
              </a:rPr>
              <a:t>Напоминание  о дальнейших контактах </a:t>
            </a:r>
            <a:endParaRPr lang="ru-RU"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67744" y="1484784"/>
            <a:ext cx="4392488" cy="4824536"/>
          </a:xfrm>
        </p:spPr>
        <p:txBody>
          <a:bodyPr>
            <a:normAutofit fontScale="77500" lnSpcReduction="20000"/>
          </a:bodyPr>
          <a:lstStyle/>
          <a:p>
            <a:r>
              <a:rPr lang="de-DE" dirty="0" smtClean="0">
                <a:latin typeface="Times New Roman" pitchFamily="18" charset="0"/>
                <a:cs typeface="Times New Roman" pitchFamily="18" charset="0"/>
              </a:rPr>
              <a:t>Herzliche </a:t>
            </a:r>
            <a:r>
              <a:rPr lang="de-DE" dirty="0" err="1" smtClean="0">
                <a:latin typeface="Times New Roman" pitchFamily="18" charset="0"/>
                <a:cs typeface="Times New Roman" pitchFamily="18" charset="0"/>
              </a:rPr>
              <a:t>Gr</a:t>
            </a:r>
            <a:r>
              <a:rPr lang="ru-RU" dirty="0" err="1" smtClean="0">
                <a:latin typeface="Times New Roman" pitchFamily="18" charset="0"/>
                <a:cs typeface="Times New Roman" pitchFamily="18" charset="0"/>
              </a:rPr>
              <a:t>üß</a:t>
            </a:r>
            <a:r>
              <a:rPr lang="de-DE" dirty="0" smtClean="0">
                <a:latin typeface="Times New Roman" pitchFamily="18" charset="0"/>
                <a:cs typeface="Times New Roman" pitchFamily="18" charset="0"/>
              </a:rPr>
              <a:t>e</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Es grüßt Dich</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Alles Liebe</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Mit den besten Grüßen</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Mit bestem Gruß</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Mit den herzlichsten Grüßen</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Beste Grüße </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Mit freundlichen Grüßen</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Mit freundlichem Gruß</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Viele (liebe) Grüße</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Alles Gute</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Gruß und Kuss</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Tschüss</a:t>
            </a:r>
            <a:endParaRPr lang="ru-RU" dirty="0" smtClean="0">
              <a:latin typeface="Times New Roman" pitchFamily="18" charset="0"/>
              <a:cs typeface="Times New Roman" pitchFamily="18" charset="0"/>
            </a:endParaRPr>
          </a:p>
          <a:p>
            <a:r>
              <a:rPr lang="de-DE" dirty="0" err="1" smtClean="0">
                <a:latin typeface="Times New Roman" pitchFamily="18" charset="0"/>
                <a:cs typeface="Times New Roman" pitchFamily="18" charset="0"/>
              </a:rPr>
              <a:t>Machs</a:t>
            </a:r>
            <a:r>
              <a:rPr lang="de-DE" dirty="0" smtClean="0">
                <a:latin typeface="Times New Roman" pitchFamily="18" charset="0"/>
                <a:cs typeface="Times New Roman" pitchFamily="18" charset="0"/>
              </a:rPr>
              <a:t>‘ gut</a:t>
            </a:r>
            <a:endParaRPr lang="ru-RU"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Bis bald	</a:t>
            </a:r>
            <a:endParaRPr lang="ru-RU"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Языковой материал</a:t>
            </a:r>
            <a:br>
              <a:rPr lang="ru-RU" dirty="0" smtClean="0"/>
            </a:br>
            <a:r>
              <a:rPr lang="ru-RU" dirty="0" smtClean="0">
                <a:solidFill>
                  <a:srgbClr val="FF0000"/>
                </a:solidFill>
              </a:rPr>
              <a:t>Завершение  </a:t>
            </a:r>
            <a:endParaRPr lang="ru-RU"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TotalTime>
  <Words>488</Words>
  <Application>Microsoft Office PowerPoint</Application>
  <PresentationFormat>Экран (4:3)</PresentationFormat>
  <Paragraphs>134</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Lucida Sans Unicode</vt:lpstr>
      <vt:lpstr>Times New Roman</vt:lpstr>
      <vt:lpstr>Verdana</vt:lpstr>
      <vt:lpstr>Wingdings 2</vt:lpstr>
      <vt:lpstr>Wingdings 3</vt:lpstr>
      <vt:lpstr>Открытая</vt:lpstr>
      <vt:lpstr>Deutscher Brief</vt:lpstr>
      <vt:lpstr>Презентация PowerPoint</vt:lpstr>
      <vt:lpstr>Алгоритм написания письма</vt:lpstr>
      <vt:lpstr>Языковой материал Дата</vt:lpstr>
      <vt:lpstr>Языковой материал Обращение </vt:lpstr>
      <vt:lpstr>Языковой материал Обращение </vt:lpstr>
      <vt:lpstr>Языковой материал Ссылка на предыдущие контакты </vt:lpstr>
      <vt:lpstr>Языковой материал Напоминание  о дальнейших контактах </vt:lpstr>
      <vt:lpstr>Языковой материал Завершение  </vt:lpstr>
      <vt:lpstr>Презентация PowerPoint</vt:lpstr>
      <vt:lpstr>Правила написания</vt:lpstr>
      <vt:lpstr>Задание</vt:lpstr>
      <vt:lpstr>Пример личного письма, выполненного учащейся и оцененного в 5 баллов  (3-содержание, 2-организация текста)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Deutscher Brief</dc:title>
  <dc:creator>Татьяна</dc:creator>
  <cp:lastModifiedBy>Татьяна</cp:lastModifiedBy>
  <cp:revision>11</cp:revision>
  <dcterms:created xsi:type="dcterms:W3CDTF">2014-10-05T15:45:04Z</dcterms:created>
  <dcterms:modified xsi:type="dcterms:W3CDTF">2015-01-31T02:48:02Z</dcterms:modified>
</cp:coreProperties>
</file>