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avi" ContentType="video/avi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56" r:id="rId3"/>
    <p:sldId id="259" r:id="rId4"/>
    <p:sldId id="260" r:id="rId5"/>
    <p:sldId id="261" r:id="rId6"/>
    <p:sldId id="262" r:id="rId7"/>
    <p:sldId id="264" r:id="rId8"/>
    <p:sldId id="263" r:id="rId9"/>
    <p:sldId id="266" r:id="rId10"/>
    <p:sldId id="272" r:id="rId11"/>
    <p:sldId id="274" r:id="rId12"/>
    <p:sldId id="275" r:id="rId13"/>
    <p:sldId id="276" r:id="rId14"/>
    <p:sldId id="277" r:id="rId15"/>
    <p:sldId id="265" r:id="rId16"/>
    <p:sldId id="280" r:id="rId17"/>
    <p:sldId id="271" r:id="rId18"/>
    <p:sldId id="279" r:id="rId19"/>
    <p:sldId id="25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3C8F"/>
    <a:srgbClr val="10E0E0"/>
    <a:srgbClr val="FFFF6D"/>
    <a:srgbClr val="8CDC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0" autoAdjust="0"/>
    <p:restoredTop sz="79487" autoAdjust="0"/>
  </p:normalViewPr>
  <p:slideViewPr>
    <p:cSldViewPr>
      <p:cViewPr>
        <p:scale>
          <a:sx n="90" d="100"/>
          <a:sy n="90" d="100"/>
        </p:scale>
        <p:origin x="-570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11505-23D2-46BB-BC8E-435FA7DB1B8F}" type="datetimeFigureOut">
              <a:rPr lang="ru-RU" smtClean="0"/>
              <a:t>13.08.2014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AFCC5-CAC9-4470-88B9-D89F8CB207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395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-collection.edu.ru/catalog/res/669b796e-e921-11dc-95ff-0800200c9a66/view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learningapps.org/about.php" TargetMode="Externa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-collection.edu.ru/catalog/res/8e44df72-e540-48fb-855f-47fedb5fc7f4/view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AFCC5-CAC9-4470-88B9-D89F8CB2077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6374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Анимация по щелчку. Переход слайдов по щелчку.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AFCC5-CAC9-4470-88B9-D89F8CB2077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921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Анимация по щелчку. Переход слайдов по щелчку.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AFCC5-CAC9-4470-88B9-D89F8CB2077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0273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работе со слайдом используются триггеры. Кликаем на картинку, появляется надпись (определение оптической силы линзы). Далее кликаем по очереди на вновь появившиеся фигуры на этом слайде.</a:t>
            </a:r>
            <a:r>
              <a:rPr lang="ru-RU" baseline="0" dirty="0" smtClean="0"/>
              <a:t> Если кликнуть на картинку еще раз, то появится новое правило. </a:t>
            </a:r>
          </a:p>
          <a:p>
            <a:r>
              <a:rPr lang="ru-RU" baseline="0" dirty="0" smtClean="0"/>
              <a:t>Для перехода наследующий слайд кликаем на </a:t>
            </a:r>
            <a:r>
              <a:rPr lang="ru-RU" baseline="0" dirty="0" smtClean="0"/>
              <a:t>стрелку.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AFCC5-CAC9-4470-88B9-D89F8CB2077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6795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работе со слайдом используются триггеры. При работе</a:t>
            </a:r>
            <a:r>
              <a:rPr lang="ru-RU" baseline="0" dirty="0" smtClean="0"/>
              <a:t> с треугольником формул кликаем на значки </a:t>
            </a:r>
            <a:r>
              <a:rPr lang="en-US" baseline="0" dirty="0" smtClean="0"/>
              <a:t>D</a:t>
            </a:r>
            <a:r>
              <a:rPr lang="ru-RU" baseline="0" dirty="0" smtClean="0"/>
              <a:t> или</a:t>
            </a:r>
            <a:r>
              <a:rPr lang="en-US" baseline="0" dirty="0" smtClean="0"/>
              <a:t> F</a:t>
            </a:r>
            <a:r>
              <a:rPr lang="ru-RU" baseline="0" dirty="0" smtClean="0"/>
              <a:t> или</a:t>
            </a:r>
            <a:r>
              <a:rPr lang="en-US" baseline="0" dirty="0" smtClean="0"/>
              <a:t> 1</a:t>
            </a:r>
            <a:r>
              <a:rPr lang="ru-RU" baseline="0" dirty="0" smtClean="0"/>
              <a:t>, внизу появляется нужная формула, кликаем еще - раз формула исчезает. При работе с заданиями кликаем на вопросительный знак. Он отодвигается, появляется задание. Чтобы проверить ответ, надо щелкнуть по вопросительному знаку. После работы с </a:t>
            </a:r>
            <a:r>
              <a:rPr lang="ru-RU" baseline="0" dirty="0" smtClean="0"/>
              <a:t>заданием </a:t>
            </a:r>
            <a:r>
              <a:rPr lang="ru-RU" baseline="0" dirty="0" smtClean="0"/>
              <a:t>кликнуть на вопросительный и восклицательные знаки еще раз, задание и ответ исчезнут. Так же поступаем с остальными заданиями.</a:t>
            </a:r>
          </a:p>
          <a:p>
            <a:r>
              <a:rPr lang="ru-RU" baseline="0" dirty="0" smtClean="0"/>
              <a:t>Для перехода наследующий слайд кликаем на </a:t>
            </a:r>
            <a:r>
              <a:rPr lang="ru-RU" baseline="0" dirty="0" smtClean="0"/>
              <a:t>стрелку.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AFCC5-CAC9-4470-88B9-D89F8CB2077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6504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работе со слайдом используются триггеры. При работе</a:t>
            </a:r>
            <a:r>
              <a:rPr lang="ru-RU" baseline="0" dirty="0" smtClean="0"/>
              <a:t> с треугольником формул кликаем на значки </a:t>
            </a:r>
            <a:r>
              <a:rPr lang="en-US" baseline="0" dirty="0" smtClean="0"/>
              <a:t>D</a:t>
            </a:r>
            <a:r>
              <a:rPr lang="ru-RU" baseline="0" dirty="0" smtClean="0"/>
              <a:t> или</a:t>
            </a:r>
            <a:r>
              <a:rPr lang="en-US" baseline="0" dirty="0" smtClean="0"/>
              <a:t> F</a:t>
            </a:r>
            <a:r>
              <a:rPr lang="ru-RU" baseline="0" dirty="0" smtClean="0"/>
              <a:t> или</a:t>
            </a:r>
            <a:r>
              <a:rPr lang="en-US" baseline="0" dirty="0" smtClean="0"/>
              <a:t> 1</a:t>
            </a:r>
            <a:r>
              <a:rPr lang="ru-RU" baseline="0" dirty="0" smtClean="0"/>
              <a:t>, внизу появляется нужная формула, кликаем еще - раз формула исчезает.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При работе с заданиями кликаем на вопросительный знак. Появляется задание. Чтобы </a:t>
            </a:r>
            <a:r>
              <a:rPr lang="ru-RU" baseline="0" dirty="0" smtClean="0"/>
              <a:t>расставить слова, </a:t>
            </a:r>
            <a:r>
              <a:rPr lang="ru-RU" dirty="0" smtClean="0"/>
              <a:t>выбираем функцию указатель ПЕРО, </a:t>
            </a:r>
            <a:r>
              <a:rPr lang="ru-RU" dirty="0" smtClean="0"/>
              <a:t>ученик соединяет</a:t>
            </a:r>
            <a:r>
              <a:rPr lang="ru-RU" baseline="0" dirty="0" smtClean="0"/>
              <a:t> </a:t>
            </a:r>
            <a:r>
              <a:rPr lang="ru-RU" baseline="0" dirty="0" smtClean="0"/>
              <a:t>линией </a:t>
            </a:r>
            <a:r>
              <a:rPr lang="ru-RU" baseline="0" dirty="0" smtClean="0"/>
              <a:t>слово и прямоугольник, на который надо поставить это слово. </a:t>
            </a:r>
            <a:r>
              <a:rPr lang="ru-RU" baseline="0" dirty="0" smtClean="0"/>
              <a:t>Проверка задания осуществляется с помощью триггеров, щелкая по </a:t>
            </a:r>
            <a:r>
              <a:rPr lang="ru-RU" baseline="0" dirty="0" smtClean="0"/>
              <a:t>прямоугольникам. </a:t>
            </a:r>
            <a:r>
              <a:rPr lang="ru-RU" baseline="0" dirty="0" smtClean="0"/>
              <a:t>Выбрав функцию </a:t>
            </a:r>
            <a:r>
              <a:rPr lang="ru-RU" sz="1400" baseline="0" dirty="0" smtClean="0"/>
              <a:t>УДАЛИТЬ ВСЕ РУКОПИСНЫЕ ДАННЫЕ СО СЛАЙДА </a:t>
            </a:r>
            <a:r>
              <a:rPr lang="ru-RU" baseline="0" dirty="0" smtClean="0"/>
              <a:t>стереть линии и перейти к функции указатель СТРЕЛКА. </a:t>
            </a:r>
            <a:endParaRPr lang="ru-RU" dirty="0" smtClean="0"/>
          </a:p>
          <a:p>
            <a:r>
              <a:rPr lang="ru-RU" baseline="0" dirty="0" smtClean="0"/>
              <a:t> </a:t>
            </a:r>
            <a:r>
              <a:rPr lang="ru-RU" baseline="0" dirty="0" smtClean="0"/>
              <a:t>Вопрос 2-гиперссылка на ресурс из Единой коллекции ЦОР </a:t>
            </a:r>
            <a:r>
              <a:rPr lang="ru-RU" dirty="0" smtClean="0">
                <a:hlinkClick r:id="rId3"/>
              </a:rPr>
              <a:t>Тест к уроку «Линзы. Оптическая сила линзы</a:t>
            </a:r>
            <a:r>
              <a:rPr lang="ru-RU" dirty="0" smtClean="0"/>
              <a:t>», из которого выполняем задание5</a:t>
            </a:r>
            <a:endParaRPr lang="ru-RU" baseline="0" dirty="0" smtClean="0"/>
          </a:p>
          <a:p>
            <a:r>
              <a:rPr lang="ru-RU" baseline="0" dirty="0" smtClean="0"/>
              <a:t>Для перехода наследующий слайд кликаем на </a:t>
            </a:r>
            <a:r>
              <a:rPr lang="ru-RU" baseline="0" dirty="0" smtClean="0"/>
              <a:t>стрелку.</a:t>
            </a:r>
            <a:endParaRPr lang="ru-RU" dirty="0" smtClean="0"/>
          </a:p>
          <a:p>
            <a:r>
              <a:rPr lang="ru-RU" dirty="0" smtClean="0"/>
              <a:t>Значок </a:t>
            </a:r>
            <a:r>
              <a:rPr lang="en-US" dirty="0" smtClean="0"/>
              <a:t>@</a:t>
            </a:r>
            <a:r>
              <a:rPr lang="ru-RU" dirty="0" smtClean="0"/>
              <a:t> -</a:t>
            </a:r>
            <a:r>
              <a:rPr lang="ru-RU" baseline="0" dirty="0" smtClean="0"/>
              <a:t> </a:t>
            </a:r>
            <a:r>
              <a:rPr lang="ru-RU" dirty="0" smtClean="0"/>
              <a:t>гиперссылка для перехода на сайт </a:t>
            </a:r>
            <a:r>
              <a:rPr lang="en-US" dirty="0" smtClean="0">
                <a:hlinkClick r:id="rId4"/>
              </a:rPr>
              <a:t>LearningApps.org</a:t>
            </a:r>
            <a:r>
              <a:rPr lang="en-US" dirty="0" smtClean="0"/>
              <a:t> </a:t>
            </a:r>
            <a:r>
              <a:rPr lang="ru-RU" dirty="0" smtClean="0"/>
              <a:t>,</a:t>
            </a:r>
            <a:r>
              <a:rPr lang="ru-RU" baseline="0" dirty="0" smtClean="0"/>
              <a:t> на котором представлено то же задание в виде интерактивного модуля. Данный модуль можно использовать для индивидуальной работы.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AFCC5-CAC9-4470-88B9-D89F8CB2077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6713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Анимация по щелчку. Переход слайдов по щелчку.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AFCC5-CAC9-4470-88B9-D89F8CB2077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3976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работе со слайдом используются триггеры. </a:t>
            </a:r>
          </a:p>
          <a:p>
            <a:r>
              <a:rPr lang="ru-RU" baseline="0" dirty="0" smtClean="0"/>
              <a:t>При работе с заданиями кликаем на вопросительный знак. Он отодвигается, появляется вопрос. Чтобы получить подсказку, надо щелкнуть по вопросительному знаку. После работы с заданием кликнуть на вопросительный и восклицательные знаки еще раз, вопрос и подсказка исчезнут. Так же поступаем с остальными заданиями.</a:t>
            </a:r>
          </a:p>
          <a:p>
            <a:r>
              <a:rPr lang="ru-RU" baseline="0" dirty="0" smtClean="0"/>
              <a:t>Для перехода наследующий слайд кликаем на стрелку.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AFCC5-CAC9-4470-88B9-D89F8CB2077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9664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работе со слайдом используются триггеры. </a:t>
            </a:r>
          </a:p>
          <a:p>
            <a:r>
              <a:rPr lang="ru-RU" baseline="0" dirty="0" smtClean="0"/>
              <a:t>Кликаем на термины, на картинке появляется соответствующий элемент. </a:t>
            </a:r>
          </a:p>
          <a:p>
            <a:r>
              <a:rPr lang="ru-RU" baseline="0" dirty="0" smtClean="0"/>
              <a:t>Для перехода наследующий слайд кликаем на стрелку в нижнем правом угле.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AFCC5-CAC9-4470-88B9-D89F8CB2077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620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Анимация по щелчку. Переход слайдов по щелчку.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AFCC5-CAC9-4470-88B9-D89F8CB2077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620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Все гиперссылки активны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AFCC5-CAC9-4470-88B9-D89F8CB2077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682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Переход слайдов по щелчку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AFCC5-CAC9-4470-88B9-D89F8CB2077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127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Переход слайдов по щелчку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AFCC5-CAC9-4470-88B9-D89F8CB2077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082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Анимация по щелчку.</a:t>
            </a:r>
            <a:r>
              <a:rPr lang="ru-RU" baseline="0" dirty="0" smtClean="0"/>
              <a:t> Переход слайдов по щелчку.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AFCC5-CAC9-4470-88B9-D89F8CB2077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6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Анимация по щелчку. Переход слайдов по щелчку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</a:t>
            </a:r>
            <a:r>
              <a:rPr lang="ru-RU" baseline="0" dirty="0" smtClean="0"/>
              <a:t> значку </a:t>
            </a:r>
            <a:r>
              <a:rPr lang="en-US" baseline="0" dirty="0" smtClean="0"/>
              <a:t>@ </a:t>
            </a:r>
            <a:r>
              <a:rPr lang="ru-RU" baseline="0" dirty="0" smtClean="0"/>
              <a:t>в центре слайда можно перейти на ресурс из Единой коллекции ЦОР </a:t>
            </a:r>
            <a:r>
              <a:rPr lang="ru-RU" dirty="0" smtClean="0">
                <a:hlinkClick r:id="rId3"/>
              </a:rPr>
              <a:t>Таблица "Виды линз"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AFCC5-CAC9-4470-88B9-D89F8CB2077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703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Переход слайдов по щелчку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AFCC5-CAC9-4470-88B9-D89F8CB2077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049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Анимация по щелчку. Переход слайдов по щелчку.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AFCC5-CAC9-4470-88B9-D89F8CB2077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108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Анимация по щелчку. Переход слайдов по щелчку.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AFCC5-CAC9-4470-88B9-D89F8CB2077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44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Анимация по щелчку. Переход слайдов по щелчку.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AFCC5-CAC9-4470-88B9-D89F8CB2077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558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75877-FF48-4E0E-80F8-6AD063A572B8}" type="datetimeFigureOut">
              <a:rPr lang="ru-RU" smtClean="0"/>
              <a:t>13.08.2014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3F0C-E4D7-49B2-A497-CA15965EB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40468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75877-FF48-4E0E-80F8-6AD063A572B8}" type="datetimeFigureOut">
              <a:rPr lang="ru-RU" smtClean="0"/>
              <a:t>13.08.2014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3F0C-E4D7-49B2-A497-CA15965EB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91237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75877-FF48-4E0E-80F8-6AD063A572B8}" type="datetimeFigureOut">
              <a:rPr lang="ru-RU" smtClean="0"/>
              <a:t>13.08.2014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3F0C-E4D7-49B2-A497-CA15965EB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02109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75877-FF48-4E0E-80F8-6AD063A572B8}" type="datetimeFigureOut">
              <a:rPr lang="ru-RU" smtClean="0"/>
              <a:t>13.08.2014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3F0C-E4D7-49B2-A497-CA15965EB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66628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75877-FF48-4E0E-80F8-6AD063A572B8}" type="datetimeFigureOut">
              <a:rPr lang="ru-RU" smtClean="0"/>
              <a:t>13.08.2014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3F0C-E4D7-49B2-A497-CA15965EB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89450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75877-FF48-4E0E-80F8-6AD063A572B8}" type="datetimeFigureOut">
              <a:rPr lang="ru-RU" smtClean="0"/>
              <a:t>13.08.2014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3F0C-E4D7-49B2-A497-CA15965EB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08237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75877-FF48-4E0E-80F8-6AD063A572B8}" type="datetimeFigureOut">
              <a:rPr lang="ru-RU" smtClean="0"/>
              <a:t>13.08.2014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3F0C-E4D7-49B2-A497-CA15965EB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56443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75877-FF48-4E0E-80F8-6AD063A572B8}" type="datetimeFigureOut">
              <a:rPr lang="ru-RU" smtClean="0"/>
              <a:t>13.08.2014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3F0C-E4D7-49B2-A497-CA15965EB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34672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75877-FF48-4E0E-80F8-6AD063A572B8}" type="datetimeFigureOut">
              <a:rPr lang="ru-RU" smtClean="0"/>
              <a:t>13.08.2014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3F0C-E4D7-49B2-A497-CA15965EB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24577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75877-FF48-4E0E-80F8-6AD063A572B8}" type="datetimeFigureOut">
              <a:rPr lang="ru-RU" smtClean="0"/>
              <a:t>13.08.2014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3F0C-E4D7-49B2-A497-CA15965EB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31434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75877-FF48-4E0E-80F8-6AD063A572B8}" type="datetimeFigureOut">
              <a:rPr lang="ru-RU" smtClean="0"/>
              <a:t>13.08.2014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3F0C-E4D7-49B2-A497-CA15965EB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73323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75877-FF48-4E0E-80F8-6AD063A572B8}" type="datetimeFigureOut">
              <a:rPr lang="ru-RU" smtClean="0"/>
              <a:t>13.08.2014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03F0C-E4D7-49B2-A497-CA15965EB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21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25.jpe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26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25.jpeg"/><Relationship Id="rId7" Type="http://schemas.openxmlformats.org/officeDocument/2006/relationships/hyperlink" Target="http://learningapps.org/display?v=pf63wio2k01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hyperlink" Target="http://files.school-collection.edu.ru/dlrstore/669b796e-e921-11dc-95ff-0800200c9a66/index_listing.html" TargetMode="Externa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hyperlink" Target="http://900igr.net/datai/fizika/Fizika-Linzy/0001-001-Kto-khochet-stat-otlichnikom-po-fizike.jpg" TargetMode="External"/><Relationship Id="rId18" Type="http://schemas.openxmlformats.org/officeDocument/2006/relationships/image" Target="../media/image47.png"/><Relationship Id="rId26" Type="http://schemas.openxmlformats.org/officeDocument/2006/relationships/hyperlink" Target="http://www.mitht.rssi.ru/2008/equipment/olma_ph/images/image/1.9.jpg" TargetMode="External"/><Relationship Id="rId39" Type="http://schemas.openxmlformats.org/officeDocument/2006/relationships/image" Target="../media/image53.png"/><Relationship Id="rId21" Type="http://schemas.openxmlformats.org/officeDocument/2006/relationships/hyperlink" Target="http://school-collection.edu.ru/catalog/res/669ba081-e921-11dc-95ff-0800200c9a66/view/" TargetMode="External"/><Relationship Id="rId34" Type="http://schemas.openxmlformats.org/officeDocument/2006/relationships/hyperlink" Target="http://animashki.mirfentazy.ru/images/stories/oformlenie/strelki/2.gif" TargetMode="External"/><Relationship Id="rId42" Type="http://schemas.openxmlformats.org/officeDocument/2006/relationships/image" Target="../media/image22.png"/><Relationship Id="rId7" Type="http://schemas.openxmlformats.org/officeDocument/2006/relationships/hyperlink" Target="http://www.zeiss.ch/C12567BE00472A5C/GraphikTitelIntern/PrimoStar_iLED/$File/PrimoStar_iLED.jpg" TargetMode="External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46.png"/><Relationship Id="rId20" Type="http://schemas.openxmlformats.org/officeDocument/2006/relationships/image" Target="../media/image48.png"/><Relationship Id="rId29" Type="http://schemas.openxmlformats.org/officeDocument/2006/relationships/image" Target="../media/image51.jpeg"/><Relationship Id="rId41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hyperlink" Target="http://www.belle-belle-belle.com/IMG/arton1992.gif" TargetMode="External"/><Relationship Id="rId24" Type="http://schemas.openxmlformats.org/officeDocument/2006/relationships/image" Target="../media/image49.jpeg"/><Relationship Id="rId32" Type="http://schemas.openxmlformats.org/officeDocument/2006/relationships/hyperlink" Target="http://animashki.mirfentazy.ru/images/stories/oformlenie/strelki/23.gif" TargetMode="External"/><Relationship Id="rId37" Type="http://schemas.openxmlformats.org/officeDocument/2006/relationships/image" Target="../media/image39.gif"/><Relationship Id="rId40" Type="http://schemas.openxmlformats.org/officeDocument/2006/relationships/image" Target="../media/image21.png"/><Relationship Id="rId5" Type="http://schemas.openxmlformats.org/officeDocument/2006/relationships/hyperlink" Target="http://www.svadba-rb.ru/images/wedding/vvvvvvv0000329.jpg" TargetMode="External"/><Relationship Id="rId15" Type="http://schemas.openxmlformats.org/officeDocument/2006/relationships/hyperlink" Target="http://agencykaz.zurbazar.ru/netcat_files/491/564/internet.jpg" TargetMode="External"/><Relationship Id="rId23" Type="http://schemas.openxmlformats.org/officeDocument/2006/relationships/hyperlink" Target="http://physik.ucoz.ru/_ph/20/114697993.jpg" TargetMode="External"/><Relationship Id="rId28" Type="http://schemas.openxmlformats.org/officeDocument/2006/relationships/hyperlink" Target="http://www.l-microrus.ru/upload/iblock/e77/e770865dd838888abb94cd7aa67040ec.JPG" TargetMode="External"/><Relationship Id="rId36" Type="http://schemas.openxmlformats.org/officeDocument/2006/relationships/hyperlink" Target="http://wdesk.ru/_ph/42/1/152727011.jpg?1407705533" TargetMode="External"/><Relationship Id="rId10" Type="http://schemas.openxmlformats.org/officeDocument/2006/relationships/image" Target="../media/image43.png"/><Relationship Id="rId19" Type="http://schemas.openxmlformats.org/officeDocument/2006/relationships/hyperlink" Target="http://iiee-qatar.org/sqc/images/stories/Article_Pics/question-mark-guy-red.jpg" TargetMode="External"/><Relationship Id="rId31" Type="http://schemas.openxmlformats.org/officeDocument/2006/relationships/image" Target="../media/image52.jpeg"/><Relationship Id="rId44" Type="http://schemas.openxmlformats.org/officeDocument/2006/relationships/hyperlink" Target="http://school-collection.edu.ru/catalog/res/8e44df72-e540-48fb-855f-47fedb5fc7f4/view/" TargetMode="External"/><Relationship Id="rId4" Type="http://schemas.openxmlformats.org/officeDocument/2006/relationships/image" Target="../media/image40.png"/><Relationship Id="rId9" Type="http://schemas.openxmlformats.org/officeDocument/2006/relationships/hyperlink" Target="http://kosmos.of.by/uploads/posts/2010-01/1262664217_10_0.png" TargetMode="External"/><Relationship Id="rId14" Type="http://schemas.openxmlformats.org/officeDocument/2006/relationships/image" Target="../media/image45.png"/><Relationship Id="rId22" Type="http://schemas.openxmlformats.org/officeDocument/2006/relationships/hyperlink" Target="http://school-collection.edu.ru/catalog/res/6c065481-e5b3-4dcf-a5e7-268ce73625da/view/" TargetMode="External"/><Relationship Id="rId27" Type="http://schemas.openxmlformats.org/officeDocument/2006/relationships/image" Target="../media/image50.png"/><Relationship Id="rId30" Type="http://schemas.openxmlformats.org/officeDocument/2006/relationships/hyperlink" Target="http://www.zastavki.com/pictures/640x480/2012/Creative_Wallpaper_Glass_016330_29.jpg" TargetMode="External"/><Relationship Id="rId35" Type="http://schemas.openxmlformats.org/officeDocument/2006/relationships/image" Target="../media/image30.gif"/><Relationship Id="rId43" Type="http://schemas.microsoft.com/office/2007/relationships/hdphoto" Target="../media/hdphoto2.wdp"/><Relationship Id="rId8" Type="http://schemas.openxmlformats.org/officeDocument/2006/relationships/image" Target="../media/image42.png"/><Relationship Id="rId3" Type="http://schemas.openxmlformats.org/officeDocument/2006/relationships/hyperlink" Target="http://img1.liveinternet.ru/images/attach/c/0/53/677/53677571_lupapoisk.jpg" TargetMode="External"/><Relationship Id="rId12" Type="http://schemas.openxmlformats.org/officeDocument/2006/relationships/image" Target="../media/image44.png"/><Relationship Id="rId17" Type="http://schemas.openxmlformats.org/officeDocument/2006/relationships/hyperlink" Target="http://www.yeslovegod.com/_ph/21/918276024.jpg" TargetMode="External"/><Relationship Id="rId25" Type="http://schemas.openxmlformats.org/officeDocument/2006/relationships/hyperlink" Target="http://school-collection.edu.ru/catalog/res/669b796e-e921-11dc-95ff-0800200c9a66/view/" TargetMode="External"/><Relationship Id="rId33" Type="http://schemas.openxmlformats.org/officeDocument/2006/relationships/image" Target="../media/image2.gif"/><Relationship Id="rId38" Type="http://schemas.openxmlformats.org/officeDocument/2006/relationships/hyperlink" Target="http://www.drofa.ru/cat/product5132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chool-collection.edu.ru/catalog/res/8e44df72-e540-48fb-855f-47fedb5fc7f4/view/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jpe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hyperlink" Target="http://school-collection.edu.ru/catalog/res/6c065481-e5b3-4dcf-a5e7-268ce73625da/view/" TargetMode="External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Световые явления.8 класс</a:t>
            </a:r>
            <a:endParaRPr lang="ru-RU" sz="4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lnSpcReduction="10000"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kumimoji="0" lang="ru-RU" sz="5400" b="0" i="0" u="none" strike="noStrike" kern="1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cs typeface="Times New Roman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5400" b="0" i="0" u="none" strike="noStrike" kern="1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cs typeface="Times New Roman"/>
              </a:rPr>
              <a:t>Линзы.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5400" b="0" i="0" u="none" strike="noStrike" kern="1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cs typeface="Times New Roman"/>
              </a:rPr>
              <a:t>Оптическая сила линзы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5400" b="0" i="0" u="none" strike="noStrike" kern="10" cap="none" spc="0" normalizeH="0" baseline="0" noProof="0" dirty="0" smtClean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cs typeface="Times New Roman"/>
              </a:rPr>
              <a:t> </a:t>
            </a:r>
          </a:p>
          <a:p>
            <a:pPr marL="0" indent="0" algn="r">
              <a:buNone/>
              <a:defRPr/>
            </a:pPr>
            <a:r>
              <a:rPr lang="ru-RU" sz="2400" b="1" i="1" kern="0" dirty="0"/>
              <a:t>Руднева Елена Николаевна</a:t>
            </a:r>
          </a:p>
          <a:p>
            <a:pPr marL="0" indent="0" algn="r">
              <a:buNone/>
              <a:defRPr/>
            </a:pPr>
            <a:r>
              <a:rPr lang="ru-RU" sz="2400" b="1" i="1" kern="0" dirty="0"/>
              <a:t>учитель физики</a:t>
            </a:r>
          </a:p>
          <a:p>
            <a:pPr marL="0" indent="0" algn="r">
              <a:buNone/>
              <a:defRPr/>
            </a:pPr>
            <a:r>
              <a:rPr lang="ru-RU" sz="2400" b="1" i="1" kern="0" dirty="0"/>
              <a:t>МБОУ «Лицей №1» города Тулы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95936" y="609329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2014</a:t>
            </a:r>
            <a:endParaRPr lang="ru-RU" dirty="0"/>
          </a:p>
        </p:txBody>
      </p:sp>
      <p:pic>
        <p:nvPicPr>
          <p:cNvPr id="5" name="Picture 2" descr="http://animashki.mirfentazy.ru/images/stories/oformlenie/strelki/23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619875"/>
            <a:ext cx="11430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3211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Прямая соединительная линия 47"/>
          <p:cNvCxnSpPr/>
          <p:nvPr/>
        </p:nvCxnSpPr>
        <p:spPr>
          <a:xfrm>
            <a:off x="3716905" y="1763815"/>
            <a:ext cx="3757946" cy="31395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876154" y="188640"/>
            <a:ext cx="3882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altLang="ru-RU" sz="4000" b="1" dirty="0">
                <a:solidFill>
                  <a:srgbClr val="C00000"/>
                </a:solidFill>
                <a:latin typeface="Comic Sans MS" pitchFamily="66" charset="0"/>
              </a:rPr>
              <a:t>Тонкая </a:t>
            </a:r>
            <a:r>
              <a:rPr lang="ru-RU" alt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линза*</a:t>
            </a:r>
            <a:endParaRPr lang="ru-RU" sz="40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6570" y="4823407"/>
            <a:ext cx="2616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Побочный фокус линзы</a:t>
            </a:r>
            <a:endParaRPr lang="ru-RU" sz="2400" b="1" i="1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6738278" y="1943248"/>
            <a:ext cx="8310" cy="2870585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3671900" y="3418684"/>
            <a:ext cx="3915435" cy="121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4561775" y="1926585"/>
            <a:ext cx="8310" cy="2870585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06570" y="3573729"/>
            <a:ext cx="2118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>
                <a:solidFill>
                  <a:prstClr val="black"/>
                </a:solidFill>
              </a:rPr>
              <a:t>Фокальная плоскость </a:t>
            </a:r>
          </a:p>
        </p:txBody>
      </p:sp>
      <p:grpSp>
        <p:nvGrpSpPr>
          <p:cNvPr id="53" name="Группа 52"/>
          <p:cNvGrpSpPr/>
          <p:nvPr/>
        </p:nvGrpSpPr>
        <p:grpSpPr>
          <a:xfrm>
            <a:off x="4168193" y="3381086"/>
            <a:ext cx="2913269" cy="474490"/>
            <a:chOff x="4168193" y="3381086"/>
            <a:chExt cx="2913269" cy="474490"/>
          </a:xfrm>
        </p:grpSpPr>
        <p:sp>
          <p:nvSpPr>
            <p:cNvPr id="27" name="TextBox 26"/>
            <p:cNvSpPr txBox="1"/>
            <p:nvPr/>
          </p:nvSpPr>
          <p:spPr>
            <a:xfrm>
              <a:off x="6680385" y="3393911"/>
              <a:ext cx="4010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/>
                <a:t>F</a:t>
              </a:r>
              <a:endParaRPr lang="ru-RU" sz="2400" b="1" i="1" dirty="0"/>
            </a:p>
          </p:txBody>
        </p:sp>
        <p:grpSp>
          <p:nvGrpSpPr>
            <p:cNvPr id="35" name="Группа 34"/>
            <p:cNvGrpSpPr/>
            <p:nvPr/>
          </p:nvGrpSpPr>
          <p:grpSpPr>
            <a:xfrm>
              <a:off x="4517969" y="3381086"/>
              <a:ext cx="2259961" cy="99476"/>
              <a:chOff x="4517969" y="3381086"/>
              <a:chExt cx="2259961" cy="99476"/>
            </a:xfrm>
          </p:grpSpPr>
          <p:pic>
            <p:nvPicPr>
              <p:cNvPr id="42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7969" y="3381086"/>
                <a:ext cx="95923" cy="994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5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82007" y="3381086"/>
                <a:ext cx="95923" cy="994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0" name="Прямоугольник 29"/>
            <p:cNvSpPr/>
            <p:nvPr/>
          </p:nvSpPr>
          <p:spPr>
            <a:xfrm>
              <a:off x="4168193" y="3389945"/>
              <a:ext cx="3497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i="1" dirty="0"/>
                <a:t>F</a:t>
              </a:r>
              <a:endParaRPr lang="ru-RU" sz="2400" b="1" i="1" dirty="0"/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424937" y="1943248"/>
            <a:ext cx="228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>
                <a:solidFill>
                  <a:prstClr val="black"/>
                </a:solidFill>
              </a:rPr>
              <a:t>Побочная оптическая ось линзы</a:t>
            </a:r>
          </a:p>
        </p:txBody>
      </p:sp>
      <p:grpSp>
        <p:nvGrpSpPr>
          <p:cNvPr id="3125" name="Группа 3124"/>
          <p:cNvGrpSpPr/>
          <p:nvPr/>
        </p:nvGrpSpPr>
        <p:grpSpPr>
          <a:xfrm>
            <a:off x="3345677" y="1403775"/>
            <a:ext cx="4129174" cy="3506332"/>
            <a:chOff x="3345677" y="1403775"/>
            <a:chExt cx="4129174" cy="3506332"/>
          </a:xfrm>
        </p:grpSpPr>
        <p:grpSp>
          <p:nvGrpSpPr>
            <p:cNvPr id="3124" name="Группа 3123"/>
            <p:cNvGrpSpPr/>
            <p:nvPr/>
          </p:nvGrpSpPr>
          <p:grpSpPr>
            <a:xfrm>
              <a:off x="3345677" y="2804312"/>
              <a:ext cx="4129174" cy="1621996"/>
              <a:chOff x="3345677" y="2804312"/>
              <a:chExt cx="4129174" cy="1621996"/>
            </a:xfrm>
          </p:grpSpPr>
          <p:cxnSp>
            <p:nvCxnSpPr>
              <p:cNvPr id="86" name="Прямая соединительная линия 85"/>
              <p:cNvCxnSpPr/>
              <p:nvPr/>
            </p:nvCxnSpPr>
            <p:spPr>
              <a:xfrm>
                <a:off x="6045327" y="4161937"/>
                <a:ext cx="192286" cy="46913"/>
              </a:xfrm>
              <a:prstGeom prst="line">
                <a:avLst/>
              </a:prstGeom>
              <a:ln w="63500">
                <a:solidFill>
                  <a:srgbClr val="C0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23" name="Группа 3122"/>
              <p:cNvGrpSpPr/>
              <p:nvPr/>
            </p:nvGrpSpPr>
            <p:grpSpPr>
              <a:xfrm>
                <a:off x="3345677" y="2804312"/>
                <a:ext cx="4129174" cy="1621996"/>
                <a:chOff x="3345677" y="2804312"/>
                <a:chExt cx="4129174" cy="1621996"/>
              </a:xfrm>
            </p:grpSpPr>
            <p:cxnSp>
              <p:nvCxnSpPr>
                <p:cNvPr id="87" name="Прямая соединительная линия 86"/>
                <p:cNvCxnSpPr/>
                <p:nvPr/>
              </p:nvCxnSpPr>
              <p:spPr>
                <a:xfrm>
                  <a:off x="5687913" y="4087128"/>
                  <a:ext cx="1786938" cy="339180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8" name="Группа 87"/>
                <p:cNvGrpSpPr/>
                <p:nvPr/>
              </p:nvGrpSpPr>
              <p:grpSpPr>
                <a:xfrm rot="2386362">
                  <a:off x="3345677" y="2804312"/>
                  <a:ext cx="2644632" cy="827972"/>
                  <a:chOff x="1495320" y="3793272"/>
                  <a:chExt cx="2644632" cy="827972"/>
                </a:xfrm>
              </p:grpSpPr>
              <p:cxnSp>
                <p:nvCxnSpPr>
                  <p:cNvPr id="89" name="Прямая соединительная линия 88"/>
                  <p:cNvCxnSpPr/>
                  <p:nvPr/>
                </p:nvCxnSpPr>
                <p:spPr>
                  <a:xfrm rot="19213638">
                    <a:off x="1495320" y="3793272"/>
                    <a:ext cx="992098" cy="827972"/>
                  </a:xfrm>
                  <a:prstGeom prst="line">
                    <a:avLst/>
                  </a:prstGeom>
                  <a:ln w="63500">
                    <a:solidFill>
                      <a:srgbClr val="C00000"/>
                    </a:solidFill>
                    <a:tailEnd type="stealt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Прямая соединительная линия 89"/>
                  <p:cNvCxnSpPr/>
                  <p:nvPr/>
                </p:nvCxnSpPr>
                <p:spPr>
                  <a:xfrm>
                    <a:off x="2467460" y="4208098"/>
                    <a:ext cx="1672492" cy="10953"/>
                  </a:xfrm>
                  <a:prstGeom prst="line">
                    <a:avLst/>
                  </a:prstGeom>
                  <a:ln w="6350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3121" name="Группа 3120"/>
            <p:cNvGrpSpPr/>
            <p:nvPr/>
          </p:nvGrpSpPr>
          <p:grpSpPr>
            <a:xfrm>
              <a:off x="4256965" y="1403775"/>
              <a:ext cx="2827634" cy="3506332"/>
              <a:chOff x="4256965" y="1403775"/>
              <a:chExt cx="2827634" cy="3506332"/>
            </a:xfrm>
          </p:grpSpPr>
          <p:cxnSp>
            <p:nvCxnSpPr>
              <p:cNvPr id="92" name="Прямая соединительная линия 91"/>
              <p:cNvCxnSpPr/>
              <p:nvPr/>
            </p:nvCxnSpPr>
            <p:spPr>
              <a:xfrm>
                <a:off x="4256965" y="1403775"/>
                <a:ext cx="855095" cy="736743"/>
              </a:xfrm>
              <a:prstGeom prst="line">
                <a:avLst/>
              </a:prstGeom>
              <a:ln w="63500">
                <a:solidFill>
                  <a:srgbClr val="C0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Прямая соединительная линия 92"/>
              <p:cNvCxnSpPr/>
              <p:nvPr/>
            </p:nvCxnSpPr>
            <p:spPr>
              <a:xfrm>
                <a:off x="4977045" y="2033845"/>
                <a:ext cx="710868" cy="621947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Прямая соединительная линия 113"/>
              <p:cNvCxnSpPr/>
              <p:nvPr/>
            </p:nvCxnSpPr>
            <p:spPr>
              <a:xfrm>
                <a:off x="5673449" y="2613833"/>
                <a:ext cx="743756" cy="1117072"/>
              </a:xfrm>
              <a:prstGeom prst="line">
                <a:avLst/>
              </a:prstGeom>
              <a:ln w="63500">
                <a:solidFill>
                  <a:srgbClr val="C0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Прямая соединительная линия 117"/>
              <p:cNvCxnSpPr/>
              <p:nvPr/>
            </p:nvCxnSpPr>
            <p:spPr>
              <a:xfrm>
                <a:off x="6375337" y="3646811"/>
                <a:ext cx="709262" cy="1263296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22" name="Группа 3121"/>
            <p:cNvGrpSpPr/>
            <p:nvPr/>
          </p:nvGrpSpPr>
          <p:grpSpPr>
            <a:xfrm>
              <a:off x="3718936" y="2199932"/>
              <a:ext cx="3666998" cy="2142090"/>
              <a:chOff x="3718936" y="2199932"/>
              <a:chExt cx="3666998" cy="2142090"/>
            </a:xfrm>
          </p:grpSpPr>
          <p:grpSp>
            <p:nvGrpSpPr>
              <p:cNvPr id="68" name="Группа 67"/>
              <p:cNvGrpSpPr/>
              <p:nvPr/>
            </p:nvGrpSpPr>
            <p:grpSpPr>
              <a:xfrm rot="2435897">
                <a:off x="3718936" y="2199932"/>
                <a:ext cx="2144715" cy="914622"/>
                <a:chOff x="1582266" y="3742208"/>
                <a:chExt cx="2144715" cy="914622"/>
              </a:xfrm>
            </p:grpSpPr>
            <p:cxnSp>
              <p:nvCxnSpPr>
                <p:cNvPr id="81" name="Прямая соединительная линия 80"/>
                <p:cNvCxnSpPr/>
                <p:nvPr/>
              </p:nvCxnSpPr>
              <p:spPr>
                <a:xfrm rot="19164103">
                  <a:off x="1582266" y="3844647"/>
                  <a:ext cx="920768" cy="753766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Прямая соединительная линия 81"/>
                <p:cNvCxnSpPr>
                  <a:endCxn id="40" idx="6"/>
                </p:cNvCxnSpPr>
                <p:nvPr/>
              </p:nvCxnSpPr>
              <p:spPr>
                <a:xfrm rot="19164103">
                  <a:off x="2633443" y="3742208"/>
                  <a:ext cx="1093538" cy="914622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1" name="Группа 100"/>
              <p:cNvGrpSpPr/>
              <p:nvPr/>
            </p:nvGrpSpPr>
            <p:grpSpPr>
              <a:xfrm rot="2435897">
                <a:off x="5520577" y="3756957"/>
                <a:ext cx="1865357" cy="585065"/>
                <a:chOff x="1153004" y="3906507"/>
                <a:chExt cx="2103380" cy="585065"/>
              </a:xfrm>
            </p:grpSpPr>
            <p:cxnSp>
              <p:nvCxnSpPr>
                <p:cNvPr id="102" name="Прямая соединительная линия 101"/>
                <p:cNvCxnSpPr/>
                <p:nvPr/>
              </p:nvCxnSpPr>
              <p:spPr>
                <a:xfrm flipV="1">
                  <a:off x="1153004" y="4208098"/>
                  <a:ext cx="1484468" cy="4209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Прямая соединительная линия 102"/>
                <p:cNvCxnSpPr/>
                <p:nvPr/>
              </p:nvCxnSpPr>
              <p:spPr>
                <a:xfrm rot="19164103">
                  <a:off x="2458884" y="3906507"/>
                  <a:ext cx="797500" cy="585065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1" name="Прямая соединительная линия 140"/>
              <p:cNvCxnSpPr/>
              <p:nvPr/>
            </p:nvCxnSpPr>
            <p:spPr>
              <a:xfrm>
                <a:off x="5967155" y="3646811"/>
                <a:ext cx="174315" cy="142229"/>
              </a:xfrm>
              <a:prstGeom prst="line">
                <a:avLst/>
              </a:prstGeom>
              <a:ln w="63500">
                <a:solidFill>
                  <a:srgbClr val="C0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89" name="Группа 3088"/>
          <p:cNvGrpSpPr/>
          <p:nvPr/>
        </p:nvGrpSpPr>
        <p:grpSpPr>
          <a:xfrm>
            <a:off x="6687209" y="4001475"/>
            <a:ext cx="617269" cy="461665"/>
            <a:chOff x="6687209" y="4001475"/>
            <a:chExt cx="617269" cy="461665"/>
          </a:xfrm>
        </p:grpSpPr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7209" y="4232308"/>
              <a:ext cx="95923" cy="99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Прямоугольник 24"/>
            <p:cNvSpPr/>
            <p:nvPr/>
          </p:nvSpPr>
          <p:spPr>
            <a:xfrm>
              <a:off x="6828066" y="4001475"/>
              <a:ext cx="47641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prstClr val="black"/>
                  </a:solidFill>
                </a:rPr>
                <a:t>F”</a:t>
              </a:r>
              <a:endParaRPr lang="ru-RU" dirty="0"/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4007388" y="2393885"/>
            <a:ext cx="620938" cy="461665"/>
            <a:chOff x="4007388" y="2393885"/>
            <a:chExt cx="620938" cy="461665"/>
          </a:xfrm>
        </p:grpSpPr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2403" y="2438890"/>
              <a:ext cx="95923" cy="99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9" name="Прямоугольник 48"/>
            <p:cNvSpPr/>
            <p:nvPr/>
          </p:nvSpPr>
          <p:spPr>
            <a:xfrm>
              <a:off x="4007388" y="2393885"/>
              <a:ext cx="47641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prstClr val="black"/>
                  </a:solidFill>
                </a:rPr>
                <a:t>F”</a:t>
              </a:r>
              <a:endParaRPr lang="ru-RU" dirty="0"/>
            </a:p>
          </p:txBody>
        </p:sp>
      </p:grpSp>
      <p:cxnSp>
        <p:nvCxnSpPr>
          <p:cNvPr id="3" name="Прямая со стрелкой 2"/>
          <p:cNvCxnSpPr/>
          <p:nvPr/>
        </p:nvCxnSpPr>
        <p:spPr>
          <a:xfrm>
            <a:off x="5687913" y="2140518"/>
            <a:ext cx="0" cy="2506786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Группа 37"/>
          <p:cNvGrpSpPr/>
          <p:nvPr/>
        </p:nvGrpSpPr>
        <p:grpSpPr>
          <a:xfrm>
            <a:off x="5362588" y="3373743"/>
            <a:ext cx="368059" cy="586517"/>
            <a:chOff x="5300311" y="3587609"/>
            <a:chExt cx="368059" cy="586517"/>
          </a:xfrm>
        </p:grpSpPr>
        <p:sp>
          <p:nvSpPr>
            <p:cNvPr id="40" name="Овал 39"/>
            <p:cNvSpPr/>
            <p:nvPr/>
          </p:nvSpPr>
          <p:spPr>
            <a:xfrm>
              <a:off x="5578488" y="3587609"/>
              <a:ext cx="89882" cy="89882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300311" y="3715416"/>
              <a:ext cx="251686" cy="458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/>
                <a:t>О</a:t>
              </a:r>
              <a:endParaRPr lang="ru-RU" sz="2400" b="1" dirty="0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3021385" y="4647304"/>
            <a:ext cx="6065854" cy="1991516"/>
            <a:chOff x="3021385" y="4647304"/>
            <a:chExt cx="6065854" cy="1991516"/>
          </a:xfrm>
        </p:grpSpPr>
        <p:sp>
          <p:nvSpPr>
            <p:cNvPr id="112" name="TextBox 111"/>
            <p:cNvSpPr txBox="1"/>
            <p:nvPr/>
          </p:nvSpPr>
          <p:spPr>
            <a:xfrm>
              <a:off x="3021385" y="5069160"/>
              <a:ext cx="606585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i="1" dirty="0" smtClean="0"/>
                <a:t>Параллельный пучок лучей, падающих под  небольшим углом к главной оптической оси, после преломления в собирающей линзе пройдет через побочный фокус</a:t>
              </a:r>
              <a:endParaRPr lang="ru-RU" sz="2400" i="1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3117882" y="4647304"/>
              <a:ext cx="12949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1" dirty="0" smtClean="0">
                  <a:solidFill>
                    <a:srgbClr val="C00000"/>
                  </a:solidFill>
                </a:rPr>
                <a:t>Вывод</a:t>
              </a:r>
              <a:endParaRPr lang="ru-RU" sz="2400" b="1" i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37292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188640"/>
            <a:ext cx="63466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alt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Оптическая сила линзы</a:t>
            </a:r>
            <a:endParaRPr lang="ru-RU" sz="4000" dirty="0">
              <a:solidFill>
                <a:prstClr val="black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1170" t="28239" r="15958" b="28542"/>
          <a:stretch/>
        </p:blipFill>
        <p:spPr bwMode="auto">
          <a:xfrm>
            <a:off x="611560" y="1860039"/>
            <a:ext cx="3456384" cy="18722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28904" r="3990" b="27545"/>
          <a:stretch/>
        </p:blipFill>
        <p:spPr bwMode="auto">
          <a:xfrm>
            <a:off x="4447863" y="1860039"/>
            <a:ext cx="4322718" cy="18484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3896" y="4578780"/>
            <a:ext cx="8453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Линзы с __________ выпуклыми поверхностями преломляют лучи __________. Фокусное расстояние таких линз __________. Или,</a:t>
            </a:r>
            <a:r>
              <a:rPr lang="ru-RU" sz="2400" i="1" dirty="0"/>
              <a:t> чем </a:t>
            </a:r>
            <a:r>
              <a:rPr lang="ru-RU" sz="2400" i="1" dirty="0" smtClean="0"/>
              <a:t>__________ от линзы </a:t>
            </a:r>
            <a:r>
              <a:rPr lang="ru-RU" sz="2400" i="1" dirty="0"/>
              <a:t>лежат ее фокусы, тем __________ линза </a:t>
            </a:r>
            <a:r>
              <a:rPr lang="ru-RU" sz="2400" i="1" dirty="0" smtClean="0"/>
              <a:t>отклоняет лучи.</a:t>
            </a:r>
            <a:endParaRPr lang="ru-RU" sz="2400" i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243781" y="1268760"/>
            <a:ext cx="24447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i="1" dirty="0" smtClean="0">
                <a:solidFill>
                  <a:srgbClr val="033C8F"/>
                </a:solidFill>
              </a:rPr>
              <a:t>Исследовать</a:t>
            </a:r>
            <a:endParaRPr lang="ru-RU" sz="2800" b="1" i="1" dirty="0">
              <a:solidFill>
                <a:srgbClr val="033C8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1" t="26014" r="3280" b="40140"/>
          <a:stretch/>
        </p:blipFill>
        <p:spPr bwMode="auto">
          <a:xfrm>
            <a:off x="1720846" y="1869386"/>
            <a:ext cx="5655172" cy="1829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86535" y="4196829"/>
            <a:ext cx="1249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i="1" dirty="0">
                <a:solidFill>
                  <a:srgbClr val="CC0000"/>
                </a:solidFill>
                <a:cs typeface="Arial" charset="0"/>
              </a:rPr>
              <a:t>Вывод.</a:t>
            </a:r>
            <a:r>
              <a:rPr lang="ru-RU" altLang="ru-RU" b="1" i="1" dirty="0">
                <a:solidFill>
                  <a:srgbClr val="CC0000"/>
                </a:solidFill>
                <a:cs typeface="Arial" charset="0"/>
              </a:rPr>
              <a:t> </a:t>
            </a:r>
            <a:endParaRPr lang="ru-RU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1084131" y="4548687"/>
            <a:ext cx="7407061" cy="1168179"/>
            <a:chOff x="1080374" y="4578780"/>
            <a:chExt cx="7407061" cy="1168179"/>
          </a:xfrm>
        </p:grpSpPr>
        <p:sp>
          <p:nvSpPr>
            <p:cNvPr id="8" name="TextBox 7"/>
            <p:cNvSpPr txBox="1"/>
            <p:nvPr/>
          </p:nvSpPr>
          <p:spPr>
            <a:xfrm>
              <a:off x="1704875" y="4578780"/>
              <a:ext cx="10131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/>
                <a:t>более</a:t>
              </a:r>
              <a:endParaRPr lang="ru-RU" sz="2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80374" y="4902791"/>
              <a:ext cx="13051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/>
                <a:t>сильнее</a:t>
              </a:r>
              <a:endParaRPr lang="ru-RU" sz="2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985865" y="4914372"/>
              <a:ext cx="13215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/>
                <a:t>меньше</a:t>
              </a:r>
              <a:endParaRPr lang="ru-RU" sz="2400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642352" y="5285294"/>
              <a:ext cx="123463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/>
                <a:t>дальше</a:t>
              </a:r>
              <a:endParaRPr lang="ru-RU" sz="2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272300" y="5285294"/>
              <a:ext cx="1215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/>
                <a:t>слабее</a:t>
              </a:r>
              <a:endParaRPr lang="ru-RU" sz="2400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241629" y="4569448"/>
            <a:ext cx="7245806" cy="1177511"/>
            <a:chOff x="1241629" y="4569448"/>
            <a:chExt cx="7245806" cy="1177511"/>
          </a:xfrm>
        </p:grpSpPr>
        <p:sp>
          <p:nvSpPr>
            <p:cNvPr id="18" name="TextBox 17"/>
            <p:cNvSpPr txBox="1"/>
            <p:nvPr/>
          </p:nvSpPr>
          <p:spPr>
            <a:xfrm>
              <a:off x="1703153" y="4569448"/>
              <a:ext cx="10649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i="1" dirty="0" smtClean="0"/>
                <a:t>менее</a:t>
              </a:r>
              <a:endParaRPr lang="ru-RU" sz="2400" i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41629" y="4901945"/>
              <a:ext cx="1215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i="1" dirty="0" smtClean="0"/>
                <a:t>слабее</a:t>
              </a:r>
              <a:endParaRPr lang="ru-RU" sz="2400" i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002270" y="4934847"/>
              <a:ext cx="13138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i="1" dirty="0" smtClean="0"/>
                <a:t>больше</a:t>
              </a:r>
              <a:endParaRPr lang="ru-RU" sz="2400" i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680654" y="5285294"/>
              <a:ext cx="1318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i="1" dirty="0" smtClean="0"/>
                <a:t>дальше</a:t>
              </a:r>
              <a:endParaRPr lang="ru-RU" sz="2400" i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272300" y="5285294"/>
              <a:ext cx="1215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i="1" dirty="0" smtClean="0"/>
                <a:t>слабее</a:t>
              </a:r>
              <a:endParaRPr lang="ru-RU" sz="2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1254477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188640"/>
            <a:ext cx="63466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alt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Оптическая сила линзы</a:t>
            </a:r>
            <a:endParaRPr lang="ru-RU" sz="4000" dirty="0">
              <a:solidFill>
                <a:prstClr val="black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7713" t="10964" b="34166"/>
          <a:stretch/>
        </p:blipFill>
        <p:spPr bwMode="auto">
          <a:xfrm>
            <a:off x="341530" y="2256164"/>
            <a:ext cx="3991812" cy="19808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32945" y="2798930"/>
            <a:ext cx="3870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[D]=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дптр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(диоптрия)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8613" y="1055835"/>
            <a:ext cx="77206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</a:rPr>
              <a:t>D</a:t>
            </a:r>
            <a:r>
              <a:rPr lang="ru-RU" sz="2400" b="1" i="1" dirty="0" smtClean="0">
                <a:solidFill>
                  <a:srgbClr val="C00000"/>
                </a:solidFill>
              </a:rPr>
              <a:t> -</a:t>
            </a:r>
            <a:r>
              <a:rPr lang="ru-RU" sz="2400" i="1" dirty="0" smtClean="0">
                <a:solidFill>
                  <a:srgbClr val="C00000"/>
                </a:solidFill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</a:rPr>
              <a:t>оптическая сила линзы</a:t>
            </a:r>
            <a:r>
              <a:rPr lang="ru-RU" sz="2400" i="1" dirty="0" smtClean="0"/>
              <a:t>, физическая величина, характеризующая степень отклонения линзой проходящих через нее лучей. </a:t>
            </a:r>
            <a:endParaRPr lang="ru-RU" sz="2400" i="1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3207606" y="4788434"/>
            <a:ext cx="5544273" cy="1509010"/>
            <a:chOff x="1277009" y="4424740"/>
            <a:chExt cx="5544273" cy="1418262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277009" y="4424740"/>
              <a:ext cx="5523080" cy="1418262"/>
            </a:xfrm>
            <a:prstGeom prst="roundRect">
              <a:avLst/>
            </a:prstGeom>
            <a:gradFill flip="none" rotWithShape="1">
              <a:gsLst>
                <a:gs pos="0">
                  <a:srgbClr val="10E0E0"/>
                </a:gs>
                <a:gs pos="83000">
                  <a:schemeClr val="accent1">
                    <a:tint val="44500"/>
                    <a:satMod val="160000"/>
                  </a:schemeClr>
                </a:gs>
                <a:gs pos="97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03249" y="4718371"/>
              <a:ext cx="54180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1" dirty="0" smtClean="0">
                  <a:solidFill>
                    <a:srgbClr val="C00000"/>
                  </a:solidFill>
                </a:rPr>
                <a:t>Оптическая сила линзы</a:t>
              </a:r>
              <a:r>
                <a:rPr lang="ru-RU" sz="2400" i="1" dirty="0" smtClean="0"/>
                <a:t>-величина, обратная ее фокусному расстоянию</a:t>
              </a:r>
              <a:endParaRPr lang="ru-RU" sz="2400" i="1" dirty="0"/>
            </a:p>
          </p:txBody>
        </p:sp>
      </p:grpSp>
      <p:pic>
        <p:nvPicPr>
          <p:cNvPr id="1026" name="формула" descr="http://900igr.net/datai/fizika/Opticheskaja-sila-linzy/0009-013-Opticheskaja-sila-linzy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1" t="6757" r="55196" b="62158"/>
          <a:stretch/>
        </p:blipFill>
        <p:spPr bwMode="auto">
          <a:xfrm>
            <a:off x="566225" y="4731360"/>
            <a:ext cx="2612572" cy="155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3211458" y="4788434"/>
            <a:ext cx="5528119" cy="1509010"/>
            <a:chOff x="3144375" y="4755084"/>
            <a:chExt cx="5528119" cy="1418262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3144375" y="4755084"/>
              <a:ext cx="5523080" cy="1418262"/>
            </a:xfrm>
            <a:prstGeom prst="roundRect">
              <a:avLst/>
            </a:prstGeom>
            <a:gradFill flip="none" rotWithShape="1">
              <a:gsLst>
                <a:gs pos="0">
                  <a:srgbClr val="10E0E0"/>
                </a:gs>
                <a:gs pos="83000">
                  <a:schemeClr val="accent1">
                    <a:tint val="44500"/>
                    <a:satMod val="160000"/>
                  </a:schemeClr>
                </a:gs>
                <a:gs pos="97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54461" y="4897937"/>
              <a:ext cx="5418033" cy="1128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1" dirty="0" smtClean="0">
                  <a:solidFill>
                    <a:srgbClr val="C00000"/>
                  </a:solidFill>
                </a:rPr>
                <a:t>1 диоптрия - </a:t>
              </a:r>
              <a:r>
                <a:rPr lang="ru-RU" sz="2400" i="1" dirty="0" smtClean="0"/>
                <a:t>это оптическая сила линзы, фокусное расстояние которой равно 1 м</a:t>
              </a:r>
              <a:endParaRPr lang="ru-RU" sz="2400" i="1" dirty="0"/>
            </a:p>
          </p:txBody>
        </p:sp>
      </p:grpSp>
      <p:pic>
        <p:nvPicPr>
          <p:cNvPr id="2050" name="Picture 2" descr="http://animashki.mirfentazy.ru/images/stories/oformlenie/strelki/23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647564"/>
            <a:ext cx="11430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545266" y="3619978"/>
            <a:ext cx="8373580" cy="1010057"/>
            <a:chOff x="545266" y="3619978"/>
            <a:chExt cx="8373580" cy="1010057"/>
          </a:xfrm>
        </p:grpSpPr>
        <p:sp>
          <p:nvSpPr>
            <p:cNvPr id="7" name="TextBox 6"/>
            <p:cNvSpPr txBox="1"/>
            <p:nvPr/>
          </p:nvSpPr>
          <p:spPr>
            <a:xfrm>
              <a:off x="4515432" y="3619978"/>
              <a:ext cx="44034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/>
                <a:t>Если </a:t>
              </a:r>
              <a:r>
                <a:rPr lang="en-US" sz="2800" b="1" dirty="0" smtClean="0"/>
                <a:t>F=1 </a:t>
              </a:r>
              <a:r>
                <a:rPr lang="ru-RU" sz="2800" b="1" dirty="0" smtClean="0"/>
                <a:t>м, то  </a:t>
              </a:r>
              <a:r>
                <a:rPr lang="en-US" sz="2800" b="1" dirty="0" smtClean="0"/>
                <a:t>D= 1 </a:t>
              </a:r>
              <a:r>
                <a:rPr lang="ru-RU" sz="2800" b="1" dirty="0" err="1" smtClean="0"/>
                <a:t>дптр</a:t>
              </a:r>
              <a:endParaRPr lang="ru-RU" sz="2800" b="1" dirty="0"/>
            </a:p>
          </p:txBody>
        </p:sp>
        <p:pic>
          <p:nvPicPr>
            <p:cNvPr id="19" name="Рисунок 18"/>
            <p:cNvPicPr/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rcRect l="7713" t="65221" b="27532"/>
            <a:stretch/>
          </p:blipFill>
          <p:spPr bwMode="auto">
            <a:xfrm>
              <a:off x="545266" y="4368425"/>
              <a:ext cx="3991812" cy="26161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0" name="TextBox 19"/>
          <p:cNvSpPr txBox="1"/>
          <p:nvPr/>
        </p:nvSpPr>
        <p:spPr>
          <a:xfrm>
            <a:off x="344923" y="2260155"/>
            <a:ext cx="434362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33C8F"/>
                </a:solidFill>
              </a:rPr>
              <a:t>Запомни!</a:t>
            </a:r>
          </a:p>
          <a:p>
            <a:r>
              <a:rPr lang="ru-RU" sz="2400" i="1" dirty="0" smtClean="0">
                <a:solidFill>
                  <a:prstClr val="black"/>
                </a:solidFill>
              </a:rPr>
              <a:t>Оптическая </a:t>
            </a:r>
            <a:r>
              <a:rPr lang="ru-RU" sz="2400" i="1" dirty="0">
                <a:solidFill>
                  <a:prstClr val="black"/>
                </a:solidFill>
              </a:rPr>
              <a:t>сила собирающей линзы считается положительной, рассеивающей - отрицательной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217775923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Воск 4" descr="http://www.yeslovegod.com/_ph/21/91827602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9" r="25193" b="8616"/>
          <a:stretch/>
        </p:blipFill>
        <p:spPr bwMode="auto">
          <a:xfrm>
            <a:off x="7702561" y="1240382"/>
            <a:ext cx="421477" cy="61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Воск 3" descr="http://www.yeslovegod.com/_ph/21/91827602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9" r="25193" b="8616"/>
          <a:stretch/>
        </p:blipFill>
        <p:spPr bwMode="auto">
          <a:xfrm>
            <a:off x="6316422" y="1220320"/>
            <a:ext cx="421477" cy="61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Воск 2" descr="http://www.yeslovegod.com/_ph/21/91827602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9" r="25193" b="8616"/>
          <a:stretch/>
        </p:blipFill>
        <p:spPr bwMode="auto">
          <a:xfrm>
            <a:off x="4826386" y="1220320"/>
            <a:ext cx="421477" cy="61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Воск 1" descr="http://www.yeslovegod.com/_ph/21/91827602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9" r="25193" b="8616"/>
          <a:stretch/>
        </p:blipFill>
        <p:spPr bwMode="auto">
          <a:xfrm>
            <a:off x="3391463" y="1241221"/>
            <a:ext cx="421477" cy="61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367781" y="4367999"/>
            <a:ext cx="2612572" cy="1557880"/>
            <a:chOff x="396049" y="1432987"/>
            <a:chExt cx="2612572" cy="1557880"/>
          </a:xfrm>
        </p:grpSpPr>
        <p:pic>
          <p:nvPicPr>
            <p:cNvPr id="40" name="Picture 2" descr="http://900igr.net/datai/fizika/Opticheskaja-sila-linzy/0009-013-Opticheskaja-sila-linzy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61" t="6757" r="55196" b="62158"/>
            <a:stretch/>
          </p:blipFill>
          <p:spPr bwMode="auto">
            <a:xfrm>
              <a:off x="396049" y="1432987"/>
              <a:ext cx="2612572" cy="1557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http://900igr.net/datai/fizika/Opticheskaja-sila-linzy/0009-013-Opticheskaja-sila-linzy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78" t="24527" r="63210" b="62052"/>
            <a:stretch/>
          </p:blipFill>
          <p:spPr bwMode="auto">
            <a:xfrm>
              <a:off x="396049" y="1906860"/>
              <a:ext cx="681576" cy="67264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http://900igr.net/datai/fizika/Opticheskaja-sila-linzy/0009-013-Opticheskaja-sila-linzy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30" t="6757" r="55981" b="62158"/>
            <a:stretch/>
          </p:blipFill>
          <p:spPr bwMode="auto">
            <a:xfrm>
              <a:off x="1702336" y="1432987"/>
              <a:ext cx="838346" cy="155788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http://900igr.net/datai/fizika/Opticheskaja-sila-linzy/0009-013-Opticheskaja-sila-linzy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83" t="6340" r="55777" b="76629"/>
            <a:stretch/>
          </p:blipFill>
          <p:spPr bwMode="auto">
            <a:xfrm>
              <a:off x="1691199" y="1750242"/>
              <a:ext cx="1265108" cy="85355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1475656" y="188640"/>
            <a:ext cx="63466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alt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Оптическая сила линзы</a:t>
            </a:r>
            <a:endParaRPr lang="ru-RU" sz="4000" dirty="0">
              <a:solidFill>
                <a:prstClr val="black"/>
              </a:solidFill>
            </a:endParaRPr>
          </a:p>
        </p:txBody>
      </p:sp>
      <p:pic>
        <p:nvPicPr>
          <p:cNvPr id="1026" name="Picture 2" descr="http://900igr.net/datai/fizika/Opticheskaja-sila-linzy/0009-013-Opticheskaja-sila-linzy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1" t="6757" r="55196" b="62158"/>
          <a:stretch/>
        </p:blipFill>
        <p:spPr bwMode="auto">
          <a:xfrm>
            <a:off x="357046" y="4395092"/>
            <a:ext cx="2612572" cy="155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внобедренный треугольник 7"/>
          <p:cNvSpPr/>
          <p:nvPr/>
        </p:nvSpPr>
        <p:spPr>
          <a:xfrm>
            <a:off x="351240" y="1285543"/>
            <a:ext cx="2612572" cy="3076511"/>
          </a:xfrm>
          <a:prstGeom prst="triangle">
            <a:avLst/>
          </a:prstGeom>
          <a:gradFill flip="none" rotWithShape="1">
            <a:gsLst>
              <a:gs pos="0">
                <a:srgbClr val="8CDCE4"/>
              </a:gs>
              <a:gs pos="53000">
                <a:srgbClr val="4F81BD">
                  <a:tint val="44500"/>
                  <a:satMod val="160000"/>
                  <a:alpha val="87000"/>
                  <a:lumMod val="99000"/>
                  <a:lumOff val="1000"/>
                </a:srgbClr>
              </a:gs>
              <a:gs pos="87000">
                <a:srgbClr val="4F81BD">
                  <a:tint val="23500"/>
                  <a:satMod val="160000"/>
                </a:srgbClr>
              </a:gs>
            </a:gsLst>
            <a:lin ang="16200000" scaled="1"/>
            <a:tileRect/>
          </a:gra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865438" y="3137919"/>
            <a:ext cx="1584176" cy="0"/>
          </a:xfrm>
          <a:prstGeom prst="line">
            <a:avLst/>
          </a:prstGeom>
          <a:ln w="25400">
            <a:solidFill>
              <a:srgbClr val="033C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8" idx="3"/>
          </p:cNvCxnSpPr>
          <p:nvPr/>
        </p:nvCxnSpPr>
        <p:spPr>
          <a:xfrm flipH="1" flipV="1">
            <a:off x="1647384" y="3137919"/>
            <a:ext cx="10142" cy="1224135"/>
          </a:xfrm>
          <a:prstGeom prst="line">
            <a:avLst/>
          </a:prstGeom>
          <a:ln w="25400">
            <a:solidFill>
              <a:srgbClr val="033C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Д"/>
          <p:cNvSpPr txBox="1"/>
          <p:nvPr/>
        </p:nvSpPr>
        <p:spPr>
          <a:xfrm>
            <a:off x="1002353" y="3429000"/>
            <a:ext cx="427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D</a:t>
            </a:r>
            <a:endParaRPr lang="ru-RU" sz="4000" b="1" dirty="0"/>
          </a:p>
        </p:txBody>
      </p:sp>
      <p:sp>
        <p:nvSpPr>
          <p:cNvPr id="16" name="1"/>
          <p:cNvSpPr/>
          <p:nvPr/>
        </p:nvSpPr>
        <p:spPr>
          <a:xfrm>
            <a:off x="1429449" y="2204864"/>
            <a:ext cx="4892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dirty="0" smtClean="0">
                <a:solidFill>
                  <a:prstClr val="black"/>
                </a:solidFill>
              </a:rPr>
              <a:t>1</a:t>
            </a:r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19" name="F"/>
          <p:cNvSpPr/>
          <p:nvPr/>
        </p:nvSpPr>
        <p:spPr>
          <a:xfrm>
            <a:off x="1898844" y="3429000"/>
            <a:ext cx="466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dirty="0" smtClean="0">
                <a:solidFill>
                  <a:prstClr val="black"/>
                </a:solidFill>
              </a:rPr>
              <a:t>F</a:t>
            </a:r>
            <a:endParaRPr lang="ru-RU" sz="4000" b="1" dirty="0">
              <a:solidFill>
                <a:prstClr val="black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46169" y="4376238"/>
            <a:ext cx="2612572" cy="1557880"/>
            <a:chOff x="3464037" y="3269515"/>
            <a:chExt cx="2612572" cy="1557880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3464037" y="3269515"/>
              <a:ext cx="2612572" cy="1557880"/>
              <a:chOff x="393521" y="3327487"/>
              <a:chExt cx="2612572" cy="1557880"/>
            </a:xfrm>
          </p:grpSpPr>
          <p:grpSp>
            <p:nvGrpSpPr>
              <p:cNvPr id="5" name="Группа 4"/>
              <p:cNvGrpSpPr/>
              <p:nvPr/>
            </p:nvGrpSpPr>
            <p:grpSpPr>
              <a:xfrm>
                <a:off x="393521" y="3327487"/>
                <a:ext cx="2612572" cy="1557880"/>
                <a:chOff x="393521" y="3327487"/>
                <a:chExt cx="2612572" cy="1557880"/>
              </a:xfrm>
            </p:grpSpPr>
            <p:pic>
              <p:nvPicPr>
                <p:cNvPr id="32" name="Picture 2" descr="http://900igr.net/datai/fizika/Opticheskaja-sila-linzy/0009-013-Opticheskaja-sila-linzy.jpg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61" t="6757" r="55196" b="62158"/>
                <a:stretch/>
              </p:blipFill>
              <p:spPr bwMode="auto">
                <a:xfrm>
                  <a:off x="393521" y="3327487"/>
                  <a:ext cx="2612572" cy="15578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5" name="Picture 2" descr="http://900igr.net/datai/fizika/Opticheskaja-sila-linzy/0009-013-Opticheskaja-sila-linzy.jpg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784" t="9395" r="71009" b="79301"/>
                <a:stretch/>
              </p:blipFill>
              <p:spPr bwMode="auto">
                <a:xfrm rot="16200000">
                  <a:off x="907562" y="3953154"/>
                  <a:ext cx="476500" cy="46385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34" name="Picture 2" descr="http://900igr.net/datai/fizika/Opticheskaja-sila-linzy/0009-013-Opticheskaja-sila-linzy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893" t="25014" r="63651" b="62158"/>
              <a:stretch/>
            </p:blipFill>
            <p:spPr bwMode="auto">
              <a:xfrm>
                <a:off x="846028" y="3863627"/>
                <a:ext cx="599565" cy="642911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3" name="Picture 2" descr="http://900igr.net/datai/fizika/Opticheskaja-sila-linzy/0009-013-Opticheskaja-sila-linzy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28" t="17360" r="77243" b="70687"/>
            <a:stretch/>
          </p:blipFill>
          <p:spPr bwMode="auto">
            <a:xfrm>
              <a:off x="4895949" y="4198114"/>
              <a:ext cx="640230" cy="59903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3125178" y="2456100"/>
            <a:ext cx="54980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Оптическая сила линзы равна 5 </a:t>
            </a:r>
            <a:r>
              <a:rPr lang="ru-RU" sz="2400" dirty="0" err="1" smtClean="0"/>
              <a:t>дптр</a:t>
            </a:r>
            <a:r>
              <a:rPr lang="ru-RU" sz="2400" dirty="0" smtClean="0"/>
              <a:t>. Каково ее  фокусное расстояние?</a:t>
            </a:r>
          </a:p>
          <a:p>
            <a:r>
              <a:rPr lang="en-US" sz="2400" b="1" i="1" dirty="0" smtClean="0"/>
              <a:t> </a:t>
            </a:r>
            <a:r>
              <a:rPr lang="ru-RU" sz="2400" b="1" i="1" dirty="0" smtClean="0"/>
              <a:t>Дано:</a:t>
            </a:r>
          </a:p>
          <a:p>
            <a:r>
              <a:rPr lang="en-US" sz="2400" b="1" i="1" u="sng" dirty="0" smtClean="0"/>
              <a:t>D=5 </a:t>
            </a:r>
            <a:r>
              <a:rPr lang="ru-RU" sz="2400" b="1" i="1" u="sng" dirty="0" err="1" smtClean="0"/>
              <a:t>дптр</a:t>
            </a:r>
            <a:endParaRPr lang="ru-RU" sz="2400" b="1" i="1" u="sng" dirty="0" smtClean="0"/>
          </a:p>
          <a:p>
            <a:r>
              <a:rPr lang="ru-RU" sz="2400" b="1" i="1" dirty="0" smtClean="0"/>
              <a:t>  </a:t>
            </a:r>
            <a:r>
              <a:rPr lang="en-US" sz="2400" b="1" i="1" dirty="0" smtClean="0"/>
              <a:t>F=</a:t>
            </a:r>
            <a:r>
              <a:rPr lang="ru-RU" sz="2400" b="1" i="1" dirty="0" smtClean="0"/>
              <a:t>?</a:t>
            </a:r>
          </a:p>
          <a:p>
            <a:endParaRPr lang="ru-RU" sz="2400" dirty="0"/>
          </a:p>
        </p:txBody>
      </p:sp>
      <p:grpSp>
        <p:nvGrpSpPr>
          <p:cNvPr id="13" name="вопрос 1"/>
          <p:cNvGrpSpPr/>
          <p:nvPr/>
        </p:nvGrpSpPr>
        <p:grpSpPr>
          <a:xfrm>
            <a:off x="3401759" y="1243448"/>
            <a:ext cx="516443" cy="611824"/>
            <a:chOff x="2565884" y="1618546"/>
            <a:chExt cx="878598" cy="827781"/>
          </a:xfrm>
        </p:grpSpPr>
        <p:pic>
          <p:nvPicPr>
            <p:cNvPr id="26" name="Picture 2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5884" y="1618546"/>
              <a:ext cx="724310" cy="827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3101886" y="2045704"/>
              <a:ext cx="3425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1</a:t>
              </a:r>
              <a:endParaRPr lang="ru-RU" b="1" dirty="0"/>
            </a:p>
          </p:txBody>
        </p:sp>
      </p:grpSp>
      <p:grpSp>
        <p:nvGrpSpPr>
          <p:cNvPr id="39" name="Вопрос 2"/>
          <p:cNvGrpSpPr/>
          <p:nvPr/>
        </p:nvGrpSpPr>
        <p:grpSpPr>
          <a:xfrm>
            <a:off x="4833736" y="1220321"/>
            <a:ext cx="516442" cy="685049"/>
            <a:chOff x="2565885" y="1618547"/>
            <a:chExt cx="878597" cy="926853"/>
          </a:xfrm>
        </p:grpSpPr>
        <p:pic>
          <p:nvPicPr>
            <p:cNvPr id="42" name="Picture 2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5885" y="1618547"/>
              <a:ext cx="724310" cy="827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3101886" y="2045704"/>
              <a:ext cx="342596" cy="499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2</a:t>
              </a:r>
              <a:endParaRPr lang="ru-RU" b="1" dirty="0"/>
            </a:p>
          </p:txBody>
        </p:sp>
      </p:grpSp>
      <p:grpSp>
        <p:nvGrpSpPr>
          <p:cNvPr id="44" name="Вопрос 4"/>
          <p:cNvGrpSpPr/>
          <p:nvPr/>
        </p:nvGrpSpPr>
        <p:grpSpPr>
          <a:xfrm>
            <a:off x="7702561" y="1241862"/>
            <a:ext cx="516443" cy="685049"/>
            <a:chOff x="2565884" y="1618547"/>
            <a:chExt cx="878598" cy="926853"/>
          </a:xfrm>
        </p:grpSpPr>
        <p:pic>
          <p:nvPicPr>
            <p:cNvPr id="45" name="Picture 2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5884" y="1618547"/>
              <a:ext cx="724310" cy="827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TextBox 45"/>
            <p:cNvSpPr txBox="1"/>
            <p:nvPr/>
          </p:nvSpPr>
          <p:spPr>
            <a:xfrm>
              <a:off x="3101886" y="2045704"/>
              <a:ext cx="342596" cy="499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4</a:t>
              </a:r>
              <a:endParaRPr lang="ru-RU" b="1" dirty="0"/>
            </a:p>
          </p:txBody>
        </p:sp>
      </p:grpSp>
      <p:grpSp>
        <p:nvGrpSpPr>
          <p:cNvPr id="47" name="Вопрос 3"/>
          <p:cNvGrpSpPr/>
          <p:nvPr/>
        </p:nvGrpSpPr>
        <p:grpSpPr>
          <a:xfrm>
            <a:off x="6279232" y="1220320"/>
            <a:ext cx="516444" cy="685050"/>
            <a:chOff x="2565883" y="1618546"/>
            <a:chExt cx="878599" cy="926854"/>
          </a:xfrm>
        </p:grpSpPr>
        <p:pic>
          <p:nvPicPr>
            <p:cNvPr id="48" name="Picture 2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5883" y="1618546"/>
              <a:ext cx="724310" cy="827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3101886" y="2045704"/>
              <a:ext cx="342596" cy="499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3</a:t>
              </a:r>
              <a:endParaRPr lang="ru-RU" b="1" dirty="0"/>
            </a:p>
          </p:txBody>
        </p:sp>
      </p:grpSp>
      <p:sp>
        <p:nvSpPr>
          <p:cNvPr id="50" name="задача1"/>
          <p:cNvSpPr txBox="1"/>
          <p:nvPr/>
        </p:nvSpPr>
        <p:spPr>
          <a:xfrm>
            <a:off x="3136519" y="2456100"/>
            <a:ext cx="54980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Сформулируйте задачу и решите ее</a:t>
            </a:r>
          </a:p>
          <a:p>
            <a:r>
              <a:rPr lang="en-US" sz="2400" b="1" i="1" dirty="0" smtClean="0"/>
              <a:t> </a:t>
            </a:r>
            <a:r>
              <a:rPr lang="ru-RU" sz="2400" b="1" i="1" dirty="0" smtClean="0"/>
              <a:t>Дано:</a:t>
            </a:r>
          </a:p>
          <a:p>
            <a:r>
              <a:rPr lang="en-US" sz="2400" b="1" i="1" u="sng" dirty="0"/>
              <a:t>F= 50</a:t>
            </a:r>
            <a:r>
              <a:rPr lang="ru-RU" sz="2400" b="1" i="1" u="sng" dirty="0" smtClean="0"/>
              <a:t>см</a:t>
            </a:r>
          </a:p>
          <a:p>
            <a:r>
              <a:rPr lang="ru-RU" sz="2400" b="1" i="1" dirty="0" smtClean="0"/>
              <a:t>  </a:t>
            </a:r>
            <a:r>
              <a:rPr lang="en-US" sz="2400" b="1" i="1" dirty="0"/>
              <a:t>D=</a:t>
            </a:r>
            <a:r>
              <a:rPr lang="ru-RU" sz="2400" b="1" i="1" dirty="0"/>
              <a:t>?</a:t>
            </a:r>
          </a:p>
          <a:p>
            <a:r>
              <a:rPr lang="ru-RU" sz="2400" b="1" i="1" dirty="0" smtClean="0"/>
              <a:t>  </a:t>
            </a:r>
          </a:p>
          <a:p>
            <a:endParaRPr lang="ru-RU" sz="2400" dirty="0"/>
          </a:p>
        </p:txBody>
      </p:sp>
      <p:sp>
        <p:nvSpPr>
          <p:cNvPr id="51" name="TextBox 50"/>
          <p:cNvSpPr txBox="1"/>
          <p:nvPr/>
        </p:nvSpPr>
        <p:spPr>
          <a:xfrm>
            <a:off x="3162111" y="2558807"/>
            <a:ext cx="54980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Оптические силы двух линз таковы:</a:t>
            </a:r>
          </a:p>
          <a:p>
            <a:r>
              <a:rPr lang="ru-RU" sz="2400" dirty="0" smtClean="0"/>
              <a:t>-0,5 </a:t>
            </a:r>
            <a:r>
              <a:rPr lang="ru-RU" sz="2400" dirty="0" err="1" smtClean="0"/>
              <a:t>дптр</a:t>
            </a:r>
            <a:r>
              <a:rPr lang="ru-RU" sz="2400" dirty="0" smtClean="0"/>
              <a:t>, 2 </a:t>
            </a:r>
            <a:r>
              <a:rPr lang="ru-RU" sz="2400" dirty="0" err="1" smtClean="0"/>
              <a:t>дптр</a:t>
            </a:r>
            <a:r>
              <a:rPr lang="ru-RU" sz="2400" dirty="0" smtClean="0"/>
              <a:t>. Каково фокусное расстояние рассеивающей линзы?</a:t>
            </a:r>
          </a:p>
          <a:p>
            <a:r>
              <a:rPr lang="en-US" sz="2400" b="1" i="1" dirty="0" smtClean="0"/>
              <a:t> </a:t>
            </a:r>
            <a:endParaRPr lang="ru-RU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3125176" y="2555167"/>
            <a:ext cx="54980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Составь задачу и реши ее.</a:t>
            </a:r>
          </a:p>
          <a:p>
            <a:r>
              <a:rPr lang="ru-RU" sz="2400" dirty="0" smtClean="0"/>
              <a:t>Дано:</a:t>
            </a:r>
          </a:p>
          <a:p>
            <a:r>
              <a:rPr lang="en-US" sz="2400" b="1" i="1" u="sng" dirty="0"/>
              <a:t>F</a:t>
            </a:r>
            <a:r>
              <a:rPr lang="ru-RU" sz="2000" b="1" i="1" u="sng" dirty="0"/>
              <a:t>1</a:t>
            </a:r>
            <a:r>
              <a:rPr lang="en-US" sz="2400" b="1" i="1" u="sng" dirty="0"/>
              <a:t>= </a:t>
            </a:r>
            <a:r>
              <a:rPr lang="ru-RU" sz="2400" b="1" i="1" u="sng" dirty="0" smtClean="0"/>
              <a:t>-</a:t>
            </a:r>
            <a:r>
              <a:rPr lang="en-US" sz="2400" b="1" i="1" u="sng" dirty="0" smtClean="0"/>
              <a:t>0</a:t>
            </a:r>
            <a:r>
              <a:rPr lang="ru-RU" sz="2400" b="1" i="1" u="sng" dirty="0"/>
              <a:t>,25 м, </a:t>
            </a:r>
            <a:r>
              <a:rPr lang="en-US" sz="2400" b="1" i="1" u="sng" dirty="0"/>
              <a:t>F</a:t>
            </a:r>
            <a:r>
              <a:rPr lang="ru-RU" sz="2000" b="1" i="1" u="sng" dirty="0"/>
              <a:t>2</a:t>
            </a:r>
            <a:r>
              <a:rPr lang="en-US" sz="2400" b="1" i="1" u="sng" dirty="0"/>
              <a:t>= </a:t>
            </a:r>
            <a:r>
              <a:rPr lang="ru-RU" sz="2400" b="1" i="1" u="sng" dirty="0" smtClean="0"/>
              <a:t>-10 см</a:t>
            </a:r>
          </a:p>
          <a:p>
            <a:r>
              <a:rPr lang="en-US" sz="2400" b="1" i="1" dirty="0" smtClean="0"/>
              <a:t>D</a:t>
            </a:r>
            <a:r>
              <a:rPr lang="en-US" sz="2000" b="1" i="1" dirty="0" smtClean="0"/>
              <a:t>1</a:t>
            </a:r>
            <a:r>
              <a:rPr lang="en-US" sz="2400" b="1" i="1" dirty="0" smtClean="0"/>
              <a:t>/D</a:t>
            </a:r>
            <a:r>
              <a:rPr lang="ru-RU" sz="2000" b="1" i="1" dirty="0"/>
              <a:t>2</a:t>
            </a:r>
            <a:r>
              <a:rPr lang="en-US" sz="2400" b="1" i="1" dirty="0"/>
              <a:t>= </a:t>
            </a:r>
            <a:r>
              <a:rPr lang="ru-RU" sz="2400" b="1" i="1" dirty="0"/>
              <a:t>?</a:t>
            </a:r>
          </a:p>
          <a:p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136519" y="5769643"/>
            <a:ext cx="372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Ответ: </a:t>
            </a:r>
            <a:r>
              <a:rPr lang="en-US" sz="2400" b="1" dirty="0" smtClean="0"/>
              <a:t>F</a:t>
            </a:r>
            <a:r>
              <a:rPr lang="ru-RU" sz="2400" b="1" dirty="0" smtClean="0"/>
              <a:t> </a:t>
            </a:r>
            <a:r>
              <a:rPr lang="en-US" sz="2400" b="1" dirty="0" smtClean="0"/>
              <a:t>=</a:t>
            </a:r>
            <a:r>
              <a:rPr lang="ru-RU" sz="2400" b="1" dirty="0" smtClean="0"/>
              <a:t> </a:t>
            </a:r>
            <a:r>
              <a:rPr lang="en-US" sz="2400" b="1" dirty="0" smtClean="0"/>
              <a:t>0</a:t>
            </a:r>
            <a:r>
              <a:rPr lang="ru-RU" sz="2400" b="1" dirty="0" smtClean="0"/>
              <a:t>,</a:t>
            </a:r>
            <a:r>
              <a:rPr lang="en-US" sz="2400" b="1" dirty="0" smtClean="0"/>
              <a:t>2</a:t>
            </a:r>
            <a:r>
              <a:rPr lang="ru-RU" sz="2400" b="1" dirty="0" smtClean="0"/>
              <a:t> м = 20 см</a:t>
            </a:r>
            <a:endParaRPr lang="ru-RU" sz="24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3125177" y="5769643"/>
            <a:ext cx="372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Ответ: </a:t>
            </a:r>
            <a:r>
              <a:rPr lang="en-US" sz="2400" b="1" dirty="0" smtClean="0"/>
              <a:t>D</a:t>
            </a:r>
            <a:r>
              <a:rPr lang="ru-RU" sz="2400" b="1" dirty="0" smtClean="0"/>
              <a:t> = 2 </a:t>
            </a:r>
            <a:r>
              <a:rPr lang="ru-RU" sz="2400" b="1" dirty="0" err="1" smtClean="0"/>
              <a:t>дптр</a:t>
            </a:r>
            <a:endParaRPr lang="ru-RU" sz="24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3125178" y="5773486"/>
            <a:ext cx="372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Ответ: </a:t>
            </a:r>
            <a:r>
              <a:rPr lang="en-US" sz="2400" b="1" dirty="0" smtClean="0"/>
              <a:t>F</a:t>
            </a:r>
            <a:r>
              <a:rPr lang="ru-RU" sz="2400" b="1" dirty="0" smtClean="0"/>
              <a:t> = </a:t>
            </a:r>
            <a:r>
              <a:rPr lang="en-US" sz="2400" b="1" dirty="0" smtClean="0"/>
              <a:t>-</a:t>
            </a:r>
            <a:r>
              <a:rPr lang="ru-RU" sz="2400" b="1" dirty="0" smtClean="0"/>
              <a:t>2 м</a:t>
            </a:r>
            <a:endParaRPr lang="ru-RU" sz="24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3125177" y="5773486"/>
            <a:ext cx="2850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Ответ: </a:t>
            </a:r>
            <a:r>
              <a:rPr lang="en-US" sz="2400" b="1" dirty="0" smtClean="0"/>
              <a:t>D</a:t>
            </a:r>
            <a:r>
              <a:rPr lang="ru-RU" b="1" dirty="0" smtClean="0"/>
              <a:t>1</a:t>
            </a:r>
            <a:r>
              <a:rPr lang="en-US" sz="2000" b="1" dirty="0" smtClean="0"/>
              <a:t>/</a:t>
            </a:r>
            <a:r>
              <a:rPr lang="en-US" sz="2400" b="1" dirty="0" smtClean="0"/>
              <a:t>D</a:t>
            </a:r>
            <a:r>
              <a:rPr lang="en-US" b="1" dirty="0" smtClean="0"/>
              <a:t>2</a:t>
            </a:r>
            <a:r>
              <a:rPr lang="ru-RU" sz="2400" b="1" dirty="0" smtClean="0"/>
              <a:t> = </a:t>
            </a:r>
            <a:r>
              <a:rPr lang="en-US" sz="2400" b="1" dirty="0" smtClean="0"/>
              <a:t>0</a:t>
            </a:r>
            <a:r>
              <a:rPr lang="ru-RU" sz="2400" b="1" dirty="0" smtClean="0"/>
              <a:t>,</a:t>
            </a:r>
            <a:r>
              <a:rPr lang="en-US" sz="2400" b="1" dirty="0" smtClean="0"/>
              <a:t>4</a:t>
            </a:r>
            <a:endParaRPr lang="ru-RU" sz="2400" b="1" dirty="0"/>
          </a:p>
        </p:txBody>
      </p:sp>
      <p:pic>
        <p:nvPicPr>
          <p:cNvPr id="5122" name="Picture 2" descr="http://animashki.mirfentazy.ru/images/stories/oformlenie/strelki/23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088" y="6619063"/>
            <a:ext cx="11430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27352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162 L -0.06267 -0.0016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162 L -0.06146 -0.0004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6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0.00023 L -0.06233 0.0011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8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-0.07014 0.0032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2" grpId="0"/>
      <p:bldP spid="50" grpId="0"/>
      <p:bldP spid="51" grpId="0"/>
      <p:bldP spid="52" grpId="0"/>
      <p:bldP spid="4" grpId="0"/>
      <p:bldP spid="57" grpId="0"/>
      <p:bldP spid="58" grpId="0"/>
      <p:bldP spid="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367781" y="4367999"/>
            <a:ext cx="2612572" cy="1557880"/>
            <a:chOff x="396049" y="1432987"/>
            <a:chExt cx="2612572" cy="1557880"/>
          </a:xfrm>
        </p:grpSpPr>
        <p:pic>
          <p:nvPicPr>
            <p:cNvPr id="40" name="Picture 2" descr="http://900igr.net/datai/fizika/Opticheskaja-sila-linzy/0009-013-Opticheskaja-sila-linzy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61" t="6757" r="55196" b="62158"/>
            <a:stretch/>
          </p:blipFill>
          <p:spPr bwMode="auto">
            <a:xfrm>
              <a:off x="396049" y="1432987"/>
              <a:ext cx="2612572" cy="1557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http://900igr.net/datai/fizika/Opticheskaja-sila-linzy/0009-013-Opticheskaja-sila-linzy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78" t="24527" r="63210" b="62052"/>
            <a:stretch/>
          </p:blipFill>
          <p:spPr bwMode="auto">
            <a:xfrm>
              <a:off x="396049" y="1906860"/>
              <a:ext cx="681576" cy="67264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http://900igr.net/datai/fizika/Opticheskaja-sila-linzy/0009-013-Opticheskaja-sila-linzy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30" t="6757" r="55981" b="62158"/>
            <a:stretch/>
          </p:blipFill>
          <p:spPr bwMode="auto">
            <a:xfrm>
              <a:off x="1702336" y="1432987"/>
              <a:ext cx="838346" cy="155788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http://900igr.net/datai/fizika/Opticheskaja-sila-linzy/0009-013-Opticheskaja-sila-linzy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83" t="6340" r="55777" b="76629"/>
            <a:stretch/>
          </p:blipFill>
          <p:spPr bwMode="auto">
            <a:xfrm>
              <a:off x="1691199" y="1750242"/>
              <a:ext cx="1265108" cy="85355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1475656" y="188640"/>
            <a:ext cx="63466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alt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Оптическая сила линзы</a:t>
            </a:r>
            <a:endParaRPr lang="ru-RU" sz="4000" dirty="0">
              <a:solidFill>
                <a:prstClr val="black"/>
              </a:solidFill>
            </a:endParaRPr>
          </a:p>
        </p:txBody>
      </p:sp>
      <p:pic>
        <p:nvPicPr>
          <p:cNvPr id="1026" name="Picture 2" descr="http://900igr.net/datai/fizika/Opticheskaja-sila-linzy/0009-013-Opticheskaja-sila-linz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1" t="6757" r="55196" b="62158"/>
          <a:stretch/>
        </p:blipFill>
        <p:spPr bwMode="auto">
          <a:xfrm>
            <a:off x="357046" y="4395092"/>
            <a:ext cx="2612572" cy="155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28039" y="1989837"/>
            <a:ext cx="621596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i="1" dirty="0"/>
              <a:t>Чем </a:t>
            </a:r>
            <a:r>
              <a:rPr lang="ru-RU" sz="2400" b="1" i="1" dirty="0" smtClean="0"/>
              <a:t>дальше от линзы </a:t>
            </a:r>
            <a:r>
              <a:rPr lang="ru-RU" sz="2400" b="1" i="1" dirty="0"/>
              <a:t>лежат ее фокусы, </a:t>
            </a:r>
            <a:r>
              <a:rPr lang="ru-RU" sz="2400" b="1" i="1" dirty="0" smtClean="0"/>
              <a:t>тем     слабее          линза </a:t>
            </a:r>
            <a:r>
              <a:rPr lang="ru-RU" sz="2400" b="1" i="1" dirty="0"/>
              <a:t>преломляет </a:t>
            </a:r>
            <a:r>
              <a:rPr lang="ru-RU" sz="2400" b="1" i="1" dirty="0" smtClean="0"/>
              <a:t>лучи, тем     меньше        по модулю оптическая сила линзы. Такая линза имеет        менее        выпуклые поверхности и ее фокус    больше.</a:t>
            </a:r>
            <a:endParaRPr lang="ru-RU" sz="2400" b="1" i="1" dirty="0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351240" y="1285543"/>
            <a:ext cx="2612572" cy="3076511"/>
          </a:xfrm>
          <a:prstGeom prst="triangle">
            <a:avLst/>
          </a:prstGeom>
          <a:gradFill flip="none" rotWithShape="1">
            <a:gsLst>
              <a:gs pos="0">
                <a:srgbClr val="8CDCE4"/>
              </a:gs>
              <a:gs pos="53000">
                <a:srgbClr val="4F81BD">
                  <a:tint val="44500"/>
                  <a:satMod val="160000"/>
                  <a:alpha val="87000"/>
                  <a:lumMod val="99000"/>
                  <a:lumOff val="1000"/>
                </a:srgbClr>
              </a:gs>
              <a:gs pos="87000">
                <a:srgbClr val="4F81BD">
                  <a:tint val="23500"/>
                  <a:satMod val="160000"/>
                </a:srgbClr>
              </a:gs>
            </a:gsLst>
            <a:lin ang="16200000" scaled="1"/>
            <a:tileRect/>
          </a:gra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865438" y="3137919"/>
            <a:ext cx="1584176" cy="0"/>
          </a:xfrm>
          <a:prstGeom prst="line">
            <a:avLst/>
          </a:prstGeom>
          <a:ln w="25400">
            <a:solidFill>
              <a:srgbClr val="033C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8" idx="3"/>
          </p:cNvCxnSpPr>
          <p:nvPr/>
        </p:nvCxnSpPr>
        <p:spPr>
          <a:xfrm flipH="1" flipV="1">
            <a:off x="1647384" y="3137919"/>
            <a:ext cx="10142" cy="1224135"/>
          </a:xfrm>
          <a:prstGeom prst="line">
            <a:avLst/>
          </a:prstGeom>
          <a:ln w="25400">
            <a:solidFill>
              <a:srgbClr val="033C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Д"/>
          <p:cNvSpPr txBox="1"/>
          <p:nvPr/>
        </p:nvSpPr>
        <p:spPr>
          <a:xfrm>
            <a:off x="1002353" y="3429000"/>
            <a:ext cx="427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D</a:t>
            </a:r>
            <a:endParaRPr lang="ru-RU" sz="4000" b="1" dirty="0"/>
          </a:p>
        </p:txBody>
      </p:sp>
      <p:sp>
        <p:nvSpPr>
          <p:cNvPr id="16" name="1"/>
          <p:cNvSpPr/>
          <p:nvPr/>
        </p:nvSpPr>
        <p:spPr>
          <a:xfrm>
            <a:off x="1429449" y="2204864"/>
            <a:ext cx="4892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dirty="0" smtClean="0">
                <a:solidFill>
                  <a:prstClr val="black"/>
                </a:solidFill>
              </a:rPr>
              <a:t>1</a:t>
            </a:r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19" name="F"/>
          <p:cNvSpPr/>
          <p:nvPr/>
        </p:nvSpPr>
        <p:spPr>
          <a:xfrm>
            <a:off x="1898844" y="3429000"/>
            <a:ext cx="466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dirty="0" smtClean="0">
                <a:solidFill>
                  <a:prstClr val="black"/>
                </a:solidFill>
              </a:rPr>
              <a:t>F</a:t>
            </a:r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23928" y="220486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597225" y="3252028"/>
            <a:ext cx="1584176" cy="353943"/>
          </a:xfrm>
          <a:prstGeom prst="rect">
            <a:avLst/>
          </a:prstGeom>
          <a:gradFill flip="none" rotWithShape="1">
            <a:gsLst>
              <a:gs pos="2000">
                <a:srgbClr val="FFFF00"/>
              </a:gs>
              <a:gs pos="99000">
                <a:srgbClr val="FFFF6D"/>
              </a:gs>
              <a:gs pos="94000">
                <a:srgbClr val="4F81BD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597225" y="4935060"/>
            <a:ext cx="1667966" cy="353943"/>
          </a:xfrm>
          <a:prstGeom prst="rect">
            <a:avLst/>
          </a:prstGeom>
          <a:gradFill flip="none" rotWithShape="1">
            <a:gsLst>
              <a:gs pos="2000">
                <a:srgbClr val="FFFF00"/>
              </a:gs>
              <a:gs pos="99000">
                <a:srgbClr val="FFFF6D"/>
              </a:gs>
              <a:gs pos="94000">
                <a:srgbClr val="4F81BD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2939076" y="5925879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сильнее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67908" y="6096012"/>
            <a:ext cx="1247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i="1" dirty="0">
                <a:solidFill>
                  <a:srgbClr val="C00000"/>
                </a:solidFill>
              </a:rPr>
              <a:t>слабее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338140" y="6088729"/>
            <a:ext cx="1438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меньше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76965" y="5966128"/>
            <a:ext cx="1490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</a:rPr>
              <a:t>больше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346169" y="4376238"/>
            <a:ext cx="2612572" cy="1557880"/>
            <a:chOff x="3464037" y="3269515"/>
            <a:chExt cx="2612572" cy="1557880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3464037" y="3269515"/>
              <a:ext cx="2612572" cy="1557880"/>
              <a:chOff x="393521" y="3327487"/>
              <a:chExt cx="2612572" cy="1557880"/>
            </a:xfrm>
          </p:grpSpPr>
          <p:grpSp>
            <p:nvGrpSpPr>
              <p:cNvPr id="5" name="Группа 4"/>
              <p:cNvGrpSpPr/>
              <p:nvPr/>
            </p:nvGrpSpPr>
            <p:grpSpPr>
              <a:xfrm>
                <a:off x="393521" y="3327487"/>
                <a:ext cx="2612572" cy="1557880"/>
                <a:chOff x="393521" y="3327487"/>
                <a:chExt cx="2612572" cy="1557880"/>
              </a:xfrm>
            </p:grpSpPr>
            <p:pic>
              <p:nvPicPr>
                <p:cNvPr id="32" name="Picture 2" descr="http://900igr.net/datai/fizika/Opticheskaja-sila-linzy/0009-013-Opticheskaja-sila-linzy.jpg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61" t="6757" r="55196" b="62158"/>
                <a:stretch/>
              </p:blipFill>
              <p:spPr bwMode="auto">
                <a:xfrm>
                  <a:off x="393521" y="3327487"/>
                  <a:ext cx="2612572" cy="15578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5" name="Picture 2" descr="http://900igr.net/datai/fizika/Opticheskaja-sila-linzy/0009-013-Opticheskaja-sila-linzy.jpg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784" t="9395" r="71009" b="79301"/>
                <a:stretch/>
              </p:blipFill>
              <p:spPr bwMode="auto">
                <a:xfrm rot="16200000">
                  <a:off x="907562" y="3953154"/>
                  <a:ext cx="476500" cy="46385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34" name="Picture 2" descr="http://900igr.net/datai/fizika/Opticheskaja-sila-linzy/0009-013-Opticheskaja-sila-linzy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893" t="25014" r="63651" b="62158"/>
              <a:stretch/>
            </p:blipFill>
            <p:spPr bwMode="auto">
              <a:xfrm>
                <a:off x="846028" y="3863627"/>
                <a:ext cx="599565" cy="642911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3" name="Picture 2" descr="http://900igr.net/datai/fizika/Opticheskaja-sila-linzy/0009-013-Opticheskaja-sila-linzy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28" t="17360" r="77243" b="70687"/>
            <a:stretch/>
          </p:blipFill>
          <p:spPr bwMode="auto">
            <a:xfrm>
              <a:off x="4895949" y="4198114"/>
              <a:ext cx="640230" cy="59903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Прямоугольник 35"/>
          <p:cNvSpPr/>
          <p:nvPr/>
        </p:nvSpPr>
        <p:spPr>
          <a:xfrm>
            <a:off x="5057553" y="4356768"/>
            <a:ext cx="1667966" cy="353943"/>
          </a:xfrm>
          <a:prstGeom prst="rect">
            <a:avLst/>
          </a:prstGeom>
          <a:gradFill flip="none" rotWithShape="1">
            <a:gsLst>
              <a:gs pos="2000">
                <a:srgbClr val="FFFF00"/>
              </a:gs>
              <a:gs pos="99000">
                <a:srgbClr val="FFFF6D"/>
              </a:gs>
              <a:gs pos="94000">
                <a:srgbClr val="4F81BD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5141343" y="2735778"/>
            <a:ext cx="1584176" cy="353943"/>
          </a:xfrm>
          <a:prstGeom prst="rect">
            <a:avLst/>
          </a:prstGeom>
          <a:gradFill flip="none" rotWithShape="1">
            <a:gsLst>
              <a:gs pos="2000">
                <a:srgbClr val="FFFF00"/>
              </a:gs>
              <a:gs pos="99000">
                <a:srgbClr val="FFFF6D"/>
              </a:gs>
              <a:gs pos="94000">
                <a:srgbClr val="4F81BD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2" name="вопрос 1"/>
          <p:cNvGrpSpPr/>
          <p:nvPr/>
        </p:nvGrpSpPr>
        <p:grpSpPr>
          <a:xfrm>
            <a:off x="3346651" y="1363642"/>
            <a:ext cx="516443" cy="611824"/>
            <a:chOff x="2565884" y="1618546"/>
            <a:chExt cx="878598" cy="827781"/>
          </a:xfrm>
        </p:grpSpPr>
        <p:pic>
          <p:nvPicPr>
            <p:cNvPr id="43" name="Picture 2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5884" y="1618546"/>
              <a:ext cx="724310" cy="827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3101886" y="2045704"/>
              <a:ext cx="3425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1</a:t>
              </a:r>
              <a:endParaRPr lang="ru-RU" b="1" dirty="0"/>
            </a:p>
          </p:txBody>
        </p:sp>
      </p:grpSp>
      <p:grpSp>
        <p:nvGrpSpPr>
          <p:cNvPr id="45" name="вопрос 1"/>
          <p:cNvGrpSpPr/>
          <p:nvPr/>
        </p:nvGrpSpPr>
        <p:grpSpPr>
          <a:xfrm>
            <a:off x="4173025" y="1378013"/>
            <a:ext cx="516443" cy="685050"/>
            <a:chOff x="2565884" y="1618546"/>
            <a:chExt cx="878598" cy="926854"/>
          </a:xfrm>
        </p:grpSpPr>
        <p:pic>
          <p:nvPicPr>
            <p:cNvPr id="46" name="Picture 25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5884" y="1618546"/>
              <a:ext cx="724310" cy="827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TextBox 46"/>
            <p:cNvSpPr txBox="1"/>
            <p:nvPr/>
          </p:nvSpPr>
          <p:spPr>
            <a:xfrm>
              <a:off x="3101886" y="2045704"/>
              <a:ext cx="342596" cy="499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2</a:t>
              </a:r>
              <a:endParaRPr lang="ru-RU" b="1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760847" y="1660644"/>
            <a:ext cx="1476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(Задание 5)</a:t>
            </a:r>
            <a:endParaRPr lang="ru-RU" dirty="0"/>
          </a:p>
        </p:txBody>
      </p:sp>
      <p:pic>
        <p:nvPicPr>
          <p:cNvPr id="6146" name="Picture 2" descr="http://animashki.mirfentazy.ru/images/stories/oformlenie/strelki/23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619875"/>
            <a:ext cx="11430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animashki.mirfentazy.ru/images/stories/oformlenie/strelki/2.gif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13" y="6202114"/>
            <a:ext cx="314325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36802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" grpId="0"/>
      <p:bldP spid="25" grpId="0" animBg="1"/>
      <p:bldP spid="28" grpId="0" animBg="1"/>
      <p:bldP spid="36" grpId="0" animBg="1"/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884" y="80576"/>
            <a:ext cx="2043687" cy="1440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54825" y="188640"/>
            <a:ext cx="34483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Эксперимент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6525" y="3829050"/>
            <a:ext cx="856753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dirty="0" smtClean="0"/>
              <a:t>1. Расположив линзу между окном и экраном, получите на экране резкое изображение  удаленного предмета за окном.</a:t>
            </a:r>
          </a:p>
          <a:p>
            <a:r>
              <a:rPr lang="ru-RU" dirty="0" smtClean="0"/>
              <a:t>2. Измерьте с помощью линейки  расстояние  от линзы до полученного изображения.  Это и есть (приблизительно)  фокусное  расстояние  линзы. </a:t>
            </a:r>
          </a:p>
          <a:p>
            <a:pPr lvl="0"/>
            <a:r>
              <a:rPr lang="ru-RU" dirty="0" smtClean="0"/>
              <a:t>3. Выразите полученный результат в сантиметрах  и метрах.</a:t>
            </a:r>
          </a:p>
          <a:p>
            <a:pPr lvl="0"/>
            <a:r>
              <a:rPr lang="ru-RU" dirty="0" smtClean="0"/>
              <a:t>4. Рассчитайте оптическую силу линзы.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6525" y="1268759"/>
            <a:ext cx="85675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Тема.</a:t>
            </a:r>
            <a:r>
              <a:rPr lang="ru-RU" sz="2400" b="1" i="1" dirty="0" smtClean="0"/>
              <a:t> </a:t>
            </a:r>
            <a:r>
              <a:rPr lang="ru-RU" sz="2400" b="1" dirty="0"/>
              <a:t>Измерение фокусного расстояния </a:t>
            </a:r>
            <a:r>
              <a:rPr lang="ru-RU" sz="2400" b="1" dirty="0" smtClean="0"/>
              <a:t> и вычисление оптической силы  </a:t>
            </a:r>
            <a:r>
              <a:rPr lang="ru-RU" sz="2400" b="1" dirty="0"/>
              <a:t>линзы</a:t>
            </a:r>
            <a:r>
              <a:rPr lang="ru-RU" sz="2400" b="1" dirty="0" smtClean="0"/>
              <a:t>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9016" y="2253024"/>
            <a:ext cx="87025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>
                <a:solidFill>
                  <a:srgbClr val="C00000"/>
                </a:solidFill>
              </a:rPr>
              <a:t>Цель работы </a:t>
            </a:r>
            <a:r>
              <a:rPr lang="ru-RU" sz="2400" b="1" i="1" dirty="0" smtClean="0">
                <a:solidFill>
                  <a:prstClr val="black"/>
                </a:solidFill>
              </a:rPr>
              <a:t>-</a:t>
            </a:r>
            <a:r>
              <a:rPr lang="ru-RU" sz="2400" dirty="0" smtClean="0"/>
              <a:t> </a:t>
            </a:r>
            <a:r>
              <a:rPr lang="ru-RU" sz="2400" dirty="0"/>
              <a:t>определить фокусное расстояние </a:t>
            </a:r>
            <a:r>
              <a:rPr lang="ru-RU" sz="2400" dirty="0" smtClean="0"/>
              <a:t>и </a:t>
            </a:r>
            <a:r>
              <a:rPr lang="ru-RU" sz="2400" dirty="0" smtClean="0"/>
              <a:t>оптическую </a:t>
            </a:r>
            <a:r>
              <a:rPr lang="ru-RU" sz="2400" dirty="0"/>
              <a:t>силу собирающей линзы</a:t>
            </a:r>
            <a:r>
              <a:rPr lang="ru-RU" sz="2400" b="1" i="1" dirty="0" smtClean="0">
                <a:solidFill>
                  <a:prstClr val="black"/>
                </a:solidFill>
              </a:rPr>
              <a:t> 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9017" y="3170703"/>
            <a:ext cx="8635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Оборудование : </a:t>
            </a:r>
            <a:r>
              <a:rPr lang="ru-RU" sz="2400" dirty="0" smtClean="0"/>
              <a:t>собирающая линза, экран, линейка.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66561" y="3744035"/>
            <a:ext cx="19599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i="1" dirty="0">
                <a:solidFill>
                  <a:srgbClr val="C00000"/>
                </a:solidFill>
              </a:rPr>
              <a:t>Ход работы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6565" y="6122544"/>
            <a:ext cx="77408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Сделайте краткий вывод о проделанной  работе.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939661" y="5724255"/>
            <a:ext cx="1306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Вывод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2871442" y="3537584"/>
            <a:ext cx="5310158" cy="3109645"/>
            <a:chOff x="3246900" y="2550138"/>
            <a:chExt cx="4018080" cy="2678720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6900" y="2550138"/>
              <a:ext cx="4018080" cy="267872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9" descr="http://www.zastavki.com/pictures/640x480/2012/Creative_Wallpaper_Glass_016330_29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4653" y="3698326"/>
              <a:ext cx="1790327" cy="147269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9" descr="http://www.zastavki.com/pictures/640x480/2012/Creative_Wallpaper_Glass_016330_29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3" t="7799" r="33896" b="39279"/>
            <a:stretch/>
          </p:blipFill>
          <p:spPr bwMode="auto">
            <a:xfrm rot="9576774">
              <a:off x="4087712" y="3049544"/>
              <a:ext cx="500227" cy="52801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875202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Вос знак 3" descr="http://www.yeslovegod.com/_ph/21/91827602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9" r="25193" b="8616"/>
          <a:stretch/>
        </p:blipFill>
        <p:spPr bwMode="auto">
          <a:xfrm>
            <a:off x="6969788" y="1351427"/>
            <a:ext cx="421477" cy="61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вос знак 2" descr="http://www.yeslovegod.com/_ph/21/91827602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9" r="25193" b="8616"/>
          <a:stretch/>
        </p:blipFill>
        <p:spPr bwMode="auto">
          <a:xfrm>
            <a:off x="4912292" y="1361233"/>
            <a:ext cx="421477" cy="61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Вос знак 1" descr="http://www.yeslovegod.com/_ph/21/91827602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9" r="25193" b="8616"/>
          <a:stretch/>
        </p:blipFill>
        <p:spPr bwMode="auto">
          <a:xfrm>
            <a:off x="2684564" y="1371039"/>
            <a:ext cx="421477" cy="61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54825" y="188640"/>
            <a:ext cx="23887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Вопросы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323685" y="2606931"/>
            <a:ext cx="664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Почему фокус рассеивающей линзы называется мнимым?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23685" y="2588184"/>
            <a:ext cx="65583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Почему</a:t>
            </a:r>
            <a:r>
              <a:rPr lang="ru-RU" sz="2400" b="1" i="1" dirty="0">
                <a:solidFill>
                  <a:prstClr val="black"/>
                </a:solidFill>
              </a:rPr>
              <a:t> </a:t>
            </a:r>
            <a:r>
              <a:rPr lang="ru-RU" sz="2400" dirty="0">
                <a:solidFill>
                  <a:prstClr val="black"/>
                </a:solidFill>
              </a:rPr>
              <a:t>выпуклую</a:t>
            </a:r>
            <a:r>
              <a:rPr lang="ru-RU" sz="2400" b="1" i="1" dirty="0">
                <a:solidFill>
                  <a:prstClr val="black"/>
                </a:solidFill>
              </a:rPr>
              <a:t> </a:t>
            </a:r>
            <a:r>
              <a:rPr lang="ru-RU" sz="2400" dirty="0">
                <a:solidFill>
                  <a:prstClr val="black"/>
                </a:solidFill>
              </a:rPr>
              <a:t>линзу</a:t>
            </a:r>
            <a:r>
              <a:rPr lang="ru-RU" sz="2400" b="1" i="1" dirty="0">
                <a:solidFill>
                  <a:prstClr val="black"/>
                </a:solidFill>
              </a:rPr>
              <a:t> </a:t>
            </a:r>
            <a:r>
              <a:rPr lang="ru-RU" sz="2400" dirty="0">
                <a:solidFill>
                  <a:prstClr val="black"/>
                </a:solidFill>
              </a:rPr>
              <a:t>называют</a:t>
            </a:r>
            <a:r>
              <a:rPr lang="ru-RU" sz="2400" b="1" i="1" dirty="0">
                <a:solidFill>
                  <a:prstClr val="black"/>
                </a:solidFill>
              </a:rPr>
              <a:t> </a:t>
            </a:r>
            <a:r>
              <a:rPr lang="ru-RU" sz="2400" dirty="0">
                <a:solidFill>
                  <a:prstClr val="black"/>
                </a:solidFill>
              </a:rPr>
              <a:t>собирающей</a:t>
            </a:r>
            <a:r>
              <a:rPr lang="ru-RU" sz="2400" b="1" i="1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34430" y="2582023"/>
            <a:ext cx="63907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Почему вогнутую линзу называют рассеивающей?</a:t>
            </a:r>
          </a:p>
        </p:txBody>
      </p:sp>
      <p:grpSp>
        <p:nvGrpSpPr>
          <p:cNvPr id="13" name="Вопрос 2"/>
          <p:cNvGrpSpPr/>
          <p:nvPr/>
        </p:nvGrpSpPr>
        <p:grpSpPr>
          <a:xfrm>
            <a:off x="4850494" y="1361233"/>
            <a:ext cx="516443" cy="685050"/>
            <a:chOff x="2565884" y="1618546"/>
            <a:chExt cx="878598" cy="926854"/>
          </a:xfrm>
        </p:grpSpPr>
        <p:pic>
          <p:nvPicPr>
            <p:cNvPr id="14" name="Picture 2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5884" y="1618546"/>
              <a:ext cx="724310" cy="827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3101886" y="2045704"/>
              <a:ext cx="342596" cy="499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2</a:t>
              </a:r>
              <a:endParaRPr lang="ru-RU" b="1" dirty="0"/>
            </a:p>
          </p:txBody>
        </p:sp>
      </p:grpSp>
      <p:grpSp>
        <p:nvGrpSpPr>
          <p:cNvPr id="19" name="Вопрос 1"/>
          <p:cNvGrpSpPr/>
          <p:nvPr/>
        </p:nvGrpSpPr>
        <p:grpSpPr>
          <a:xfrm>
            <a:off x="2609992" y="1371039"/>
            <a:ext cx="516443" cy="685050"/>
            <a:chOff x="2565884" y="1618546"/>
            <a:chExt cx="878598" cy="926854"/>
          </a:xfrm>
        </p:grpSpPr>
        <p:pic>
          <p:nvPicPr>
            <p:cNvPr id="20" name="Picture 2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5884" y="1618546"/>
              <a:ext cx="724310" cy="827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3101886" y="2045704"/>
              <a:ext cx="342596" cy="499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1</a:t>
              </a:r>
              <a:endParaRPr lang="ru-RU" b="1" dirty="0"/>
            </a:p>
          </p:txBody>
        </p:sp>
      </p:grpSp>
      <p:grpSp>
        <p:nvGrpSpPr>
          <p:cNvPr id="5" name="рисунок 1"/>
          <p:cNvGrpSpPr/>
          <p:nvPr/>
        </p:nvGrpSpPr>
        <p:grpSpPr>
          <a:xfrm>
            <a:off x="1801885" y="3585329"/>
            <a:ext cx="5603744" cy="2469648"/>
            <a:chOff x="1459844" y="3573489"/>
            <a:chExt cx="5976664" cy="2673829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1550415" y="3573489"/>
              <a:ext cx="5627336" cy="2220818"/>
              <a:chOff x="1353115" y="3390784"/>
              <a:chExt cx="5627336" cy="2220818"/>
            </a:xfrm>
          </p:grpSpPr>
          <p:grpSp>
            <p:nvGrpSpPr>
              <p:cNvPr id="25" name="Группа 24"/>
              <p:cNvGrpSpPr/>
              <p:nvPr/>
            </p:nvGrpSpPr>
            <p:grpSpPr>
              <a:xfrm rot="153079">
                <a:off x="4264548" y="4256283"/>
                <a:ext cx="2715903" cy="1310401"/>
                <a:chOff x="4357630" y="4230004"/>
                <a:chExt cx="3168352" cy="1303657"/>
              </a:xfrm>
            </p:grpSpPr>
            <p:cxnSp>
              <p:nvCxnSpPr>
                <p:cNvPr id="35" name="Прямая соединительная линия 34"/>
                <p:cNvCxnSpPr/>
                <p:nvPr/>
              </p:nvCxnSpPr>
              <p:spPr>
                <a:xfrm>
                  <a:off x="4357630" y="4230004"/>
                  <a:ext cx="2410245" cy="987451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Прямая соединительная линия 35"/>
                <p:cNvCxnSpPr/>
                <p:nvPr/>
              </p:nvCxnSpPr>
              <p:spPr>
                <a:xfrm>
                  <a:off x="6610607" y="5152872"/>
                  <a:ext cx="915375" cy="380789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Группа 25"/>
              <p:cNvGrpSpPr/>
              <p:nvPr/>
            </p:nvGrpSpPr>
            <p:grpSpPr>
              <a:xfrm>
                <a:off x="1353115" y="5522708"/>
                <a:ext cx="2986948" cy="10953"/>
                <a:chOff x="1153004" y="4208098"/>
                <a:chExt cx="2986948" cy="10953"/>
              </a:xfrm>
            </p:grpSpPr>
            <p:cxnSp>
              <p:nvCxnSpPr>
                <p:cNvPr id="33" name="Прямая соединительная линия 32"/>
                <p:cNvCxnSpPr/>
                <p:nvPr/>
              </p:nvCxnSpPr>
              <p:spPr>
                <a:xfrm flipV="1">
                  <a:off x="1153004" y="4208098"/>
                  <a:ext cx="1484468" cy="4209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Прямая соединительная линия 33"/>
                <p:cNvCxnSpPr/>
                <p:nvPr/>
              </p:nvCxnSpPr>
              <p:spPr>
                <a:xfrm>
                  <a:off x="2467460" y="4208098"/>
                  <a:ext cx="1672492" cy="10953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" name="Группа 26"/>
              <p:cNvGrpSpPr/>
              <p:nvPr/>
            </p:nvGrpSpPr>
            <p:grpSpPr>
              <a:xfrm>
                <a:off x="1371427" y="4219051"/>
                <a:ext cx="2986948" cy="10953"/>
                <a:chOff x="1153004" y="4208098"/>
                <a:chExt cx="2986948" cy="10953"/>
              </a:xfrm>
            </p:grpSpPr>
            <p:cxnSp>
              <p:nvCxnSpPr>
                <p:cNvPr id="31" name="Прямая соединительная линия 30"/>
                <p:cNvCxnSpPr/>
                <p:nvPr/>
              </p:nvCxnSpPr>
              <p:spPr>
                <a:xfrm flipV="1">
                  <a:off x="1153004" y="4208098"/>
                  <a:ext cx="1484468" cy="4209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Прямая соединительная линия 31"/>
                <p:cNvCxnSpPr/>
                <p:nvPr/>
              </p:nvCxnSpPr>
              <p:spPr>
                <a:xfrm>
                  <a:off x="2467460" y="4208098"/>
                  <a:ext cx="1672492" cy="10953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Группа 27"/>
              <p:cNvGrpSpPr/>
              <p:nvPr/>
            </p:nvGrpSpPr>
            <p:grpSpPr>
              <a:xfrm rot="18078486">
                <a:off x="4457715" y="3535765"/>
                <a:ext cx="2220818" cy="1930856"/>
                <a:chOff x="4946090" y="3829772"/>
                <a:chExt cx="2579892" cy="1796574"/>
              </a:xfrm>
            </p:grpSpPr>
            <p:cxnSp>
              <p:nvCxnSpPr>
                <p:cNvPr id="29" name="Прямая соединительная линия 28"/>
                <p:cNvCxnSpPr/>
                <p:nvPr/>
              </p:nvCxnSpPr>
              <p:spPr>
                <a:xfrm rot="3521514" flipV="1">
                  <a:off x="4715946" y="4059916"/>
                  <a:ext cx="1796574" cy="1336286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Прямая соединительная линия 29"/>
                <p:cNvCxnSpPr/>
                <p:nvPr/>
              </p:nvCxnSpPr>
              <p:spPr>
                <a:xfrm>
                  <a:off x="6610607" y="5152872"/>
                  <a:ext cx="915375" cy="380789"/>
                </a:xfrm>
                <a:prstGeom prst="line">
                  <a:avLst/>
                </a:prstGeom>
                <a:ln w="635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7" name="Прямая со стрелкой 36"/>
            <p:cNvCxnSpPr/>
            <p:nvPr/>
          </p:nvCxnSpPr>
          <p:spPr>
            <a:xfrm>
              <a:off x="4507122" y="3740532"/>
              <a:ext cx="0" cy="2506786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1459844" y="4993925"/>
              <a:ext cx="597666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Овал 38"/>
            <p:cNvSpPr/>
            <p:nvPr/>
          </p:nvSpPr>
          <p:spPr>
            <a:xfrm>
              <a:off x="4453774" y="4927386"/>
              <a:ext cx="108012" cy="108012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536003" y="4939919"/>
              <a:ext cx="2700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/>
                <a:t>О</a:t>
              </a:r>
              <a:endParaRPr lang="ru-RU" sz="2400" b="1" dirty="0"/>
            </a:p>
          </p:txBody>
        </p:sp>
        <p:grpSp>
          <p:nvGrpSpPr>
            <p:cNvPr id="41" name="Группа 40"/>
            <p:cNvGrpSpPr/>
            <p:nvPr/>
          </p:nvGrpSpPr>
          <p:grpSpPr>
            <a:xfrm>
              <a:off x="5517755" y="4957868"/>
              <a:ext cx="354584" cy="621077"/>
              <a:chOff x="6066852" y="4703588"/>
              <a:chExt cx="354584" cy="621077"/>
            </a:xfrm>
          </p:grpSpPr>
          <p:sp>
            <p:nvSpPr>
              <p:cNvPr id="42" name="Овал 41"/>
              <p:cNvSpPr/>
              <p:nvPr/>
            </p:nvSpPr>
            <p:spPr>
              <a:xfrm>
                <a:off x="6190138" y="4703588"/>
                <a:ext cx="108012" cy="108012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6066852" y="4863000"/>
                <a:ext cx="35458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2400" b="1" dirty="0">
                    <a:solidFill>
                      <a:prstClr val="black"/>
                    </a:solidFill>
                  </a:rPr>
                  <a:t>F</a:t>
                </a:r>
                <a:endParaRPr lang="ru-RU" sz="2400" b="1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4" name="Группа 43"/>
            <p:cNvGrpSpPr/>
            <p:nvPr/>
          </p:nvGrpSpPr>
          <p:grpSpPr>
            <a:xfrm>
              <a:off x="3196005" y="4939919"/>
              <a:ext cx="354584" cy="646331"/>
              <a:chOff x="2984556" y="4803471"/>
              <a:chExt cx="354584" cy="646331"/>
            </a:xfrm>
          </p:grpSpPr>
          <p:sp>
            <p:nvSpPr>
              <p:cNvPr id="45" name="Овал 44"/>
              <p:cNvSpPr/>
              <p:nvPr/>
            </p:nvSpPr>
            <p:spPr>
              <a:xfrm>
                <a:off x="3084599" y="4803471"/>
                <a:ext cx="108012" cy="108012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2984556" y="4988137"/>
                <a:ext cx="35458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/>
                  <a:t>F</a:t>
                </a:r>
                <a:endParaRPr lang="ru-RU" sz="2400" b="1" dirty="0"/>
              </a:p>
            </p:txBody>
          </p:sp>
        </p:grpSp>
      </p:grpSp>
      <p:grpSp>
        <p:nvGrpSpPr>
          <p:cNvPr id="78" name="Вопрос 3"/>
          <p:cNvGrpSpPr/>
          <p:nvPr/>
        </p:nvGrpSpPr>
        <p:grpSpPr>
          <a:xfrm>
            <a:off x="6936543" y="1351427"/>
            <a:ext cx="516443" cy="685050"/>
            <a:chOff x="2565884" y="1618546"/>
            <a:chExt cx="878598" cy="926854"/>
          </a:xfrm>
        </p:grpSpPr>
        <p:pic>
          <p:nvPicPr>
            <p:cNvPr id="79" name="Picture 2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5884" y="1618546"/>
              <a:ext cx="724310" cy="827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" name="TextBox 79"/>
            <p:cNvSpPr txBox="1"/>
            <p:nvPr/>
          </p:nvSpPr>
          <p:spPr>
            <a:xfrm>
              <a:off x="3101886" y="2045704"/>
              <a:ext cx="342596" cy="499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3</a:t>
              </a:r>
              <a:endParaRPr lang="ru-RU" b="1" dirty="0"/>
            </a:p>
          </p:txBody>
        </p:sp>
      </p:grpSp>
      <p:grpSp>
        <p:nvGrpSpPr>
          <p:cNvPr id="7" name="Рассилинз"/>
          <p:cNvGrpSpPr/>
          <p:nvPr/>
        </p:nvGrpSpPr>
        <p:grpSpPr>
          <a:xfrm>
            <a:off x="1943042" y="3547262"/>
            <a:ext cx="5308565" cy="2801618"/>
            <a:chOff x="1731748" y="3377076"/>
            <a:chExt cx="5976664" cy="3240359"/>
          </a:xfrm>
        </p:grpSpPr>
        <p:grpSp>
          <p:nvGrpSpPr>
            <p:cNvPr id="47" name="Группа 46"/>
            <p:cNvGrpSpPr/>
            <p:nvPr/>
          </p:nvGrpSpPr>
          <p:grpSpPr>
            <a:xfrm>
              <a:off x="1731748" y="3735454"/>
              <a:ext cx="5976664" cy="2455019"/>
              <a:chOff x="1423833" y="2644864"/>
              <a:chExt cx="5976664" cy="2455019"/>
            </a:xfrm>
          </p:grpSpPr>
          <p:grpSp>
            <p:nvGrpSpPr>
              <p:cNvPr id="48" name="Группа 47"/>
              <p:cNvGrpSpPr/>
              <p:nvPr/>
            </p:nvGrpSpPr>
            <p:grpSpPr>
              <a:xfrm>
                <a:off x="4391978" y="2644864"/>
                <a:ext cx="216027" cy="2455019"/>
                <a:chOff x="1583665" y="3594107"/>
                <a:chExt cx="216027" cy="2646109"/>
              </a:xfrm>
            </p:grpSpPr>
            <p:sp>
              <p:nvSpPr>
                <p:cNvPr id="56" name="Line 19"/>
                <p:cNvSpPr>
                  <a:spLocks noChangeShapeType="1"/>
                </p:cNvSpPr>
                <p:nvPr/>
              </p:nvSpPr>
              <p:spPr bwMode="auto">
                <a:xfrm>
                  <a:off x="1691680" y="3813035"/>
                  <a:ext cx="0" cy="2236091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 type="none" w="lg" len="med"/>
                  <a:tailEnd type="none" w="lg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57" name="Группа 56"/>
                <p:cNvGrpSpPr/>
                <p:nvPr/>
              </p:nvGrpSpPr>
              <p:grpSpPr>
                <a:xfrm rot="10800000">
                  <a:off x="1583667" y="3594107"/>
                  <a:ext cx="216025" cy="218928"/>
                  <a:chOff x="2911203" y="6049123"/>
                  <a:chExt cx="168472" cy="130098"/>
                </a:xfrm>
              </p:grpSpPr>
              <p:sp>
                <p:nvSpPr>
                  <p:cNvPr id="61" name="Line 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11203" y="6049123"/>
                    <a:ext cx="84236" cy="130098"/>
                  </a:xfrm>
                  <a:prstGeom prst="line">
                    <a:avLst/>
                  </a:prstGeom>
                  <a:noFill/>
                  <a:ln w="508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995440" y="6049123"/>
                    <a:ext cx="84235" cy="130098"/>
                  </a:xfrm>
                  <a:prstGeom prst="line">
                    <a:avLst/>
                  </a:prstGeom>
                  <a:noFill/>
                  <a:ln w="508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8" name="Группа 57"/>
                <p:cNvGrpSpPr/>
                <p:nvPr/>
              </p:nvGrpSpPr>
              <p:grpSpPr>
                <a:xfrm>
                  <a:off x="1583665" y="6021288"/>
                  <a:ext cx="216025" cy="218928"/>
                  <a:chOff x="2911203" y="6049123"/>
                  <a:chExt cx="168472" cy="130098"/>
                </a:xfrm>
              </p:grpSpPr>
              <p:sp>
                <p:nvSpPr>
                  <p:cNvPr id="59" name="Line 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11203" y="6049123"/>
                    <a:ext cx="84236" cy="130098"/>
                  </a:xfrm>
                  <a:prstGeom prst="line">
                    <a:avLst/>
                  </a:prstGeom>
                  <a:noFill/>
                  <a:ln w="508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0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995440" y="6049123"/>
                    <a:ext cx="84235" cy="130098"/>
                  </a:xfrm>
                  <a:prstGeom prst="line">
                    <a:avLst/>
                  </a:prstGeom>
                  <a:noFill/>
                  <a:ln w="508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cxnSp>
            <p:nvCxnSpPr>
              <p:cNvPr id="49" name="Прямая соединительная линия 48"/>
              <p:cNvCxnSpPr/>
              <p:nvPr/>
            </p:nvCxnSpPr>
            <p:spPr>
              <a:xfrm>
                <a:off x="1423833" y="3872374"/>
                <a:ext cx="597666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Овал 49"/>
              <p:cNvSpPr/>
              <p:nvPr/>
            </p:nvSpPr>
            <p:spPr>
              <a:xfrm>
                <a:off x="4445986" y="3818368"/>
                <a:ext cx="108012" cy="108012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Овал 50"/>
              <p:cNvSpPr/>
              <p:nvPr/>
            </p:nvSpPr>
            <p:spPr>
              <a:xfrm>
                <a:off x="5600297" y="3818368"/>
                <a:ext cx="108012" cy="108012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Овал 51"/>
              <p:cNvSpPr/>
              <p:nvPr/>
            </p:nvSpPr>
            <p:spPr>
              <a:xfrm>
                <a:off x="3260037" y="3818368"/>
                <a:ext cx="108012" cy="108012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4499992" y="3818368"/>
                <a:ext cx="2700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 smtClean="0"/>
                  <a:t>О</a:t>
                </a:r>
                <a:endParaRPr lang="ru-RU" sz="2400" b="1" dirty="0"/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3159994" y="4003034"/>
                <a:ext cx="35458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/>
                  <a:t>F</a:t>
                </a:r>
                <a:endParaRPr lang="ru-RU" sz="2400" b="1" dirty="0"/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5477011" y="4003034"/>
                <a:ext cx="35458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2400" b="1" dirty="0">
                    <a:solidFill>
                      <a:prstClr val="black"/>
                    </a:solidFill>
                  </a:rPr>
                  <a:t>F</a:t>
                </a:r>
                <a:endParaRPr lang="ru-RU" sz="2400" b="1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3" name="Рассеивающая линза"/>
            <p:cNvGrpSpPr/>
            <p:nvPr/>
          </p:nvGrpSpPr>
          <p:grpSpPr>
            <a:xfrm>
              <a:off x="1900060" y="3377076"/>
              <a:ext cx="4721419" cy="3240359"/>
              <a:chOff x="1605777" y="2393886"/>
              <a:chExt cx="4721419" cy="3240359"/>
            </a:xfrm>
          </p:grpSpPr>
          <p:grpSp>
            <p:nvGrpSpPr>
              <p:cNvPr id="64" name="Группа 63"/>
              <p:cNvGrpSpPr/>
              <p:nvPr/>
            </p:nvGrpSpPr>
            <p:grpSpPr>
              <a:xfrm>
                <a:off x="1622185" y="4626104"/>
                <a:ext cx="4705011" cy="1008141"/>
                <a:chOff x="1622185" y="4626104"/>
                <a:chExt cx="4705011" cy="1008141"/>
              </a:xfrm>
            </p:grpSpPr>
            <p:grpSp>
              <p:nvGrpSpPr>
                <p:cNvPr id="72" name="Группа 71"/>
                <p:cNvGrpSpPr/>
                <p:nvPr/>
              </p:nvGrpSpPr>
              <p:grpSpPr>
                <a:xfrm>
                  <a:off x="1622185" y="4626105"/>
                  <a:ext cx="2891440" cy="10953"/>
                  <a:chOff x="1153004" y="4208098"/>
                  <a:chExt cx="2891440" cy="10953"/>
                </a:xfrm>
              </p:grpSpPr>
              <p:cxnSp>
                <p:nvCxnSpPr>
                  <p:cNvPr id="76" name="Прямая соединительная линия 75"/>
                  <p:cNvCxnSpPr/>
                  <p:nvPr/>
                </p:nvCxnSpPr>
                <p:spPr>
                  <a:xfrm flipV="1">
                    <a:off x="1153004" y="4208098"/>
                    <a:ext cx="1484468" cy="4209"/>
                  </a:xfrm>
                  <a:prstGeom prst="line">
                    <a:avLst/>
                  </a:prstGeom>
                  <a:ln w="63500">
                    <a:solidFill>
                      <a:srgbClr val="033C8F"/>
                    </a:solidFill>
                    <a:tailEnd type="stealt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Прямая соединительная линия 76"/>
                  <p:cNvCxnSpPr/>
                  <p:nvPr/>
                </p:nvCxnSpPr>
                <p:spPr>
                  <a:xfrm>
                    <a:off x="2467460" y="4208098"/>
                    <a:ext cx="1576984" cy="10953"/>
                  </a:xfrm>
                  <a:prstGeom prst="line">
                    <a:avLst/>
                  </a:prstGeom>
                  <a:ln w="63500">
                    <a:solidFill>
                      <a:srgbClr val="033C8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3" name="Группа 72"/>
                <p:cNvGrpSpPr/>
                <p:nvPr/>
              </p:nvGrpSpPr>
              <p:grpSpPr>
                <a:xfrm>
                  <a:off x="4513627" y="4626104"/>
                  <a:ext cx="1813569" cy="1008141"/>
                  <a:chOff x="4541644" y="5352737"/>
                  <a:chExt cx="1686540" cy="812567"/>
                </a:xfrm>
              </p:grpSpPr>
              <p:cxnSp>
                <p:nvCxnSpPr>
                  <p:cNvPr id="74" name="Прямая соединительная линия 73"/>
                  <p:cNvCxnSpPr/>
                  <p:nvPr/>
                </p:nvCxnSpPr>
                <p:spPr>
                  <a:xfrm>
                    <a:off x="4541644" y="5352737"/>
                    <a:ext cx="1288325" cy="598302"/>
                  </a:xfrm>
                  <a:prstGeom prst="line">
                    <a:avLst/>
                  </a:prstGeom>
                  <a:ln w="63500">
                    <a:solidFill>
                      <a:srgbClr val="033C8F"/>
                    </a:solidFill>
                    <a:tailEnd type="stealt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Прямая соединительная линия 74"/>
                  <p:cNvCxnSpPr/>
                  <p:nvPr/>
                </p:nvCxnSpPr>
                <p:spPr>
                  <a:xfrm>
                    <a:off x="5676877" y="5877099"/>
                    <a:ext cx="551307" cy="288205"/>
                  </a:xfrm>
                  <a:prstGeom prst="line">
                    <a:avLst/>
                  </a:prstGeom>
                  <a:ln w="63500">
                    <a:solidFill>
                      <a:srgbClr val="033C8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5" name="Группа 64"/>
              <p:cNvGrpSpPr/>
              <p:nvPr/>
            </p:nvGrpSpPr>
            <p:grpSpPr>
              <a:xfrm>
                <a:off x="1605777" y="2393886"/>
                <a:ext cx="4721419" cy="999402"/>
                <a:chOff x="1605777" y="2393886"/>
                <a:chExt cx="4721419" cy="999402"/>
              </a:xfrm>
            </p:grpSpPr>
            <p:grpSp>
              <p:nvGrpSpPr>
                <p:cNvPr id="66" name="Группа 65"/>
                <p:cNvGrpSpPr/>
                <p:nvPr/>
              </p:nvGrpSpPr>
              <p:grpSpPr>
                <a:xfrm>
                  <a:off x="1605777" y="3382334"/>
                  <a:ext cx="2907848" cy="4209"/>
                  <a:chOff x="1153004" y="4208098"/>
                  <a:chExt cx="2907848" cy="4209"/>
                </a:xfrm>
              </p:grpSpPr>
              <p:cxnSp>
                <p:nvCxnSpPr>
                  <p:cNvPr id="70" name="Прямая соединительная линия 69"/>
                  <p:cNvCxnSpPr/>
                  <p:nvPr/>
                </p:nvCxnSpPr>
                <p:spPr>
                  <a:xfrm flipV="1">
                    <a:off x="1153004" y="4208098"/>
                    <a:ext cx="1484468" cy="4209"/>
                  </a:xfrm>
                  <a:prstGeom prst="line">
                    <a:avLst/>
                  </a:prstGeom>
                  <a:ln w="63500">
                    <a:solidFill>
                      <a:srgbClr val="033C8F"/>
                    </a:solidFill>
                    <a:tailEnd type="stealt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Прямая соединительная линия 70"/>
                  <p:cNvCxnSpPr/>
                  <p:nvPr/>
                </p:nvCxnSpPr>
                <p:spPr>
                  <a:xfrm>
                    <a:off x="2467460" y="4208098"/>
                    <a:ext cx="1593392" cy="2104"/>
                  </a:xfrm>
                  <a:prstGeom prst="line">
                    <a:avLst/>
                  </a:prstGeom>
                  <a:ln w="63500">
                    <a:solidFill>
                      <a:srgbClr val="033C8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7" name="Группа 66"/>
                <p:cNvGrpSpPr/>
                <p:nvPr/>
              </p:nvGrpSpPr>
              <p:grpSpPr>
                <a:xfrm>
                  <a:off x="4513628" y="2393886"/>
                  <a:ext cx="1813568" cy="999402"/>
                  <a:chOff x="4456215" y="2780928"/>
                  <a:chExt cx="1771969" cy="982715"/>
                </a:xfrm>
              </p:grpSpPr>
              <p:cxnSp>
                <p:nvCxnSpPr>
                  <p:cNvPr id="68" name="Прямая соединительная линия 67"/>
                  <p:cNvCxnSpPr/>
                  <p:nvPr/>
                </p:nvCxnSpPr>
                <p:spPr>
                  <a:xfrm flipV="1">
                    <a:off x="4456215" y="3033686"/>
                    <a:ext cx="1351222" cy="729957"/>
                  </a:xfrm>
                  <a:prstGeom prst="line">
                    <a:avLst/>
                  </a:prstGeom>
                  <a:ln w="63500">
                    <a:solidFill>
                      <a:srgbClr val="033C8F"/>
                    </a:solidFill>
                    <a:tailEnd type="stealt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Прямая соединительная линия 68"/>
                  <p:cNvCxnSpPr/>
                  <p:nvPr/>
                </p:nvCxnSpPr>
                <p:spPr>
                  <a:xfrm flipV="1">
                    <a:off x="5658737" y="2780928"/>
                    <a:ext cx="569447" cy="335178"/>
                  </a:xfrm>
                  <a:prstGeom prst="line">
                    <a:avLst/>
                  </a:prstGeom>
                  <a:ln w="63500">
                    <a:solidFill>
                      <a:srgbClr val="033C8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84" name="с пунктиром"/>
          <p:cNvGrpSpPr/>
          <p:nvPr/>
        </p:nvGrpSpPr>
        <p:grpSpPr>
          <a:xfrm>
            <a:off x="1843273" y="3513302"/>
            <a:ext cx="5486898" cy="2813397"/>
            <a:chOff x="1731748" y="3377076"/>
            <a:chExt cx="5976664" cy="3240359"/>
          </a:xfrm>
        </p:grpSpPr>
        <p:grpSp>
          <p:nvGrpSpPr>
            <p:cNvPr id="85" name="Рассилинз"/>
            <p:cNvGrpSpPr/>
            <p:nvPr/>
          </p:nvGrpSpPr>
          <p:grpSpPr>
            <a:xfrm>
              <a:off x="1731748" y="3377076"/>
              <a:ext cx="5976664" cy="3240359"/>
              <a:chOff x="1731748" y="3377076"/>
              <a:chExt cx="5976664" cy="3240359"/>
            </a:xfrm>
          </p:grpSpPr>
          <p:grpSp>
            <p:nvGrpSpPr>
              <p:cNvPr id="89" name="Группа 88"/>
              <p:cNvGrpSpPr/>
              <p:nvPr/>
            </p:nvGrpSpPr>
            <p:grpSpPr>
              <a:xfrm>
                <a:off x="1731748" y="3735454"/>
                <a:ext cx="5976664" cy="2455019"/>
                <a:chOff x="1423833" y="2644864"/>
                <a:chExt cx="5976664" cy="2455019"/>
              </a:xfrm>
            </p:grpSpPr>
            <p:grpSp>
              <p:nvGrpSpPr>
                <p:cNvPr id="105" name="Группа 104"/>
                <p:cNvGrpSpPr/>
                <p:nvPr/>
              </p:nvGrpSpPr>
              <p:grpSpPr>
                <a:xfrm>
                  <a:off x="4391978" y="2644864"/>
                  <a:ext cx="216027" cy="2455019"/>
                  <a:chOff x="1583665" y="3594107"/>
                  <a:chExt cx="216027" cy="2646109"/>
                </a:xfrm>
              </p:grpSpPr>
              <p:sp>
                <p:nvSpPr>
                  <p:cNvPr id="113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1691680" y="3813035"/>
                    <a:ext cx="0" cy="2236091"/>
                  </a:xfrm>
                  <a:prstGeom prst="line">
                    <a:avLst/>
                  </a:prstGeom>
                  <a:noFill/>
                  <a:ln w="50800">
                    <a:solidFill>
                      <a:schemeClr val="tx1"/>
                    </a:solidFill>
                    <a:round/>
                    <a:headEnd type="none" w="lg" len="med"/>
                    <a:tailEnd type="none" w="lg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114" name="Группа 113"/>
                  <p:cNvGrpSpPr/>
                  <p:nvPr/>
                </p:nvGrpSpPr>
                <p:grpSpPr>
                  <a:xfrm rot="10800000">
                    <a:off x="1583667" y="3594107"/>
                    <a:ext cx="216025" cy="218928"/>
                    <a:chOff x="2911203" y="6049123"/>
                    <a:chExt cx="168472" cy="130098"/>
                  </a:xfrm>
                </p:grpSpPr>
                <p:sp>
                  <p:nvSpPr>
                    <p:cNvPr id="118" name="Line 2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911203" y="6049123"/>
                      <a:ext cx="84236" cy="130098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9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5440" y="6049123"/>
                      <a:ext cx="84235" cy="130098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15" name="Группа 114"/>
                  <p:cNvGrpSpPr/>
                  <p:nvPr/>
                </p:nvGrpSpPr>
                <p:grpSpPr>
                  <a:xfrm>
                    <a:off x="1583665" y="6021288"/>
                    <a:ext cx="216025" cy="218928"/>
                    <a:chOff x="2911203" y="6049123"/>
                    <a:chExt cx="168472" cy="130098"/>
                  </a:xfrm>
                </p:grpSpPr>
                <p:sp>
                  <p:nvSpPr>
                    <p:cNvPr id="116" name="Line 2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911203" y="6049123"/>
                      <a:ext cx="84236" cy="130098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5440" y="6049123"/>
                      <a:ext cx="84235" cy="130098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cxnSp>
              <p:nvCxnSpPr>
                <p:cNvPr id="106" name="Прямая соединительная линия 105"/>
                <p:cNvCxnSpPr/>
                <p:nvPr/>
              </p:nvCxnSpPr>
              <p:spPr>
                <a:xfrm>
                  <a:off x="1423833" y="3872374"/>
                  <a:ext cx="5976664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7" name="Овал 106"/>
                <p:cNvSpPr/>
                <p:nvPr/>
              </p:nvSpPr>
              <p:spPr>
                <a:xfrm>
                  <a:off x="4445986" y="3818368"/>
                  <a:ext cx="108012" cy="108012"/>
                </a:xfrm>
                <a:prstGeom prst="ellipse">
                  <a:avLst/>
                </a:prstGeom>
                <a:solidFill>
                  <a:schemeClr val="bg1"/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8" name="Овал 107"/>
                <p:cNvSpPr/>
                <p:nvPr/>
              </p:nvSpPr>
              <p:spPr>
                <a:xfrm>
                  <a:off x="5600297" y="3818368"/>
                  <a:ext cx="108012" cy="108012"/>
                </a:xfrm>
                <a:prstGeom prst="ellipse">
                  <a:avLst/>
                </a:prstGeom>
                <a:solidFill>
                  <a:schemeClr val="bg1"/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9" name="Овал 108"/>
                <p:cNvSpPr/>
                <p:nvPr/>
              </p:nvSpPr>
              <p:spPr>
                <a:xfrm>
                  <a:off x="3260037" y="3818368"/>
                  <a:ext cx="108012" cy="108012"/>
                </a:xfrm>
                <a:prstGeom prst="ellipse">
                  <a:avLst/>
                </a:prstGeom>
                <a:solidFill>
                  <a:schemeClr val="bg1"/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0" name="TextBox 109"/>
                <p:cNvSpPr txBox="1"/>
                <p:nvPr/>
              </p:nvSpPr>
              <p:spPr>
                <a:xfrm>
                  <a:off x="4499992" y="3818368"/>
                  <a:ext cx="27003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400" b="1" dirty="0" smtClean="0"/>
                    <a:t>О</a:t>
                  </a:r>
                  <a:endParaRPr lang="ru-RU" sz="2400" b="1" dirty="0"/>
                </a:p>
              </p:txBody>
            </p:sp>
            <p:sp>
              <p:nvSpPr>
                <p:cNvPr id="111" name="Прямоугольник 110"/>
                <p:cNvSpPr/>
                <p:nvPr/>
              </p:nvSpPr>
              <p:spPr>
                <a:xfrm>
                  <a:off x="3159994" y="4003034"/>
                  <a:ext cx="35458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dirty="0" smtClean="0"/>
                    <a:t>F</a:t>
                  </a:r>
                  <a:endParaRPr lang="ru-RU" sz="2400" b="1" dirty="0"/>
                </a:p>
              </p:txBody>
            </p:sp>
            <p:sp>
              <p:nvSpPr>
                <p:cNvPr id="112" name="Прямоугольник 111"/>
                <p:cNvSpPr/>
                <p:nvPr/>
              </p:nvSpPr>
              <p:spPr>
                <a:xfrm>
                  <a:off x="5477011" y="4003034"/>
                  <a:ext cx="35458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:r>
                    <a:rPr lang="en-US" sz="2400" b="1" dirty="0">
                      <a:solidFill>
                        <a:prstClr val="black"/>
                      </a:solidFill>
                    </a:rPr>
                    <a:t>F</a:t>
                  </a:r>
                  <a:endParaRPr lang="ru-RU" sz="2400" b="1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90" name="Рассеивающая линза"/>
              <p:cNvGrpSpPr/>
              <p:nvPr/>
            </p:nvGrpSpPr>
            <p:grpSpPr>
              <a:xfrm>
                <a:off x="1900060" y="3377076"/>
                <a:ext cx="4721419" cy="3240359"/>
                <a:chOff x="1605777" y="2393886"/>
                <a:chExt cx="4721419" cy="3240359"/>
              </a:xfrm>
            </p:grpSpPr>
            <p:grpSp>
              <p:nvGrpSpPr>
                <p:cNvPr id="91" name="Группа 90"/>
                <p:cNvGrpSpPr/>
                <p:nvPr/>
              </p:nvGrpSpPr>
              <p:grpSpPr>
                <a:xfrm>
                  <a:off x="1622185" y="4626104"/>
                  <a:ext cx="4705011" cy="1008141"/>
                  <a:chOff x="1622185" y="4626104"/>
                  <a:chExt cx="4705011" cy="1008141"/>
                </a:xfrm>
              </p:grpSpPr>
              <p:grpSp>
                <p:nvGrpSpPr>
                  <p:cNvPr id="99" name="Группа 98"/>
                  <p:cNvGrpSpPr/>
                  <p:nvPr/>
                </p:nvGrpSpPr>
                <p:grpSpPr>
                  <a:xfrm>
                    <a:off x="1622185" y="4626105"/>
                    <a:ext cx="2891440" cy="10953"/>
                    <a:chOff x="1153004" y="4208098"/>
                    <a:chExt cx="2891440" cy="10953"/>
                  </a:xfrm>
                </p:grpSpPr>
                <p:cxnSp>
                  <p:nvCxnSpPr>
                    <p:cNvPr id="103" name="Прямая соединительная линия 102"/>
                    <p:cNvCxnSpPr/>
                    <p:nvPr/>
                  </p:nvCxnSpPr>
                  <p:spPr>
                    <a:xfrm flipV="1">
                      <a:off x="1153004" y="4208098"/>
                      <a:ext cx="1484468" cy="4209"/>
                    </a:xfrm>
                    <a:prstGeom prst="line">
                      <a:avLst/>
                    </a:prstGeom>
                    <a:ln w="63500">
                      <a:solidFill>
                        <a:srgbClr val="033C8F"/>
                      </a:solidFill>
                      <a:tailEnd type="stealt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" name="Прямая соединительная линия 103"/>
                    <p:cNvCxnSpPr/>
                    <p:nvPr/>
                  </p:nvCxnSpPr>
                  <p:spPr>
                    <a:xfrm>
                      <a:off x="2467460" y="4208098"/>
                      <a:ext cx="1576984" cy="10953"/>
                    </a:xfrm>
                    <a:prstGeom prst="line">
                      <a:avLst/>
                    </a:prstGeom>
                    <a:ln w="63500">
                      <a:solidFill>
                        <a:srgbClr val="033C8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0" name="Группа 99"/>
                  <p:cNvGrpSpPr/>
                  <p:nvPr/>
                </p:nvGrpSpPr>
                <p:grpSpPr>
                  <a:xfrm>
                    <a:off x="4513627" y="4626104"/>
                    <a:ext cx="1813569" cy="1008141"/>
                    <a:chOff x="4541644" y="5352737"/>
                    <a:chExt cx="1686540" cy="812567"/>
                  </a:xfrm>
                </p:grpSpPr>
                <p:cxnSp>
                  <p:nvCxnSpPr>
                    <p:cNvPr id="101" name="Прямая соединительная линия 100"/>
                    <p:cNvCxnSpPr/>
                    <p:nvPr/>
                  </p:nvCxnSpPr>
                  <p:spPr>
                    <a:xfrm>
                      <a:off x="4541644" y="5352737"/>
                      <a:ext cx="1288325" cy="598302"/>
                    </a:xfrm>
                    <a:prstGeom prst="line">
                      <a:avLst/>
                    </a:prstGeom>
                    <a:ln w="63500">
                      <a:solidFill>
                        <a:srgbClr val="033C8F"/>
                      </a:solidFill>
                      <a:tailEnd type="stealt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" name="Прямая соединительная линия 101"/>
                    <p:cNvCxnSpPr/>
                    <p:nvPr/>
                  </p:nvCxnSpPr>
                  <p:spPr>
                    <a:xfrm>
                      <a:off x="5676877" y="5877099"/>
                      <a:ext cx="551307" cy="288205"/>
                    </a:xfrm>
                    <a:prstGeom prst="line">
                      <a:avLst/>
                    </a:prstGeom>
                    <a:ln w="63500">
                      <a:solidFill>
                        <a:srgbClr val="033C8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92" name="Группа 91"/>
                <p:cNvGrpSpPr/>
                <p:nvPr/>
              </p:nvGrpSpPr>
              <p:grpSpPr>
                <a:xfrm>
                  <a:off x="1605777" y="2393886"/>
                  <a:ext cx="4721419" cy="999402"/>
                  <a:chOff x="1605777" y="2393886"/>
                  <a:chExt cx="4721419" cy="999402"/>
                </a:xfrm>
              </p:grpSpPr>
              <p:grpSp>
                <p:nvGrpSpPr>
                  <p:cNvPr id="93" name="Группа 92"/>
                  <p:cNvGrpSpPr/>
                  <p:nvPr/>
                </p:nvGrpSpPr>
                <p:grpSpPr>
                  <a:xfrm>
                    <a:off x="1605777" y="3382334"/>
                    <a:ext cx="2907848" cy="4209"/>
                    <a:chOff x="1153004" y="4208098"/>
                    <a:chExt cx="2907848" cy="4209"/>
                  </a:xfrm>
                </p:grpSpPr>
                <p:cxnSp>
                  <p:nvCxnSpPr>
                    <p:cNvPr id="97" name="Прямая соединительная линия 96"/>
                    <p:cNvCxnSpPr/>
                    <p:nvPr/>
                  </p:nvCxnSpPr>
                  <p:spPr>
                    <a:xfrm flipV="1">
                      <a:off x="1153004" y="4208098"/>
                      <a:ext cx="1484468" cy="4209"/>
                    </a:xfrm>
                    <a:prstGeom prst="line">
                      <a:avLst/>
                    </a:prstGeom>
                    <a:ln w="63500">
                      <a:solidFill>
                        <a:srgbClr val="033C8F"/>
                      </a:solidFill>
                      <a:tailEnd type="stealt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" name="Прямая соединительная линия 97"/>
                    <p:cNvCxnSpPr/>
                    <p:nvPr/>
                  </p:nvCxnSpPr>
                  <p:spPr>
                    <a:xfrm>
                      <a:off x="2467460" y="4208098"/>
                      <a:ext cx="1593392" cy="2104"/>
                    </a:xfrm>
                    <a:prstGeom prst="line">
                      <a:avLst/>
                    </a:prstGeom>
                    <a:ln w="63500">
                      <a:solidFill>
                        <a:srgbClr val="033C8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4" name="Группа 93"/>
                  <p:cNvGrpSpPr/>
                  <p:nvPr/>
                </p:nvGrpSpPr>
                <p:grpSpPr>
                  <a:xfrm>
                    <a:off x="4513628" y="2393886"/>
                    <a:ext cx="1813568" cy="999402"/>
                    <a:chOff x="4456215" y="2780928"/>
                    <a:chExt cx="1771969" cy="982715"/>
                  </a:xfrm>
                </p:grpSpPr>
                <p:cxnSp>
                  <p:nvCxnSpPr>
                    <p:cNvPr id="95" name="Прямая соединительная линия 94"/>
                    <p:cNvCxnSpPr/>
                    <p:nvPr/>
                  </p:nvCxnSpPr>
                  <p:spPr>
                    <a:xfrm flipV="1">
                      <a:off x="4456215" y="3033686"/>
                      <a:ext cx="1351222" cy="729957"/>
                    </a:xfrm>
                    <a:prstGeom prst="line">
                      <a:avLst/>
                    </a:prstGeom>
                    <a:ln w="63500">
                      <a:solidFill>
                        <a:srgbClr val="033C8F"/>
                      </a:solidFill>
                      <a:tailEnd type="stealt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" name="Прямая соединительная линия 95"/>
                    <p:cNvCxnSpPr/>
                    <p:nvPr/>
                  </p:nvCxnSpPr>
                  <p:spPr>
                    <a:xfrm flipV="1">
                      <a:off x="5658737" y="2780928"/>
                      <a:ext cx="569447" cy="335178"/>
                    </a:xfrm>
                    <a:prstGeom prst="line">
                      <a:avLst/>
                    </a:prstGeom>
                    <a:ln w="63500">
                      <a:solidFill>
                        <a:srgbClr val="033C8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86" name="Группа 85"/>
            <p:cNvGrpSpPr/>
            <p:nvPr/>
          </p:nvGrpSpPr>
          <p:grpSpPr>
            <a:xfrm>
              <a:off x="3660699" y="4360300"/>
              <a:ext cx="1131942" cy="1178811"/>
              <a:chOff x="3381681" y="3393288"/>
              <a:chExt cx="1131942" cy="1178811"/>
            </a:xfrm>
          </p:grpSpPr>
          <p:cxnSp>
            <p:nvCxnSpPr>
              <p:cNvPr id="87" name="Прямая соединительная линия 86"/>
              <p:cNvCxnSpPr/>
              <p:nvPr/>
            </p:nvCxnSpPr>
            <p:spPr>
              <a:xfrm flipV="1">
                <a:off x="3420138" y="3393288"/>
                <a:ext cx="1093485" cy="586488"/>
              </a:xfrm>
              <a:prstGeom prst="line">
                <a:avLst/>
              </a:prstGeom>
              <a:ln w="508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Прямая соединительная линия 87"/>
              <p:cNvCxnSpPr/>
              <p:nvPr/>
            </p:nvCxnSpPr>
            <p:spPr>
              <a:xfrm>
                <a:off x="3381681" y="3979774"/>
                <a:ext cx="1077937" cy="592325"/>
              </a:xfrm>
              <a:prstGeom prst="line">
                <a:avLst/>
              </a:prstGeom>
              <a:ln w="508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098" name="Picture 2" descr="http://animashki.mirfentazy.ru/images/stories/oformlenie/strelki/23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583769"/>
            <a:ext cx="11430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15767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48148E-6 L -0.06458 0.0009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L -0.06858 0.0023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8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7.40741E-7 L -0.06042 -0.0030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/>
          <p:cNvCxnSpPr/>
          <p:nvPr/>
        </p:nvCxnSpPr>
        <p:spPr>
          <a:xfrm flipV="1">
            <a:off x="2445310" y="2895483"/>
            <a:ext cx="4165233" cy="20702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715159" y="2459022"/>
            <a:ext cx="39906" cy="2785639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195736" y="222581"/>
            <a:ext cx="51058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Основные термины</a:t>
            </a:r>
            <a:endParaRPr lang="ru-RU" sz="40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580952" y="2652455"/>
            <a:ext cx="0" cy="2506786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504793" y="3905848"/>
            <a:ext cx="59766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4526946" y="3844269"/>
            <a:ext cx="274506" cy="469238"/>
            <a:chOff x="4526946" y="3844269"/>
            <a:chExt cx="274506" cy="469238"/>
          </a:xfrm>
        </p:grpSpPr>
        <p:sp>
          <p:nvSpPr>
            <p:cNvPr id="11" name="Овал 10"/>
            <p:cNvSpPr/>
            <p:nvPr/>
          </p:nvSpPr>
          <p:spPr>
            <a:xfrm>
              <a:off x="4526946" y="3844269"/>
              <a:ext cx="108012" cy="108012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31422" y="3851842"/>
              <a:ext cx="2700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/>
                <a:t>О</a:t>
              </a:r>
              <a:endParaRPr lang="ru-RU" sz="2400" b="1" dirty="0"/>
            </a:p>
          </p:txBody>
        </p:sp>
      </p:grpSp>
      <p:sp>
        <p:nvSpPr>
          <p:cNvPr id="12" name="Овал 11"/>
          <p:cNvSpPr/>
          <p:nvPr/>
        </p:nvSpPr>
        <p:spPr>
          <a:xfrm>
            <a:off x="5681257" y="3851842"/>
            <a:ext cx="108012" cy="108012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6" name="Группа 85"/>
          <p:cNvGrpSpPr/>
          <p:nvPr/>
        </p:nvGrpSpPr>
        <p:grpSpPr>
          <a:xfrm>
            <a:off x="3271717" y="3851842"/>
            <a:ext cx="354584" cy="555134"/>
            <a:chOff x="3271717" y="3851842"/>
            <a:chExt cx="354584" cy="555134"/>
          </a:xfrm>
        </p:grpSpPr>
        <p:sp>
          <p:nvSpPr>
            <p:cNvPr id="13" name="Овал 12"/>
            <p:cNvSpPr/>
            <p:nvPr/>
          </p:nvSpPr>
          <p:spPr>
            <a:xfrm>
              <a:off x="3340997" y="3851842"/>
              <a:ext cx="108012" cy="108012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271717" y="3945311"/>
              <a:ext cx="3545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/>
                <a:t>F</a:t>
              </a:r>
              <a:endParaRPr lang="ru-RU" sz="2400" b="1" dirty="0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5735112" y="3930597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</a:rPr>
              <a:t>F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63560" y="1792636"/>
            <a:ext cx="412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Оптический центр линзы</a:t>
            </a:r>
            <a:endParaRPr lang="ru-RU" sz="24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24441" y="1792636"/>
            <a:ext cx="3822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Главная оптическая ось</a:t>
            </a:r>
            <a:endParaRPr lang="ru-RU" sz="2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50689" y="5521501"/>
            <a:ext cx="2327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Фокус линзы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63560" y="5510778"/>
            <a:ext cx="3485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 i="1"/>
            </a:lvl1pPr>
          </a:lstStyle>
          <a:p>
            <a:r>
              <a:rPr lang="ru-RU" dirty="0"/>
              <a:t>Фокальная плоскость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6989" y="1293687"/>
            <a:ext cx="419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 Тонкая </a:t>
            </a:r>
            <a:r>
              <a:rPr lang="ru-RU" sz="2400" b="1" i="1" dirty="0"/>
              <a:t>собирающая линза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1540" y="5983166"/>
            <a:ext cx="3397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Фокусное расстояние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43394" y="5983166"/>
            <a:ext cx="3645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Побочный фокус линзы</a:t>
            </a:r>
            <a:endParaRPr lang="ru-RU" sz="2400" b="1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4906205" y="1327302"/>
            <a:ext cx="3985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Побочная оптическая ось</a:t>
            </a:r>
            <a:endParaRPr lang="ru-RU" sz="2400" b="1" i="1" dirty="0"/>
          </a:p>
        </p:txBody>
      </p:sp>
      <p:grpSp>
        <p:nvGrpSpPr>
          <p:cNvPr id="69" name="Группа 68"/>
          <p:cNvGrpSpPr/>
          <p:nvPr/>
        </p:nvGrpSpPr>
        <p:grpSpPr>
          <a:xfrm>
            <a:off x="5681257" y="3286448"/>
            <a:ext cx="609762" cy="515671"/>
            <a:chOff x="5681257" y="3286448"/>
            <a:chExt cx="609762" cy="515671"/>
          </a:xfrm>
        </p:grpSpPr>
        <p:sp>
          <p:nvSpPr>
            <p:cNvPr id="32" name="Овал 31"/>
            <p:cNvSpPr/>
            <p:nvPr/>
          </p:nvSpPr>
          <p:spPr>
            <a:xfrm>
              <a:off x="5681257" y="3286448"/>
              <a:ext cx="108012" cy="108012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5814607" y="3340454"/>
              <a:ext cx="47641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prstClr val="black"/>
                  </a:solidFill>
                </a:rPr>
                <a:t>F”</a:t>
              </a:r>
              <a:endParaRPr lang="ru-RU" dirty="0"/>
            </a:p>
          </p:txBody>
        </p:sp>
      </p:grpSp>
      <p:cxnSp>
        <p:nvCxnSpPr>
          <p:cNvPr id="72" name="Прямая соединительная линия 71"/>
          <p:cNvCxnSpPr>
            <a:stCxn id="13" idx="6"/>
            <a:endCxn id="11" idx="2"/>
          </p:cNvCxnSpPr>
          <p:nvPr/>
        </p:nvCxnSpPr>
        <p:spPr>
          <a:xfrm flipV="1">
            <a:off x="3449009" y="3898275"/>
            <a:ext cx="1077937" cy="75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http://animashki.mirfentazy.ru/images/stories/oformlenie/strelki/23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658" y="6619874"/>
            <a:ext cx="11430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Группа 30"/>
          <p:cNvGrpSpPr/>
          <p:nvPr/>
        </p:nvGrpSpPr>
        <p:grpSpPr>
          <a:xfrm>
            <a:off x="5681257" y="3286448"/>
            <a:ext cx="609762" cy="515671"/>
            <a:chOff x="5681257" y="3286448"/>
            <a:chExt cx="609762" cy="515671"/>
          </a:xfrm>
        </p:grpSpPr>
        <p:sp>
          <p:nvSpPr>
            <p:cNvPr id="33" name="Овал 32"/>
            <p:cNvSpPr/>
            <p:nvPr/>
          </p:nvSpPr>
          <p:spPr>
            <a:xfrm>
              <a:off x="5681257" y="3286448"/>
              <a:ext cx="108012" cy="108012"/>
            </a:xfrm>
            <a:prstGeom prst="ellipse">
              <a:avLst/>
            </a:prstGeom>
            <a:solidFill>
              <a:srgbClr val="FFC00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5814607" y="3340454"/>
              <a:ext cx="47641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C000"/>
                  </a:solidFill>
                </a:rPr>
                <a:t>F”</a:t>
              </a:r>
              <a:endParaRPr lang="ru-RU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4531422" y="3844269"/>
            <a:ext cx="274506" cy="469238"/>
            <a:chOff x="4526946" y="3844269"/>
            <a:chExt cx="274506" cy="469238"/>
          </a:xfrm>
        </p:grpSpPr>
        <p:sp>
          <p:nvSpPr>
            <p:cNvPr id="36" name="Овал 35"/>
            <p:cNvSpPr/>
            <p:nvPr/>
          </p:nvSpPr>
          <p:spPr>
            <a:xfrm>
              <a:off x="4526946" y="3844269"/>
              <a:ext cx="108012" cy="1080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531422" y="3851842"/>
              <a:ext cx="2700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chemeClr val="accent6">
                      <a:lumMod val="75000"/>
                    </a:schemeClr>
                  </a:solidFill>
                </a:rPr>
                <a:t>О</a:t>
              </a:r>
              <a:endParaRPr lang="ru-RU" sz="2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3271717" y="3851842"/>
            <a:ext cx="2807848" cy="555134"/>
            <a:chOff x="3271717" y="3851842"/>
            <a:chExt cx="2807848" cy="555134"/>
          </a:xfrm>
        </p:grpSpPr>
        <p:grpSp>
          <p:nvGrpSpPr>
            <p:cNvPr id="42" name="Группа 41"/>
            <p:cNvGrpSpPr/>
            <p:nvPr/>
          </p:nvGrpSpPr>
          <p:grpSpPr>
            <a:xfrm>
              <a:off x="3271717" y="3851842"/>
              <a:ext cx="354584" cy="555134"/>
              <a:chOff x="3271717" y="3851842"/>
              <a:chExt cx="354584" cy="555134"/>
            </a:xfrm>
          </p:grpSpPr>
          <p:sp>
            <p:nvSpPr>
              <p:cNvPr id="43" name="Овал 42"/>
              <p:cNvSpPr/>
              <p:nvPr/>
            </p:nvSpPr>
            <p:spPr>
              <a:xfrm>
                <a:off x="3340997" y="3851842"/>
                <a:ext cx="108012" cy="108012"/>
              </a:xfrm>
              <a:prstGeom prst="ellipse">
                <a:avLst/>
              </a:prstGeom>
              <a:solidFill>
                <a:srgbClr val="7030A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3271717" y="3945311"/>
                <a:ext cx="35458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7030A0"/>
                    </a:solidFill>
                  </a:rPr>
                  <a:t>F</a:t>
                </a:r>
                <a:endParaRPr lang="ru-RU" sz="2400" b="1" dirty="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45" name="Группа 44"/>
            <p:cNvGrpSpPr/>
            <p:nvPr/>
          </p:nvGrpSpPr>
          <p:grpSpPr>
            <a:xfrm>
              <a:off x="5681257" y="3853306"/>
              <a:ext cx="398308" cy="538830"/>
              <a:chOff x="3340997" y="3851842"/>
              <a:chExt cx="398308" cy="538830"/>
            </a:xfrm>
          </p:grpSpPr>
          <p:sp>
            <p:nvSpPr>
              <p:cNvPr id="46" name="Овал 45"/>
              <p:cNvSpPr/>
              <p:nvPr/>
            </p:nvSpPr>
            <p:spPr>
              <a:xfrm>
                <a:off x="3340997" y="3851842"/>
                <a:ext cx="108012" cy="108012"/>
              </a:xfrm>
              <a:prstGeom prst="ellipse">
                <a:avLst/>
              </a:prstGeom>
              <a:solidFill>
                <a:srgbClr val="7030A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3384721" y="3929007"/>
                <a:ext cx="35458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7030A0"/>
                    </a:solidFill>
                  </a:rPr>
                  <a:t>F</a:t>
                </a:r>
                <a:endParaRPr lang="ru-RU" sz="2400" b="1" dirty="0">
                  <a:solidFill>
                    <a:srgbClr val="7030A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964116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33C8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33C8F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6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9" grpId="0"/>
      <p:bldP spid="4" grpId="0"/>
      <p:bldP spid="6" grpId="0"/>
      <p:bldP spid="7" grpId="0"/>
      <p:bldP spid="17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222581"/>
            <a:ext cx="50257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Домашнее задание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411281" y="1187919"/>
            <a:ext cx="6290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Творческое экспериментальное задание</a:t>
            </a:r>
            <a:endParaRPr lang="ru-RU" sz="24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99115" y="1697061"/>
            <a:ext cx="5715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i="1" dirty="0">
                <a:solidFill>
                  <a:srgbClr val="C00000"/>
                </a:solidFill>
              </a:rPr>
              <a:t>«Наблюдение действий линз-капель»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0503" y="2258870"/>
            <a:ext cx="78724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На плоскую стеклянную пластинку (прозрачная линейка, стакан с плоским дном) </a:t>
            </a:r>
            <a:r>
              <a:rPr lang="ru-RU" dirty="0" smtClean="0"/>
              <a:t>поместите </a:t>
            </a:r>
            <a:r>
              <a:rPr lang="ru-RU" dirty="0"/>
              <a:t>каплю жидкости и </a:t>
            </a:r>
            <a:r>
              <a:rPr lang="ru-RU" dirty="0" smtClean="0"/>
              <a:t>наблюдайте </a:t>
            </a:r>
            <a:r>
              <a:rPr lang="ru-RU" dirty="0"/>
              <a:t>ее действие в качестве линзы. Например, для </a:t>
            </a:r>
            <a:r>
              <a:rPr lang="ru-RU" dirty="0" smtClean="0"/>
              <a:t>чтения мелкого </a:t>
            </a:r>
            <a:r>
              <a:rPr lang="ru-RU" dirty="0"/>
              <a:t>газетного текста</a:t>
            </a:r>
            <a:r>
              <a:rPr lang="ru-RU" dirty="0" smtClean="0"/>
              <a:t>. </a:t>
            </a:r>
          </a:p>
          <a:p>
            <a:pPr algn="ctr"/>
            <a:r>
              <a:rPr lang="ru-RU" dirty="0" smtClean="0"/>
              <a:t>От </a:t>
            </a:r>
            <a:r>
              <a:rPr lang="ru-RU" dirty="0"/>
              <a:t>чего зависит степень увеличения линзы?</a:t>
            </a:r>
          </a:p>
          <a:p>
            <a:pPr algn="ctr"/>
            <a:r>
              <a:rPr lang="ru-RU" dirty="0" smtClean="0"/>
              <a:t>Подумайте</a:t>
            </a:r>
            <a:r>
              <a:rPr lang="ru-RU" dirty="0"/>
              <a:t>, как сделать более выпуклую </a:t>
            </a:r>
            <a:r>
              <a:rPr lang="ru-RU" dirty="0" smtClean="0"/>
              <a:t>каплю-линзу (вспомните </a:t>
            </a:r>
            <a:r>
              <a:rPr lang="ru-RU" dirty="0"/>
              <a:t>явление смачивания и </a:t>
            </a:r>
            <a:r>
              <a:rPr lang="ru-RU" dirty="0" err="1" smtClean="0"/>
              <a:t>несмачивания</a:t>
            </a:r>
            <a:r>
              <a:rPr lang="ru-RU" dirty="0" smtClean="0"/>
              <a:t>).  </a:t>
            </a:r>
          </a:p>
          <a:p>
            <a:pPr algn="ctr"/>
            <a:r>
              <a:rPr lang="ru-RU" dirty="0" smtClean="0"/>
              <a:t>Отчет о работе можно представить в виде описания опытов, фото, презентации.</a:t>
            </a:r>
            <a:endParaRPr lang="ru-RU" dirty="0"/>
          </a:p>
        </p:txBody>
      </p:sp>
      <p:pic>
        <p:nvPicPr>
          <p:cNvPr id="3075" name="Picture 3" descr="G:\Работы учащихся\8 класс\Оптика\фото ЛИнза-капля\SAM_10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992" y="4860722"/>
            <a:ext cx="3349816" cy="188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Содержимое 3" descr="IMG_35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2270" y="2179714"/>
            <a:ext cx="2026851" cy="2665429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1" t="16300" r="971" b="12158"/>
          <a:stretch/>
        </p:blipFill>
        <p:spPr bwMode="auto">
          <a:xfrm>
            <a:off x="116505" y="2179714"/>
            <a:ext cx="5546487" cy="458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Содержимое 3" descr="IMG_355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60669" y="2348880"/>
            <a:ext cx="2580529" cy="1954239"/>
          </a:xfrm>
          <a:prstGeom prst="rect">
            <a:avLst/>
          </a:prstGeom>
        </p:spPr>
      </p:pic>
      <p:pic>
        <p:nvPicPr>
          <p:cNvPr id="5122" name="Picture 2" descr="http://wdesk.ru/_ph/42/1/152727011.jpg?14077055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175" y="4303119"/>
            <a:ext cx="627819" cy="58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2256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Источники</a:t>
            </a:r>
            <a:endParaRPr lang="ru-RU" sz="4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5"/>
            <a:ext cx="720080" cy="514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0162"/>
            <a:ext cx="720080" cy="50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246" y="1479018"/>
            <a:ext cx="519708" cy="51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152" y="1480162"/>
            <a:ext cx="495055" cy="49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537" y="1479018"/>
            <a:ext cx="641648" cy="385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185" y="1467236"/>
            <a:ext cx="670799" cy="503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387" y="1594396"/>
            <a:ext cx="2857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454" y="1538632"/>
            <a:ext cx="707528" cy="46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258" y="1480162"/>
            <a:ext cx="339979" cy="4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43190" y="3512617"/>
            <a:ext cx="364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1"/>
              </a:rPr>
              <a:t> Линзы</a:t>
            </a:r>
            <a:r>
              <a:rPr lang="ru-RU" dirty="0">
                <a:hlinkClick r:id="rId21"/>
              </a:rPr>
              <a:t>. Оптическая сила </a:t>
            </a:r>
            <a:r>
              <a:rPr lang="ru-RU" dirty="0" smtClean="0">
                <a:hlinkClick r:id="rId21"/>
              </a:rPr>
              <a:t>линзы</a:t>
            </a:r>
            <a:r>
              <a:rPr lang="ru-RU" dirty="0" smtClean="0"/>
              <a:t> Интерактивное задание 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66953" y="2681004"/>
            <a:ext cx="6713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hlinkClick r:id="rId22"/>
              </a:rPr>
              <a:t>Видеоролик - анимация "Рассеивающая и собирающая линза"</a:t>
            </a:r>
            <a:endParaRPr lang="ru-RU" dirty="0"/>
          </a:p>
        </p:txBody>
      </p:sp>
      <p:pic>
        <p:nvPicPr>
          <p:cNvPr id="1026" name="Picture 2" descr="http://physik.ucoz.ru/_ph/20/114697993.jpg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282" y="1342306"/>
            <a:ext cx="887916" cy="62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2362" y="3056779"/>
            <a:ext cx="5049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hlinkClick r:id="rId25"/>
              </a:rPr>
              <a:t>Тест к уроку "Линзы. Оптическая сила линзы"</a:t>
            </a:r>
            <a:endParaRPr lang="ru-RU" dirty="0"/>
          </a:p>
        </p:txBody>
      </p:sp>
      <p:pic>
        <p:nvPicPr>
          <p:cNvPr id="5" name="Picture 3">
            <a:hlinkClick r:id="rId26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544" y="1421976"/>
            <a:ext cx="664408" cy="46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www.l-microrus.ru/upload/iblock/e77/e770865dd838888abb94cd7aa67040ec.JPG">
            <a:hlinkClick r:id="rId28"/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590" y="1469554"/>
            <a:ext cx="662378" cy="44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zastavki.com/pictures/640x480/2012/Creative_Wallpaper_Glass_016330_29.jpg">
            <a:hlinkClick r:id="rId30"/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19" y="2125555"/>
            <a:ext cx="740598" cy="55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animashki.mirfentazy.ru/images/stories/oformlenie/strelki/23.gif">
            <a:hlinkClick r:id="rId32"/>
          </p:cNvPr>
          <p:cNvPicPr>
            <a:picLocks noChangeAspect="1" noChangeArrowheads="1" noCrop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84216"/>
            <a:ext cx="11430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animashki.mirfentazy.ru/images/stories/oformlenie/strelki/2.gif">
            <a:hlinkClick r:id="rId34"/>
          </p:cNvPr>
          <p:cNvPicPr>
            <a:picLocks noChangeAspect="1" noChangeArrowheads="1" noCrop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355" y="2269928"/>
            <a:ext cx="314325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desk.ru/_ph/42/1/152727011.jpg?1407705533">
            <a:hlinkClick r:id="rId36"/>
          </p:cNvPr>
          <p:cNvPicPr>
            <a:picLocks noChangeAspect="1" noChangeArrowheads="1" noCrop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354" y="2114223"/>
            <a:ext cx="603347" cy="56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56647" y="4158948"/>
            <a:ext cx="62606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38"/>
              </a:rPr>
              <a:t>Физика. 8 класс</a:t>
            </a:r>
            <a:r>
              <a:rPr lang="ru-RU" dirty="0"/>
              <a:t>. Учебник для общеобразовательных учебных </a:t>
            </a:r>
            <a:r>
              <a:rPr lang="ru-RU" dirty="0" smtClean="0"/>
              <a:t> заведений </a:t>
            </a:r>
            <a:r>
              <a:rPr lang="ru-RU" dirty="0"/>
              <a:t>, А.В. </a:t>
            </a:r>
            <a:r>
              <a:rPr lang="ru-RU" dirty="0" err="1"/>
              <a:t>Перышкин</a:t>
            </a:r>
            <a:r>
              <a:rPr lang="ru-RU" dirty="0"/>
              <a:t>, М.: Дрофа, </a:t>
            </a:r>
            <a:r>
              <a:rPr lang="ru-RU" dirty="0" smtClean="0"/>
              <a:t>2013 </a:t>
            </a:r>
            <a:endParaRPr lang="ru-RU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1" t="26014" r="3280" b="40140"/>
          <a:stretch/>
        </p:blipFill>
        <p:spPr bwMode="auto">
          <a:xfrm>
            <a:off x="840329" y="4189449"/>
            <a:ext cx="1483771" cy="48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23"/>
          <p:cNvPicPr/>
          <p:nvPr/>
        </p:nvPicPr>
        <p:blipFill rotWithShape="1">
          <a:blip r:embed="rId40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sharpenSoften amount="-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1170" t="28239" r="15958" b="28542"/>
          <a:stretch/>
        </p:blipFill>
        <p:spPr bwMode="auto">
          <a:xfrm>
            <a:off x="838771" y="3598057"/>
            <a:ext cx="985737" cy="5028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Рисунок 24"/>
          <p:cNvPicPr/>
          <p:nvPr/>
        </p:nvPicPr>
        <p:blipFill rotWithShape="1">
          <a:blip r:embed="rId42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28904" r="3990" b="27545"/>
          <a:stretch/>
        </p:blipFill>
        <p:spPr bwMode="auto">
          <a:xfrm>
            <a:off x="1954421" y="3570694"/>
            <a:ext cx="1200399" cy="5301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99805" y="4951098"/>
            <a:ext cx="2422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44"/>
              </a:rPr>
              <a:t>Таблица "Виды линз"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76627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16654" y="188640"/>
            <a:ext cx="8229600" cy="72008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Линзы</a:t>
            </a:r>
            <a:endParaRPr lang="ru-RU" sz="4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Picture 11" descr="resE441A448-0A01-01FD-00DE-6597F8DE046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566" y="2409024"/>
            <a:ext cx="3333750" cy="2663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70423"/>
            <a:ext cx="2628366" cy="187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18491"/>
            <a:ext cx="2628366" cy="1860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118491"/>
            <a:ext cx="2258591" cy="225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123" y="1368412"/>
            <a:ext cx="2281423" cy="228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8569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На уроке</a:t>
            </a:r>
            <a:endParaRPr lang="ru-RU" sz="4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ru-RU" altLang="ru-RU" dirty="0" smtClean="0">
                <a:solidFill>
                  <a:srgbClr val="0066CC"/>
                </a:solidFill>
              </a:rPr>
              <a:t>узнаем</a:t>
            </a:r>
            <a:r>
              <a:rPr lang="ru-RU" altLang="ru-RU" dirty="0">
                <a:solidFill>
                  <a:srgbClr val="0066CC"/>
                </a:solidFill>
              </a:rPr>
              <a:t>: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ru-RU" altLang="ru-RU" dirty="0"/>
              <a:t>- </a:t>
            </a:r>
            <a:r>
              <a:rPr lang="ru-RU" altLang="ru-RU" dirty="0" smtClean="0"/>
              <a:t>  что </a:t>
            </a:r>
            <a:r>
              <a:rPr lang="ru-RU" altLang="ru-RU" dirty="0"/>
              <a:t>такое </a:t>
            </a:r>
            <a:r>
              <a:rPr lang="ru-RU" altLang="ru-RU" dirty="0" smtClean="0"/>
              <a:t>линзы; </a:t>
            </a:r>
            <a:endParaRPr lang="ru-RU" altLang="ru-RU" dirty="0"/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ru-RU" altLang="ru-RU" dirty="0" smtClean="0"/>
              <a:t>что </a:t>
            </a:r>
            <a:r>
              <a:rPr lang="ru-RU" altLang="ru-RU" dirty="0"/>
              <a:t>такое фокус линзы, оптическая ось и оптический                  центр </a:t>
            </a:r>
            <a:r>
              <a:rPr lang="ru-RU" altLang="ru-RU" dirty="0" smtClean="0"/>
              <a:t>линзы;  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ru-RU" altLang="ru-RU" dirty="0" smtClean="0"/>
              <a:t>что такое оптическая сила линзы и какова ее единица измерения</a:t>
            </a:r>
            <a:endParaRPr lang="ru-RU" altLang="ru-RU" dirty="0"/>
          </a:p>
          <a:p>
            <a:pPr>
              <a:lnSpc>
                <a:spcPct val="90000"/>
              </a:lnSpc>
              <a:buFontTx/>
              <a:buChar char="-"/>
              <a:defRPr/>
            </a:pPr>
            <a:endParaRPr lang="ru-RU" altLang="ru-RU" dirty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ru-RU" altLang="ru-RU" dirty="0" smtClean="0">
                <a:solidFill>
                  <a:srgbClr val="0066CC"/>
                </a:solidFill>
              </a:rPr>
              <a:t>научимся</a:t>
            </a:r>
            <a:r>
              <a:rPr lang="ru-RU" altLang="ru-RU" dirty="0">
                <a:solidFill>
                  <a:srgbClr val="0066CC"/>
                </a:solidFill>
              </a:rPr>
              <a:t>:</a:t>
            </a:r>
            <a:r>
              <a:rPr lang="ru-RU" altLang="ru-RU" dirty="0"/>
              <a:t> 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ru-RU" altLang="ru-RU" dirty="0"/>
              <a:t>- </a:t>
            </a:r>
            <a:r>
              <a:rPr lang="ru-RU" altLang="ru-RU" dirty="0" smtClean="0"/>
              <a:t>измерять фокусное расстояние линзы</a:t>
            </a:r>
            <a:endParaRPr lang="ru-RU" altLang="ru-RU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ru-RU" altLang="ru-RU" dirty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ru-RU" altLang="ru-RU" dirty="0" smtClean="0">
                <a:solidFill>
                  <a:srgbClr val="0066CC"/>
                </a:solidFill>
              </a:rPr>
              <a:t>исследуем</a:t>
            </a:r>
            <a:r>
              <a:rPr lang="ru-RU" altLang="ru-RU" dirty="0">
                <a:solidFill>
                  <a:srgbClr val="0066CC"/>
                </a:solidFill>
              </a:rPr>
              <a:t>: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ru-RU" altLang="ru-RU" dirty="0" smtClean="0"/>
              <a:t>-  как преломляют лучи линзы с разной кривизной поверхности</a:t>
            </a:r>
            <a:endParaRPr lang="ru-RU" alt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68340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99592" y="2660650"/>
            <a:ext cx="1536700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78311" y="2871835"/>
            <a:ext cx="1583153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79712" y="188640"/>
            <a:ext cx="46105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Что такое линза?</a:t>
            </a:r>
            <a:endParaRPr lang="ru-RU" altLang="ru-RU" sz="4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Овал 2"/>
          <p:cNvSpPr/>
          <p:nvPr/>
        </p:nvSpPr>
        <p:spPr>
          <a:xfrm rot="11771671">
            <a:off x="1716211" y="2672915"/>
            <a:ext cx="1440160" cy="1512168"/>
          </a:xfrm>
          <a:prstGeom prst="ellipse">
            <a:avLst/>
          </a:prstGeom>
          <a:gradFill flip="none" rotWithShape="1">
            <a:gsLst>
              <a:gs pos="35000">
                <a:schemeClr val="tx2">
                  <a:lumMod val="40000"/>
                  <a:lumOff val="60000"/>
                </a:schemeClr>
              </a:gs>
              <a:gs pos="100000">
                <a:srgbClr val="85C2FF"/>
              </a:gs>
              <a:gs pos="2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569" y="2660650"/>
            <a:ext cx="1536700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52266"/>
            <a:ext cx="1536700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7544" y="4914165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b="1" i="1" dirty="0" smtClean="0">
                <a:solidFill>
                  <a:srgbClr val="CC0000"/>
                </a:solidFill>
                <a:cs typeface="Arial" charset="0"/>
              </a:rPr>
              <a:t>Линза</a:t>
            </a:r>
            <a:r>
              <a:rPr lang="ru-RU" altLang="ru-RU" sz="2400" i="1" dirty="0" smtClean="0">
                <a:cs typeface="Arial" charset="0"/>
              </a:rPr>
              <a:t> – прозрачное тело, ограниченное с двух сторон сферическими поверхностями</a:t>
            </a:r>
            <a:endParaRPr lang="ru-RU" altLang="ru-RU" sz="2400" i="1" dirty="0">
              <a:cs typeface="Arial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715219" y="2660650"/>
            <a:ext cx="721073" cy="1558774"/>
            <a:chOff x="4203304" y="1123738"/>
            <a:chExt cx="721073" cy="155877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000"/>
            <a:stretch/>
          </p:blipFill>
          <p:spPr bwMode="auto">
            <a:xfrm>
              <a:off x="4203304" y="1123738"/>
              <a:ext cx="368696" cy="1543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000"/>
            <a:stretch/>
          </p:blipFill>
          <p:spPr bwMode="auto">
            <a:xfrm rot="10800000">
              <a:off x="4555681" y="1139462"/>
              <a:ext cx="368696" cy="1543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098182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900igr.net/datai/fizika/Fizika-Linzy/0001-001-Kto-khochet-stat-otlichnikom-po-fizik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540" y="4385503"/>
            <a:ext cx="2838919" cy="212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Группа 19"/>
          <p:cNvGrpSpPr/>
          <p:nvPr/>
        </p:nvGrpSpPr>
        <p:grpSpPr>
          <a:xfrm>
            <a:off x="5463100" y="2018540"/>
            <a:ext cx="162021" cy="1869782"/>
            <a:chOff x="1583665" y="3594107"/>
            <a:chExt cx="216027" cy="2646109"/>
          </a:xfrm>
        </p:grpSpPr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1691680" y="3813035"/>
              <a:ext cx="0" cy="223609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lg" len="med"/>
              <a:tailEnd type="none" w="lg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2" name="Группа 21"/>
            <p:cNvGrpSpPr/>
            <p:nvPr/>
          </p:nvGrpSpPr>
          <p:grpSpPr>
            <a:xfrm rot="10800000">
              <a:off x="1583667" y="3594107"/>
              <a:ext cx="216025" cy="218928"/>
              <a:chOff x="2911203" y="6049123"/>
              <a:chExt cx="168472" cy="130098"/>
            </a:xfrm>
          </p:grpSpPr>
          <p:sp>
            <p:nvSpPr>
              <p:cNvPr id="26" name="Line 24"/>
              <p:cNvSpPr>
                <a:spLocks noChangeShapeType="1"/>
              </p:cNvSpPr>
              <p:nvPr/>
            </p:nvSpPr>
            <p:spPr bwMode="auto">
              <a:xfrm flipH="1">
                <a:off x="2911203" y="6049123"/>
                <a:ext cx="84236" cy="130098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Line 25"/>
              <p:cNvSpPr>
                <a:spLocks noChangeShapeType="1"/>
              </p:cNvSpPr>
              <p:nvPr/>
            </p:nvSpPr>
            <p:spPr bwMode="auto">
              <a:xfrm>
                <a:off x="2995440" y="6049123"/>
                <a:ext cx="84235" cy="130098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" name="Группа 22"/>
            <p:cNvGrpSpPr/>
            <p:nvPr/>
          </p:nvGrpSpPr>
          <p:grpSpPr>
            <a:xfrm>
              <a:off x="1583665" y="6021288"/>
              <a:ext cx="216025" cy="218928"/>
              <a:chOff x="2911203" y="6049123"/>
              <a:chExt cx="168472" cy="130098"/>
            </a:xfrm>
          </p:grpSpPr>
          <p:sp>
            <p:nvSpPr>
              <p:cNvPr id="24" name="Line 24"/>
              <p:cNvSpPr>
                <a:spLocks noChangeShapeType="1"/>
              </p:cNvSpPr>
              <p:nvPr/>
            </p:nvSpPr>
            <p:spPr bwMode="auto">
              <a:xfrm flipH="1">
                <a:off x="2911203" y="6049123"/>
                <a:ext cx="84236" cy="130098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Line 25"/>
              <p:cNvSpPr>
                <a:spLocks noChangeShapeType="1"/>
              </p:cNvSpPr>
              <p:nvPr/>
            </p:nvSpPr>
            <p:spPr bwMode="auto">
              <a:xfrm>
                <a:off x="2995440" y="6049123"/>
                <a:ext cx="84235" cy="130098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cxnSp>
        <p:nvCxnSpPr>
          <p:cNvPr id="18" name="Прямая со стрелкой 17"/>
          <p:cNvCxnSpPr/>
          <p:nvPr/>
        </p:nvCxnSpPr>
        <p:spPr>
          <a:xfrm>
            <a:off x="792002" y="2103821"/>
            <a:ext cx="0" cy="1921549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987824" y="188640"/>
            <a:ext cx="29402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Виды линз</a:t>
            </a:r>
            <a:endParaRPr lang="ru-RU" sz="4000" dirty="0"/>
          </a:p>
        </p:txBody>
      </p:sp>
      <p:pic>
        <p:nvPicPr>
          <p:cNvPr id="3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1" t="2332" r="5930"/>
          <a:stretch>
            <a:fillRect/>
          </a:stretch>
        </p:blipFill>
        <p:spPr bwMode="auto">
          <a:xfrm>
            <a:off x="242226" y="1572692"/>
            <a:ext cx="3961135" cy="279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6"/>
          <a:stretch>
            <a:fillRect/>
          </a:stretch>
        </p:blipFill>
        <p:spPr bwMode="auto">
          <a:xfrm>
            <a:off x="4879616" y="1593091"/>
            <a:ext cx="3960440" cy="279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941" y="1040864"/>
            <a:ext cx="3990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Собирающие линзы</a:t>
            </a:r>
            <a:endParaRPr lang="ru-RU" sz="28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819778" y="1049472"/>
            <a:ext cx="3929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Рассеивающие линзы</a:t>
            </a:r>
            <a:endParaRPr lang="ru-RU" sz="2800" b="1" i="1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777727" y="1683839"/>
            <a:ext cx="0" cy="2506786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090" y="3691919"/>
            <a:ext cx="285818" cy="3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" name="Группа 48"/>
          <p:cNvGrpSpPr/>
          <p:nvPr/>
        </p:nvGrpSpPr>
        <p:grpSpPr>
          <a:xfrm>
            <a:off x="5517110" y="1765148"/>
            <a:ext cx="216027" cy="2455019"/>
            <a:chOff x="1583665" y="3594107"/>
            <a:chExt cx="216027" cy="2646109"/>
          </a:xfrm>
        </p:grpSpPr>
        <p:sp>
          <p:nvSpPr>
            <p:cNvPr id="36" name="Line 19"/>
            <p:cNvSpPr>
              <a:spLocks noChangeShapeType="1"/>
            </p:cNvSpPr>
            <p:nvPr/>
          </p:nvSpPr>
          <p:spPr bwMode="auto">
            <a:xfrm>
              <a:off x="1691680" y="3813035"/>
              <a:ext cx="0" cy="223609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lg" len="med"/>
              <a:tailEnd type="none" w="lg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48" name="Группа 47"/>
            <p:cNvGrpSpPr/>
            <p:nvPr/>
          </p:nvGrpSpPr>
          <p:grpSpPr>
            <a:xfrm rot="10800000">
              <a:off x="1583667" y="3594107"/>
              <a:ext cx="216025" cy="218928"/>
              <a:chOff x="2911203" y="6049123"/>
              <a:chExt cx="168472" cy="130098"/>
            </a:xfrm>
          </p:grpSpPr>
          <p:sp>
            <p:nvSpPr>
              <p:cNvPr id="39" name="Line 24"/>
              <p:cNvSpPr>
                <a:spLocks noChangeShapeType="1"/>
              </p:cNvSpPr>
              <p:nvPr/>
            </p:nvSpPr>
            <p:spPr bwMode="auto">
              <a:xfrm flipH="1">
                <a:off x="2911203" y="6049123"/>
                <a:ext cx="84236" cy="130098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Line 25"/>
              <p:cNvSpPr>
                <a:spLocks noChangeShapeType="1"/>
              </p:cNvSpPr>
              <p:nvPr/>
            </p:nvSpPr>
            <p:spPr bwMode="auto">
              <a:xfrm>
                <a:off x="2995440" y="6049123"/>
                <a:ext cx="84235" cy="130098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" name="Группа 50"/>
            <p:cNvGrpSpPr/>
            <p:nvPr/>
          </p:nvGrpSpPr>
          <p:grpSpPr>
            <a:xfrm>
              <a:off x="1583665" y="6021288"/>
              <a:ext cx="216025" cy="218928"/>
              <a:chOff x="2911203" y="6049123"/>
              <a:chExt cx="168472" cy="130098"/>
            </a:xfrm>
          </p:grpSpPr>
          <p:sp>
            <p:nvSpPr>
              <p:cNvPr id="52" name="Line 24"/>
              <p:cNvSpPr>
                <a:spLocks noChangeShapeType="1"/>
              </p:cNvSpPr>
              <p:nvPr/>
            </p:nvSpPr>
            <p:spPr bwMode="auto">
              <a:xfrm flipH="1">
                <a:off x="2911203" y="6049123"/>
                <a:ext cx="84236" cy="130098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Line 25"/>
              <p:cNvSpPr>
                <a:spLocks noChangeShapeType="1"/>
              </p:cNvSpPr>
              <p:nvPr/>
            </p:nvSpPr>
            <p:spPr bwMode="auto">
              <a:xfrm>
                <a:off x="2995440" y="6049123"/>
                <a:ext cx="84235" cy="130098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8" name="Группа 27"/>
          <p:cNvGrpSpPr/>
          <p:nvPr/>
        </p:nvGrpSpPr>
        <p:grpSpPr>
          <a:xfrm>
            <a:off x="467544" y="2132856"/>
            <a:ext cx="648072" cy="804376"/>
            <a:chOff x="467544" y="2132856"/>
            <a:chExt cx="648072" cy="804376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>
              <a:off x="467544" y="2937232"/>
              <a:ext cx="648072" cy="0"/>
            </a:xfrm>
            <a:prstGeom prst="line">
              <a:avLst/>
            </a:prstGeom>
            <a:ln w="25400">
              <a:solidFill>
                <a:srgbClr val="033C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600708" y="2132856"/>
              <a:ext cx="370892" cy="0"/>
            </a:xfrm>
            <a:prstGeom prst="line">
              <a:avLst/>
            </a:prstGeom>
            <a:ln w="25400">
              <a:solidFill>
                <a:srgbClr val="033C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Группа 18"/>
          <p:cNvGrpSpPr/>
          <p:nvPr/>
        </p:nvGrpSpPr>
        <p:grpSpPr>
          <a:xfrm>
            <a:off x="5263604" y="2068967"/>
            <a:ext cx="723030" cy="939477"/>
            <a:chOff x="5166066" y="2060848"/>
            <a:chExt cx="661685" cy="939477"/>
          </a:xfrm>
        </p:grpSpPr>
        <p:cxnSp>
          <p:nvCxnSpPr>
            <p:cNvPr id="30" name="Прямая соединительная линия 29"/>
            <p:cNvCxnSpPr/>
            <p:nvPr/>
          </p:nvCxnSpPr>
          <p:spPr>
            <a:xfrm>
              <a:off x="5348636" y="3000325"/>
              <a:ext cx="292938" cy="0"/>
            </a:xfrm>
            <a:prstGeom prst="line">
              <a:avLst/>
            </a:prstGeom>
            <a:ln w="25400">
              <a:solidFill>
                <a:srgbClr val="033C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5166066" y="2060848"/>
              <a:ext cx="661685" cy="0"/>
            </a:xfrm>
            <a:prstGeom prst="line">
              <a:avLst/>
            </a:prstGeom>
            <a:ln w="25400">
              <a:solidFill>
                <a:srgbClr val="033C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747470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-1.94444E-6 0.17384 C -1.94444E-6 0.25185 0.02518 0.34861 0.04601 0.34861 L 0.0934 0.34861 " pathEditMode="relative" rAng="0" ptsTypes="FfFF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0" y="1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2.5E-6 0.18148 C 2.5E-6 0.26273 0.05677 0.36342 0.10382 0.36342 L 0.20868 0.36342 " pathEditMode="relative" rAng="0" ptsTypes="FfFF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34" y="1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188640"/>
            <a:ext cx="54168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Ход лучей в призме</a:t>
            </a:r>
            <a:endParaRPr lang="ru-RU" altLang="ru-RU" sz="4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" name="Видео Линзы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47664" y="1217712"/>
            <a:ext cx="6336704" cy="5184576"/>
          </a:xfrm>
          <a:prstGeom prst="rect">
            <a:avLst/>
          </a:prstGeom>
        </p:spPr>
      </p:pic>
      <p:pic>
        <p:nvPicPr>
          <p:cNvPr id="5" name="Picture 3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093296"/>
            <a:ext cx="285818" cy="3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6588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3801990" y="1825616"/>
            <a:ext cx="4187735" cy="3594043"/>
            <a:chOff x="3801990" y="1825616"/>
            <a:chExt cx="4187735" cy="3594043"/>
          </a:xfrm>
        </p:grpSpPr>
        <p:cxnSp>
          <p:nvCxnSpPr>
            <p:cNvPr id="27" name="Прямая соединительная линия 26"/>
            <p:cNvCxnSpPr/>
            <p:nvPr/>
          </p:nvCxnSpPr>
          <p:spPr>
            <a:xfrm>
              <a:off x="3801990" y="2111909"/>
              <a:ext cx="3605325" cy="305977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Прямоугольник 151"/>
            <p:cNvSpPr/>
            <p:nvPr/>
          </p:nvSpPr>
          <p:spPr>
            <a:xfrm>
              <a:off x="7561465" y="4923700"/>
              <a:ext cx="428260" cy="4959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 smtClean="0"/>
                <a:t>D</a:t>
              </a:r>
              <a:endParaRPr lang="ru-RU" sz="2400" i="1" dirty="0"/>
            </a:p>
          </p:txBody>
        </p:sp>
        <p:sp>
          <p:nvSpPr>
            <p:cNvPr id="153" name="Прямоугольник 152"/>
            <p:cNvSpPr/>
            <p:nvPr/>
          </p:nvSpPr>
          <p:spPr>
            <a:xfrm>
              <a:off x="3922169" y="1825616"/>
              <a:ext cx="392452" cy="4959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 smtClean="0"/>
                <a:t>C</a:t>
              </a:r>
              <a:endParaRPr lang="ru-RU" sz="2400" i="1" dirty="0"/>
            </a:p>
          </p:txBody>
        </p:sp>
      </p:grpSp>
      <p:grpSp>
        <p:nvGrpSpPr>
          <p:cNvPr id="115" name="Группа 114"/>
          <p:cNvGrpSpPr/>
          <p:nvPr/>
        </p:nvGrpSpPr>
        <p:grpSpPr>
          <a:xfrm rot="17176505">
            <a:off x="4080430" y="2358395"/>
            <a:ext cx="3177457" cy="2556881"/>
            <a:chOff x="2987824" y="2708920"/>
            <a:chExt cx="3177457" cy="2556881"/>
          </a:xfrm>
        </p:grpSpPr>
        <p:cxnSp>
          <p:nvCxnSpPr>
            <p:cNvPr id="116" name="Прямая соединительная линия 115"/>
            <p:cNvCxnSpPr/>
            <p:nvPr/>
          </p:nvCxnSpPr>
          <p:spPr>
            <a:xfrm>
              <a:off x="2987824" y="2708920"/>
              <a:ext cx="1152128" cy="936104"/>
            </a:xfrm>
            <a:prstGeom prst="line">
              <a:avLst/>
            </a:prstGeom>
            <a:ln w="63500">
              <a:solidFill>
                <a:srgbClr val="C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Прямая соединительная линия 116"/>
            <p:cNvCxnSpPr/>
            <p:nvPr/>
          </p:nvCxnSpPr>
          <p:spPr>
            <a:xfrm>
              <a:off x="5548660" y="4781627"/>
              <a:ext cx="616621" cy="484174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Прямая соединительная линия 117"/>
            <p:cNvCxnSpPr/>
            <p:nvPr/>
          </p:nvCxnSpPr>
          <p:spPr>
            <a:xfrm>
              <a:off x="3860763" y="3420375"/>
              <a:ext cx="1791357" cy="1448785"/>
            </a:xfrm>
            <a:prstGeom prst="line">
              <a:avLst/>
            </a:prstGeom>
            <a:ln w="63500">
              <a:solidFill>
                <a:srgbClr val="C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Прямая со стрелкой 25"/>
          <p:cNvCxnSpPr/>
          <p:nvPr/>
        </p:nvCxnSpPr>
        <p:spPr>
          <a:xfrm>
            <a:off x="5615152" y="2363734"/>
            <a:ext cx="0" cy="2490742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4" name="Группа 113"/>
          <p:cNvGrpSpPr/>
          <p:nvPr/>
        </p:nvGrpSpPr>
        <p:grpSpPr>
          <a:xfrm>
            <a:off x="4083428" y="2363734"/>
            <a:ext cx="3063447" cy="2612370"/>
            <a:chOff x="2987824" y="2708920"/>
            <a:chExt cx="3177457" cy="2556881"/>
          </a:xfrm>
        </p:grpSpPr>
        <p:cxnSp>
          <p:nvCxnSpPr>
            <p:cNvPr id="36" name="Прямая соединительная линия 35"/>
            <p:cNvCxnSpPr/>
            <p:nvPr/>
          </p:nvCxnSpPr>
          <p:spPr>
            <a:xfrm>
              <a:off x="2987824" y="2708920"/>
              <a:ext cx="1152128" cy="936104"/>
            </a:xfrm>
            <a:prstGeom prst="line">
              <a:avLst/>
            </a:prstGeom>
            <a:ln w="63500">
              <a:solidFill>
                <a:srgbClr val="C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>
              <a:off x="3860763" y="3420375"/>
              <a:ext cx="1791357" cy="1448785"/>
            </a:xfrm>
            <a:prstGeom prst="line">
              <a:avLst/>
            </a:prstGeom>
            <a:ln w="63500">
              <a:solidFill>
                <a:srgbClr val="C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5548660" y="4781627"/>
              <a:ext cx="616621" cy="484174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3"/>
          <p:cNvGrpSpPr/>
          <p:nvPr/>
        </p:nvGrpSpPr>
        <p:grpSpPr>
          <a:xfrm>
            <a:off x="3204762" y="3149385"/>
            <a:ext cx="4912244" cy="513005"/>
            <a:chOff x="3204762" y="3149385"/>
            <a:chExt cx="4912244" cy="513005"/>
          </a:xfrm>
        </p:grpSpPr>
        <p:cxnSp>
          <p:nvCxnSpPr>
            <p:cNvPr id="137" name="Прямая соединительная линия 136"/>
            <p:cNvCxnSpPr/>
            <p:nvPr/>
          </p:nvCxnSpPr>
          <p:spPr>
            <a:xfrm>
              <a:off x="3204762" y="3661175"/>
              <a:ext cx="4741020" cy="12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TextBox 142"/>
            <p:cNvSpPr txBox="1"/>
            <p:nvPr/>
          </p:nvSpPr>
          <p:spPr>
            <a:xfrm>
              <a:off x="3220366" y="3178125"/>
              <a:ext cx="502581" cy="458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i="1" dirty="0" smtClean="0"/>
                <a:t>А</a:t>
              </a:r>
              <a:endParaRPr lang="ru-RU" sz="2400" i="1" dirty="0"/>
            </a:p>
          </p:txBody>
        </p:sp>
        <p:sp>
          <p:nvSpPr>
            <p:cNvPr id="154" name="Прямоугольник 153"/>
            <p:cNvSpPr/>
            <p:nvPr/>
          </p:nvSpPr>
          <p:spPr>
            <a:xfrm>
              <a:off x="7774558" y="3149385"/>
              <a:ext cx="342448" cy="4587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 smtClean="0"/>
                <a:t>B</a:t>
              </a:r>
              <a:endParaRPr lang="ru-RU" sz="2400" i="1" dirty="0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699792" y="188640"/>
            <a:ext cx="36102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Тонкая линза</a:t>
            </a:r>
            <a:endParaRPr lang="ru-RU" sz="4000" dirty="0"/>
          </a:p>
        </p:txBody>
      </p:sp>
      <p:grpSp>
        <p:nvGrpSpPr>
          <p:cNvPr id="119" name="Группа 118"/>
          <p:cNvGrpSpPr/>
          <p:nvPr/>
        </p:nvGrpSpPr>
        <p:grpSpPr>
          <a:xfrm rot="19258276">
            <a:off x="3775744" y="2300608"/>
            <a:ext cx="3484327" cy="2399993"/>
            <a:chOff x="2987824" y="2708920"/>
            <a:chExt cx="3484327" cy="2399993"/>
          </a:xfrm>
        </p:grpSpPr>
        <p:cxnSp>
          <p:nvCxnSpPr>
            <p:cNvPr id="120" name="Прямая соединительная линия 119"/>
            <p:cNvCxnSpPr/>
            <p:nvPr/>
          </p:nvCxnSpPr>
          <p:spPr>
            <a:xfrm>
              <a:off x="2987824" y="2708920"/>
              <a:ext cx="1152128" cy="936104"/>
            </a:xfrm>
            <a:prstGeom prst="line">
              <a:avLst/>
            </a:prstGeom>
            <a:ln w="63500">
              <a:solidFill>
                <a:srgbClr val="C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Прямая соединительная линия 120"/>
            <p:cNvCxnSpPr/>
            <p:nvPr/>
          </p:nvCxnSpPr>
          <p:spPr>
            <a:xfrm rot="2341724" flipV="1">
              <a:off x="5433325" y="5107062"/>
              <a:ext cx="1038826" cy="1851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Прямая соединительная линия 121"/>
            <p:cNvCxnSpPr/>
            <p:nvPr/>
          </p:nvCxnSpPr>
          <p:spPr>
            <a:xfrm>
              <a:off x="4100525" y="3613635"/>
              <a:ext cx="1791357" cy="1448785"/>
            </a:xfrm>
            <a:prstGeom prst="line">
              <a:avLst/>
            </a:prstGeom>
            <a:ln w="63500">
              <a:solidFill>
                <a:srgbClr val="C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4"/>
          <p:cNvGrpSpPr/>
          <p:nvPr/>
        </p:nvGrpSpPr>
        <p:grpSpPr>
          <a:xfrm>
            <a:off x="5300311" y="3607776"/>
            <a:ext cx="350717" cy="566350"/>
            <a:chOff x="5300311" y="3607776"/>
            <a:chExt cx="350717" cy="566350"/>
          </a:xfrm>
        </p:grpSpPr>
        <p:sp>
          <p:nvSpPr>
            <p:cNvPr id="31" name="TextBox 30"/>
            <p:cNvSpPr txBox="1"/>
            <p:nvPr/>
          </p:nvSpPr>
          <p:spPr>
            <a:xfrm>
              <a:off x="5300311" y="3715416"/>
              <a:ext cx="251686" cy="458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/>
                <a:t>О</a:t>
              </a:r>
              <a:endParaRPr lang="ru-RU" sz="2400" b="1" dirty="0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5561146" y="3607776"/>
              <a:ext cx="89882" cy="89882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3" name="TextBox 122"/>
          <p:cNvSpPr txBox="1"/>
          <p:nvPr/>
        </p:nvSpPr>
        <p:spPr>
          <a:xfrm>
            <a:off x="270128" y="1995735"/>
            <a:ext cx="2248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Оптический центр линзы</a:t>
            </a:r>
            <a:endParaRPr lang="ru-RU" sz="2400" b="1" i="1" dirty="0"/>
          </a:p>
        </p:txBody>
      </p:sp>
      <p:sp>
        <p:nvSpPr>
          <p:cNvPr id="136" name="TextBox 135"/>
          <p:cNvSpPr txBox="1"/>
          <p:nvPr/>
        </p:nvSpPr>
        <p:spPr>
          <a:xfrm>
            <a:off x="237353" y="3115251"/>
            <a:ext cx="2581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Главная оптическая </a:t>
            </a:r>
          </a:p>
          <a:p>
            <a:r>
              <a:rPr lang="ru-RU" sz="2400" b="1" i="1" dirty="0" smtClean="0"/>
              <a:t>ось линзы</a:t>
            </a:r>
            <a:endParaRPr lang="ru-RU" sz="2400" b="1" i="1" dirty="0"/>
          </a:p>
        </p:txBody>
      </p:sp>
      <p:sp>
        <p:nvSpPr>
          <p:cNvPr id="141" name="TextBox 140"/>
          <p:cNvSpPr txBox="1"/>
          <p:nvPr/>
        </p:nvSpPr>
        <p:spPr>
          <a:xfrm>
            <a:off x="270128" y="4561818"/>
            <a:ext cx="2380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Побочная </a:t>
            </a:r>
            <a:r>
              <a:rPr lang="ru-RU" sz="2400" b="1" i="1" dirty="0"/>
              <a:t>оптическая </a:t>
            </a:r>
            <a:r>
              <a:rPr lang="ru-RU" sz="2400" b="1" i="1" dirty="0" smtClean="0"/>
              <a:t>ось линзы</a:t>
            </a:r>
            <a:endParaRPr lang="ru-RU" sz="2400" b="1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91086" y="1302396"/>
            <a:ext cx="26271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i="1" dirty="0">
                <a:solidFill>
                  <a:srgbClr val="033C8F"/>
                </a:solidFill>
              </a:rPr>
              <a:t>Исследовать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96344" y="5456229"/>
            <a:ext cx="68166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b="1" i="1" dirty="0" smtClean="0">
                <a:solidFill>
                  <a:srgbClr val="C00000"/>
                </a:solidFill>
                <a:cs typeface="Arial" charset="0"/>
              </a:rPr>
              <a:t>Вывод</a:t>
            </a:r>
            <a:r>
              <a:rPr lang="ru-RU" altLang="ru-RU" sz="2400" b="1" i="1" dirty="0" smtClean="0">
                <a:solidFill>
                  <a:srgbClr val="CC0000"/>
                </a:solidFill>
                <a:cs typeface="Arial" charset="0"/>
              </a:rPr>
              <a:t>. </a:t>
            </a:r>
            <a:r>
              <a:rPr lang="ru-RU" altLang="ru-RU" sz="2400" i="1" dirty="0" smtClean="0">
                <a:cs typeface="Arial" charset="0"/>
              </a:rPr>
              <a:t>Луч, проходящий через оптический центр линзы не преломляется</a:t>
            </a:r>
            <a:endParaRPr lang="ru-RU" altLang="ru-RU" sz="2400" i="1" dirty="0">
              <a:cs typeface="Arial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3408892" y="2841943"/>
            <a:ext cx="3568985" cy="557280"/>
            <a:chOff x="3408892" y="2841943"/>
            <a:chExt cx="3568985" cy="557280"/>
          </a:xfrm>
        </p:grpSpPr>
        <p:cxnSp>
          <p:nvCxnSpPr>
            <p:cNvPr id="32" name="Прямая соединительная линия 31"/>
            <p:cNvCxnSpPr/>
            <p:nvPr/>
          </p:nvCxnSpPr>
          <p:spPr>
            <a:xfrm>
              <a:off x="3408892" y="2841943"/>
              <a:ext cx="2242136" cy="16513"/>
            </a:xfrm>
            <a:prstGeom prst="line">
              <a:avLst/>
            </a:prstGeom>
            <a:ln w="63500">
              <a:solidFill>
                <a:srgbClr val="C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5606087" y="2850199"/>
              <a:ext cx="1371790" cy="549024"/>
            </a:xfrm>
            <a:prstGeom prst="line">
              <a:avLst/>
            </a:prstGeom>
            <a:ln w="63500">
              <a:solidFill>
                <a:srgbClr val="C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Группа 33"/>
          <p:cNvGrpSpPr/>
          <p:nvPr/>
        </p:nvGrpSpPr>
        <p:grpSpPr>
          <a:xfrm>
            <a:off x="3581890" y="2363734"/>
            <a:ext cx="3351046" cy="2723942"/>
            <a:chOff x="3581890" y="2363734"/>
            <a:chExt cx="3351046" cy="2723942"/>
          </a:xfrm>
        </p:grpSpPr>
        <p:cxnSp>
          <p:nvCxnSpPr>
            <p:cNvPr id="45" name="Прямая соединительная линия 44"/>
            <p:cNvCxnSpPr/>
            <p:nvPr/>
          </p:nvCxnSpPr>
          <p:spPr>
            <a:xfrm>
              <a:off x="5606087" y="4438454"/>
              <a:ext cx="1326849" cy="649222"/>
            </a:xfrm>
            <a:prstGeom prst="line">
              <a:avLst/>
            </a:prstGeom>
            <a:ln w="63500">
              <a:solidFill>
                <a:srgbClr val="C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3581890" y="2363734"/>
              <a:ext cx="2022760" cy="2117689"/>
            </a:xfrm>
            <a:prstGeom prst="line">
              <a:avLst/>
            </a:prstGeom>
            <a:ln w="63500">
              <a:solidFill>
                <a:srgbClr val="C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009558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36" grpId="0"/>
      <p:bldP spid="14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Группа 31"/>
          <p:cNvGrpSpPr/>
          <p:nvPr/>
        </p:nvGrpSpPr>
        <p:grpSpPr>
          <a:xfrm rot="10800000">
            <a:off x="1949629" y="3463024"/>
            <a:ext cx="5617295" cy="2019320"/>
            <a:chOff x="1353115" y="3654121"/>
            <a:chExt cx="5617295" cy="2019320"/>
          </a:xfrm>
        </p:grpSpPr>
        <p:grpSp>
          <p:nvGrpSpPr>
            <p:cNvPr id="33" name="Группа 32"/>
            <p:cNvGrpSpPr/>
            <p:nvPr/>
          </p:nvGrpSpPr>
          <p:grpSpPr>
            <a:xfrm rot="153079">
              <a:off x="4249888" y="4289886"/>
              <a:ext cx="2720522" cy="1295548"/>
              <a:chOff x="4341900" y="4263957"/>
              <a:chExt cx="3173740" cy="1288881"/>
            </a:xfrm>
          </p:grpSpPr>
          <p:cxnSp>
            <p:nvCxnSpPr>
              <p:cNvPr id="50" name="Прямая соединительная линия 49"/>
              <p:cNvCxnSpPr/>
              <p:nvPr/>
            </p:nvCxnSpPr>
            <p:spPr>
              <a:xfrm>
                <a:off x="4341900" y="4263957"/>
                <a:ext cx="2410245" cy="987451"/>
              </a:xfrm>
              <a:prstGeom prst="line">
                <a:avLst/>
              </a:prstGeom>
              <a:ln w="63500">
                <a:solidFill>
                  <a:srgbClr val="FFC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единительная линия 53"/>
              <p:cNvCxnSpPr/>
              <p:nvPr/>
            </p:nvCxnSpPr>
            <p:spPr>
              <a:xfrm rot="10646921" flipH="1" flipV="1">
                <a:off x="6516000" y="5137680"/>
                <a:ext cx="999640" cy="415158"/>
              </a:xfrm>
              <a:prstGeom prst="line">
                <a:avLst/>
              </a:prstGeom>
              <a:ln w="635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Группа 33"/>
            <p:cNvGrpSpPr/>
            <p:nvPr/>
          </p:nvGrpSpPr>
          <p:grpSpPr>
            <a:xfrm>
              <a:off x="1353115" y="5522708"/>
              <a:ext cx="2986948" cy="10953"/>
              <a:chOff x="1153004" y="4208098"/>
              <a:chExt cx="2986948" cy="10953"/>
            </a:xfrm>
          </p:grpSpPr>
          <p:cxnSp>
            <p:nvCxnSpPr>
              <p:cNvPr id="47" name="Прямая соединительная линия 46"/>
              <p:cNvCxnSpPr/>
              <p:nvPr/>
            </p:nvCxnSpPr>
            <p:spPr>
              <a:xfrm flipV="1">
                <a:off x="1153004" y="4208098"/>
                <a:ext cx="1484468" cy="4209"/>
              </a:xfrm>
              <a:prstGeom prst="line">
                <a:avLst/>
              </a:prstGeom>
              <a:ln w="63500">
                <a:solidFill>
                  <a:srgbClr val="FFC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/>
              <p:nvPr/>
            </p:nvCxnSpPr>
            <p:spPr>
              <a:xfrm>
                <a:off x="2467460" y="4208098"/>
                <a:ext cx="1672492" cy="10953"/>
              </a:xfrm>
              <a:prstGeom prst="line">
                <a:avLst/>
              </a:prstGeom>
              <a:ln w="635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Группа 34"/>
            <p:cNvGrpSpPr/>
            <p:nvPr/>
          </p:nvGrpSpPr>
          <p:grpSpPr>
            <a:xfrm>
              <a:off x="1371427" y="4219026"/>
              <a:ext cx="2928867" cy="4234"/>
              <a:chOff x="1153004" y="4208073"/>
              <a:chExt cx="2928867" cy="4234"/>
            </a:xfrm>
          </p:grpSpPr>
          <p:cxnSp>
            <p:nvCxnSpPr>
              <p:cNvPr id="45" name="Прямая соединительная линия 44"/>
              <p:cNvCxnSpPr/>
              <p:nvPr/>
            </p:nvCxnSpPr>
            <p:spPr>
              <a:xfrm flipV="1">
                <a:off x="1153004" y="4208098"/>
                <a:ext cx="1484468" cy="4209"/>
              </a:xfrm>
              <a:prstGeom prst="line">
                <a:avLst/>
              </a:prstGeom>
              <a:ln w="63500">
                <a:solidFill>
                  <a:srgbClr val="FFC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/>
              <p:nvPr/>
            </p:nvCxnSpPr>
            <p:spPr>
              <a:xfrm rot="10800000" flipH="1">
                <a:off x="2467460" y="4208073"/>
                <a:ext cx="1614411" cy="24"/>
              </a:xfrm>
              <a:prstGeom prst="line">
                <a:avLst/>
              </a:prstGeom>
              <a:ln w="635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Группа 35"/>
            <p:cNvGrpSpPr/>
            <p:nvPr/>
          </p:nvGrpSpPr>
          <p:grpSpPr>
            <a:xfrm rot="18078486">
              <a:off x="4604191" y="3603853"/>
              <a:ext cx="2019320" cy="2119856"/>
              <a:chOff x="4929362" y="3856810"/>
              <a:chExt cx="2345816" cy="1972431"/>
            </a:xfrm>
          </p:grpSpPr>
          <p:cxnSp>
            <p:nvCxnSpPr>
              <p:cNvPr id="37" name="Прямая соединительная линия 36"/>
              <p:cNvCxnSpPr/>
              <p:nvPr/>
            </p:nvCxnSpPr>
            <p:spPr>
              <a:xfrm rot="14321514" flipH="1">
                <a:off x="4660444" y="4125728"/>
                <a:ext cx="1796574" cy="1258738"/>
              </a:xfrm>
              <a:prstGeom prst="line">
                <a:avLst/>
              </a:prstGeom>
              <a:ln w="63500">
                <a:solidFill>
                  <a:srgbClr val="FFC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/>
              <p:cNvCxnSpPr/>
              <p:nvPr/>
            </p:nvCxnSpPr>
            <p:spPr>
              <a:xfrm rot="14321514" flipH="1">
                <a:off x="6478424" y="5032487"/>
                <a:ext cx="925049" cy="668459"/>
              </a:xfrm>
              <a:prstGeom prst="line">
                <a:avLst/>
              </a:prstGeom>
              <a:ln w="635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8" name="Овал 57"/>
          <p:cNvSpPr/>
          <p:nvPr/>
        </p:nvSpPr>
        <p:spPr>
          <a:xfrm>
            <a:off x="7113542" y="2154571"/>
            <a:ext cx="225025" cy="198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509146" y="4228951"/>
            <a:ext cx="59766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531299" y="4162341"/>
            <a:ext cx="270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979712" y="188640"/>
            <a:ext cx="52453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Собирающие линзы</a:t>
            </a:r>
            <a:endParaRPr lang="ru-RU" sz="4000" dirty="0"/>
          </a:p>
        </p:txBody>
      </p:sp>
      <p:pic>
        <p:nvPicPr>
          <p:cNvPr id="3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1" t="2332" r="5930"/>
          <a:stretch>
            <a:fillRect/>
          </a:stretch>
        </p:blipFill>
        <p:spPr bwMode="auto">
          <a:xfrm>
            <a:off x="467544" y="1250107"/>
            <a:ext cx="2160240" cy="1758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1" t="28411" r="15407" b="18059"/>
          <a:stretch/>
        </p:blipFill>
        <p:spPr bwMode="auto">
          <a:xfrm>
            <a:off x="6516216" y="1268760"/>
            <a:ext cx="2130947" cy="174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" name="Группа 55"/>
          <p:cNvGrpSpPr/>
          <p:nvPr/>
        </p:nvGrpSpPr>
        <p:grpSpPr>
          <a:xfrm>
            <a:off x="1612192" y="2774686"/>
            <a:ext cx="5627336" cy="2220818"/>
            <a:chOff x="1353115" y="3390784"/>
            <a:chExt cx="5627336" cy="2220818"/>
          </a:xfrm>
        </p:grpSpPr>
        <p:grpSp>
          <p:nvGrpSpPr>
            <p:cNvPr id="49" name="Группа 48"/>
            <p:cNvGrpSpPr/>
            <p:nvPr/>
          </p:nvGrpSpPr>
          <p:grpSpPr>
            <a:xfrm rot="153079">
              <a:off x="4264548" y="4256283"/>
              <a:ext cx="2715903" cy="1310401"/>
              <a:chOff x="4357630" y="4230004"/>
              <a:chExt cx="3168352" cy="1303657"/>
            </a:xfrm>
          </p:grpSpPr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4357630" y="4230004"/>
                <a:ext cx="2410245" cy="987451"/>
              </a:xfrm>
              <a:prstGeom prst="line">
                <a:avLst/>
              </a:prstGeom>
              <a:ln w="63500">
                <a:solidFill>
                  <a:srgbClr val="C0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6610607" y="5152872"/>
                <a:ext cx="915375" cy="380789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Группа 37"/>
            <p:cNvGrpSpPr/>
            <p:nvPr/>
          </p:nvGrpSpPr>
          <p:grpSpPr>
            <a:xfrm>
              <a:off x="1353115" y="5522708"/>
              <a:ext cx="2986948" cy="10953"/>
              <a:chOff x="1153004" y="4208098"/>
              <a:chExt cx="2986948" cy="10953"/>
            </a:xfrm>
          </p:grpSpPr>
          <p:cxnSp>
            <p:nvCxnSpPr>
              <p:cNvPr id="39" name="Прямая соединительная линия 38"/>
              <p:cNvCxnSpPr/>
              <p:nvPr/>
            </p:nvCxnSpPr>
            <p:spPr>
              <a:xfrm flipV="1">
                <a:off x="1153004" y="4208098"/>
                <a:ext cx="1484468" cy="4209"/>
              </a:xfrm>
              <a:prstGeom prst="line">
                <a:avLst/>
              </a:prstGeom>
              <a:ln w="63500">
                <a:solidFill>
                  <a:srgbClr val="C0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39"/>
              <p:cNvCxnSpPr/>
              <p:nvPr/>
            </p:nvCxnSpPr>
            <p:spPr>
              <a:xfrm>
                <a:off x="2467460" y="4208098"/>
                <a:ext cx="1672492" cy="10953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Группа 40"/>
            <p:cNvGrpSpPr/>
            <p:nvPr/>
          </p:nvGrpSpPr>
          <p:grpSpPr>
            <a:xfrm>
              <a:off x="1371427" y="4219051"/>
              <a:ext cx="2986948" cy="10953"/>
              <a:chOff x="1153004" y="4208098"/>
              <a:chExt cx="2986948" cy="10953"/>
            </a:xfrm>
          </p:grpSpPr>
          <p:cxnSp>
            <p:nvCxnSpPr>
              <p:cNvPr id="42" name="Прямая соединительная линия 41"/>
              <p:cNvCxnSpPr/>
              <p:nvPr/>
            </p:nvCxnSpPr>
            <p:spPr>
              <a:xfrm flipV="1">
                <a:off x="1153004" y="4208098"/>
                <a:ext cx="1484468" cy="4209"/>
              </a:xfrm>
              <a:prstGeom prst="line">
                <a:avLst/>
              </a:prstGeom>
              <a:ln w="63500">
                <a:solidFill>
                  <a:srgbClr val="C0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>
              <a:xfrm>
                <a:off x="2467460" y="4208098"/>
                <a:ext cx="1672492" cy="10953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Группа 50"/>
            <p:cNvGrpSpPr/>
            <p:nvPr/>
          </p:nvGrpSpPr>
          <p:grpSpPr>
            <a:xfrm rot="18078486">
              <a:off x="4457715" y="3535765"/>
              <a:ext cx="2220818" cy="1930856"/>
              <a:chOff x="4946090" y="3829772"/>
              <a:chExt cx="2579892" cy="1796574"/>
            </a:xfrm>
          </p:grpSpPr>
          <p:cxnSp>
            <p:nvCxnSpPr>
              <p:cNvPr id="52" name="Прямая соединительная линия 51"/>
              <p:cNvCxnSpPr/>
              <p:nvPr/>
            </p:nvCxnSpPr>
            <p:spPr>
              <a:xfrm rot="3521514" flipV="1">
                <a:off x="4715946" y="4059916"/>
                <a:ext cx="1796574" cy="1336286"/>
              </a:xfrm>
              <a:prstGeom prst="line">
                <a:avLst/>
              </a:prstGeom>
              <a:ln w="63500">
                <a:solidFill>
                  <a:srgbClr val="C0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единительная линия 52"/>
              <p:cNvCxnSpPr/>
              <p:nvPr/>
            </p:nvCxnSpPr>
            <p:spPr>
              <a:xfrm>
                <a:off x="6610607" y="5152872"/>
                <a:ext cx="915375" cy="380789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Группа 6"/>
          <p:cNvGrpSpPr/>
          <p:nvPr/>
        </p:nvGrpSpPr>
        <p:grpSpPr>
          <a:xfrm>
            <a:off x="5562324" y="4174945"/>
            <a:ext cx="354584" cy="646331"/>
            <a:chOff x="5301573" y="4803471"/>
            <a:chExt cx="354584" cy="646331"/>
          </a:xfrm>
        </p:grpSpPr>
        <p:sp>
          <p:nvSpPr>
            <p:cNvPr id="22" name="Овал 21"/>
            <p:cNvSpPr/>
            <p:nvPr/>
          </p:nvSpPr>
          <p:spPr>
            <a:xfrm>
              <a:off x="5424859" y="4803471"/>
              <a:ext cx="108012" cy="108012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5301573" y="4988137"/>
              <a:ext cx="3545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400" b="1" dirty="0">
                  <a:solidFill>
                    <a:prstClr val="black"/>
                  </a:solidFill>
                </a:rPr>
                <a:t>F</a:t>
              </a:r>
              <a:endParaRPr lang="ru-RU" sz="24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245307" y="4174945"/>
            <a:ext cx="354584" cy="646331"/>
            <a:chOff x="2984556" y="4803471"/>
            <a:chExt cx="354584" cy="646331"/>
          </a:xfrm>
        </p:grpSpPr>
        <p:sp>
          <p:nvSpPr>
            <p:cNvPr id="23" name="Овал 22"/>
            <p:cNvSpPr/>
            <p:nvPr/>
          </p:nvSpPr>
          <p:spPr>
            <a:xfrm>
              <a:off x="3084599" y="4803471"/>
              <a:ext cx="108012" cy="108012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2984556" y="4988137"/>
              <a:ext cx="3545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/>
                <a:t>F</a:t>
              </a:r>
              <a:endParaRPr lang="ru-RU" sz="2400" b="1" dirty="0"/>
            </a:p>
          </p:txBody>
        </p:sp>
      </p:grpSp>
      <p:sp>
        <p:nvSpPr>
          <p:cNvPr id="57" name="Прямоугольник 56"/>
          <p:cNvSpPr/>
          <p:nvPr/>
        </p:nvSpPr>
        <p:spPr>
          <a:xfrm>
            <a:off x="-31954" y="5486750"/>
            <a:ext cx="93425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b="1" i="1" dirty="0" smtClean="0">
                <a:solidFill>
                  <a:srgbClr val="CC0000"/>
                </a:solidFill>
                <a:cs typeface="Arial" charset="0"/>
              </a:rPr>
              <a:t>Главный фокус</a:t>
            </a:r>
            <a:r>
              <a:rPr lang="ru-RU" altLang="ru-RU" sz="2400" i="1" dirty="0" smtClean="0">
                <a:cs typeface="Arial" charset="0"/>
              </a:rPr>
              <a:t> собирающей линзы– точка, в которой пересекаются после преломления лучи, падающие на линзу параллельно главной оптической оси</a:t>
            </a:r>
            <a:endParaRPr lang="ru-RU" altLang="ru-RU" sz="2400" i="1" dirty="0">
              <a:cs typeface="Arial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16643" y="5409220"/>
            <a:ext cx="87266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i="1" dirty="0" smtClean="0">
                <a:cs typeface="Arial" charset="0"/>
              </a:rPr>
              <a:t>У линзы два главных фокуса. В оптически однородной среде они располагаются по обе стороны линзы и на одном и том же расстоянии от нее</a:t>
            </a:r>
            <a:endParaRPr lang="ru-RU" altLang="ru-RU" sz="2400" i="1" dirty="0">
              <a:cs typeface="Arial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4585305" y="2975558"/>
            <a:ext cx="0" cy="2506786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4531299" y="4174945"/>
            <a:ext cx="108012" cy="108012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167826" y="4253472"/>
            <a:ext cx="8824231" cy="2248304"/>
            <a:chOff x="560483" y="2450151"/>
            <a:chExt cx="8824231" cy="2248304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560483" y="3867458"/>
              <a:ext cx="882423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ru-RU" altLang="ru-RU" sz="2400" b="1" i="1" dirty="0" smtClean="0">
                  <a:solidFill>
                    <a:srgbClr val="CC0000"/>
                  </a:solidFill>
                  <a:cs typeface="Arial" charset="0"/>
                </a:rPr>
                <a:t>Фокусное расстояние </a:t>
              </a:r>
              <a:r>
                <a:rPr lang="ru-RU" altLang="ru-RU" sz="2400" i="1" dirty="0" smtClean="0">
                  <a:cs typeface="Arial" charset="0"/>
                </a:rPr>
                <a:t>– расстояние от оптического центра линзы до ее фокуса</a:t>
              </a:r>
              <a:endParaRPr lang="ru-RU" altLang="ru-RU" sz="2400" i="1" dirty="0">
                <a:cs typeface="Arial" charset="0"/>
              </a:endParaRPr>
            </a:p>
          </p:txBody>
        </p:sp>
        <p:sp>
          <p:nvSpPr>
            <p:cNvPr id="4" name="Левая фигурная скобка 3"/>
            <p:cNvSpPr/>
            <p:nvPr/>
          </p:nvSpPr>
          <p:spPr>
            <a:xfrm rot="16200000">
              <a:off x="4206224" y="2039781"/>
              <a:ext cx="363538" cy="1184277"/>
            </a:xfrm>
            <a:prstGeom prst="leftBrac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1330255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7" grpId="0"/>
      <p:bldP spid="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188640"/>
            <a:ext cx="55210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Рассеивающая линза</a:t>
            </a:r>
            <a:endParaRPr lang="ru-RU" sz="4000" dirty="0"/>
          </a:p>
        </p:txBody>
      </p:sp>
      <p:pic>
        <p:nvPicPr>
          <p:cNvPr id="3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6"/>
          <a:stretch>
            <a:fillRect/>
          </a:stretch>
        </p:blipFill>
        <p:spPr bwMode="auto">
          <a:xfrm>
            <a:off x="323528" y="1232868"/>
            <a:ext cx="2396695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236663"/>
            <a:ext cx="2279650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1437465" y="2752264"/>
            <a:ext cx="5976664" cy="2455019"/>
            <a:chOff x="1423833" y="2644864"/>
            <a:chExt cx="5976664" cy="2455019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4391978" y="2644864"/>
              <a:ext cx="216027" cy="2455019"/>
              <a:chOff x="1583665" y="3594107"/>
              <a:chExt cx="216027" cy="2646109"/>
            </a:xfrm>
          </p:grpSpPr>
          <p:sp>
            <p:nvSpPr>
              <p:cNvPr id="16" name="Line 19"/>
              <p:cNvSpPr>
                <a:spLocks noChangeShapeType="1"/>
              </p:cNvSpPr>
              <p:nvPr/>
            </p:nvSpPr>
            <p:spPr bwMode="auto">
              <a:xfrm>
                <a:off x="1691680" y="3813035"/>
                <a:ext cx="0" cy="2236091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lg" len="med"/>
                <a:tailEnd type="none" w="lg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7" name="Группа 16"/>
              <p:cNvGrpSpPr/>
              <p:nvPr/>
            </p:nvGrpSpPr>
            <p:grpSpPr>
              <a:xfrm rot="10800000">
                <a:off x="1583667" y="3594107"/>
                <a:ext cx="216025" cy="218928"/>
                <a:chOff x="2911203" y="6049123"/>
                <a:chExt cx="168472" cy="130098"/>
              </a:xfrm>
            </p:grpSpPr>
            <p:sp>
              <p:nvSpPr>
                <p:cNvPr id="21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2911203" y="6049123"/>
                  <a:ext cx="84236" cy="130098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" name="Line 25"/>
                <p:cNvSpPr>
                  <a:spLocks noChangeShapeType="1"/>
                </p:cNvSpPr>
                <p:nvPr/>
              </p:nvSpPr>
              <p:spPr bwMode="auto">
                <a:xfrm>
                  <a:off x="2995440" y="6049123"/>
                  <a:ext cx="84235" cy="130098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" name="Группа 17"/>
              <p:cNvGrpSpPr/>
              <p:nvPr/>
            </p:nvGrpSpPr>
            <p:grpSpPr>
              <a:xfrm>
                <a:off x="1583665" y="6021288"/>
                <a:ext cx="216025" cy="218928"/>
                <a:chOff x="2911203" y="6049123"/>
                <a:chExt cx="168472" cy="130098"/>
              </a:xfrm>
            </p:grpSpPr>
            <p:sp>
              <p:nvSpPr>
                <p:cNvPr id="19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2911203" y="6049123"/>
                  <a:ext cx="84236" cy="130098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" name="Line 25"/>
                <p:cNvSpPr>
                  <a:spLocks noChangeShapeType="1"/>
                </p:cNvSpPr>
                <p:nvPr/>
              </p:nvSpPr>
              <p:spPr bwMode="auto">
                <a:xfrm>
                  <a:off x="2995440" y="6049123"/>
                  <a:ext cx="84235" cy="130098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cxnSp>
          <p:nvCxnSpPr>
            <p:cNvPr id="8" name="Прямая соединительная линия 7"/>
            <p:cNvCxnSpPr/>
            <p:nvPr/>
          </p:nvCxnSpPr>
          <p:spPr>
            <a:xfrm>
              <a:off x="1423833" y="3872374"/>
              <a:ext cx="597666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Овал 8"/>
            <p:cNvSpPr/>
            <p:nvPr/>
          </p:nvSpPr>
          <p:spPr>
            <a:xfrm>
              <a:off x="4445986" y="3818368"/>
              <a:ext cx="108012" cy="108012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5600297" y="3818368"/>
              <a:ext cx="108012" cy="108012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3260037" y="3818368"/>
              <a:ext cx="108012" cy="108012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99992" y="3818368"/>
              <a:ext cx="2700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/>
                <a:t>О</a:t>
              </a:r>
              <a:endParaRPr lang="ru-RU" sz="2400" b="1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159994" y="4003034"/>
              <a:ext cx="3545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/>
                <a:t>F</a:t>
              </a:r>
              <a:endParaRPr lang="ru-RU" sz="2400" b="1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477011" y="4003034"/>
              <a:ext cx="3545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400" b="1" dirty="0">
                  <a:solidFill>
                    <a:prstClr val="black"/>
                  </a:solidFill>
                </a:rPr>
                <a:t>F</a:t>
              </a:r>
              <a:endParaRPr lang="ru-RU" sz="24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1605777" y="2393886"/>
            <a:ext cx="4721419" cy="3240359"/>
            <a:chOff x="1605777" y="2393886"/>
            <a:chExt cx="4721419" cy="3240359"/>
          </a:xfrm>
        </p:grpSpPr>
        <p:grpSp>
          <p:nvGrpSpPr>
            <p:cNvPr id="57" name="Группа 56"/>
            <p:cNvGrpSpPr/>
            <p:nvPr/>
          </p:nvGrpSpPr>
          <p:grpSpPr>
            <a:xfrm>
              <a:off x="1622185" y="4626104"/>
              <a:ext cx="4705011" cy="1008141"/>
              <a:chOff x="1622185" y="4626104"/>
              <a:chExt cx="4705011" cy="1008141"/>
            </a:xfrm>
          </p:grpSpPr>
          <p:grpSp>
            <p:nvGrpSpPr>
              <p:cNvPr id="26" name="Группа 25"/>
              <p:cNvGrpSpPr/>
              <p:nvPr/>
            </p:nvGrpSpPr>
            <p:grpSpPr>
              <a:xfrm>
                <a:off x="1622185" y="4626105"/>
                <a:ext cx="2891440" cy="10953"/>
                <a:chOff x="1153004" y="4208098"/>
                <a:chExt cx="2891440" cy="10953"/>
              </a:xfrm>
            </p:grpSpPr>
            <p:cxnSp>
              <p:nvCxnSpPr>
                <p:cNvPr id="27" name="Прямая соединительная линия 26"/>
                <p:cNvCxnSpPr/>
                <p:nvPr/>
              </p:nvCxnSpPr>
              <p:spPr>
                <a:xfrm flipV="1">
                  <a:off x="1153004" y="4208098"/>
                  <a:ext cx="1484468" cy="4209"/>
                </a:xfrm>
                <a:prstGeom prst="line">
                  <a:avLst/>
                </a:prstGeom>
                <a:ln w="63500">
                  <a:solidFill>
                    <a:srgbClr val="033C8F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Прямая соединительная линия 27"/>
                <p:cNvCxnSpPr/>
                <p:nvPr/>
              </p:nvCxnSpPr>
              <p:spPr>
                <a:xfrm>
                  <a:off x="2467460" y="4208098"/>
                  <a:ext cx="1576984" cy="10953"/>
                </a:xfrm>
                <a:prstGeom prst="line">
                  <a:avLst/>
                </a:prstGeom>
                <a:ln w="63500">
                  <a:solidFill>
                    <a:srgbClr val="033C8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Группа 52"/>
              <p:cNvGrpSpPr/>
              <p:nvPr/>
            </p:nvGrpSpPr>
            <p:grpSpPr>
              <a:xfrm>
                <a:off x="4513627" y="4626104"/>
                <a:ext cx="1813569" cy="1008141"/>
                <a:chOff x="4541644" y="5352737"/>
                <a:chExt cx="1686540" cy="812567"/>
              </a:xfrm>
            </p:grpSpPr>
            <p:cxnSp>
              <p:nvCxnSpPr>
                <p:cNvPr id="30" name="Прямая соединительная линия 29"/>
                <p:cNvCxnSpPr/>
                <p:nvPr/>
              </p:nvCxnSpPr>
              <p:spPr>
                <a:xfrm>
                  <a:off x="4541644" y="5352737"/>
                  <a:ext cx="1288325" cy="598302"/>
                </a:xfrm>
                <a:prstGeom prst="line">
                  <a:avLst/>
                </a:prstGeom>
                <a:ln w="63500">
                  <a:solidFill>
                    <a:srgbClr val="033C8F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Прямая соединительная линия 30"/>
                <p:cNvCxnSpPr/>
                <p:nvPr/>
              </p:nvCxnSpPr>
              <p:spPr>
                <a:xfrm>
                  <a:off x="5676877" y="5877099"/>
                  <a:ext cx="551307" cy="288205"/>
                </a:xfrm>
                <a:prstGeom prst="line">
                  <a:avLst/>
                </a:prstGeom>
                <a:ln w="63500">
                  <a:solidFill>
                    <a:srgbClr val="033C8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6" name="Группа 55"/>
            <p:cNvGrpSpPr/>
            <p:nvPr/>
          </p:nvGrpSpPr>
          <p:grpSpPr>
            <a:xfrm>
              <a:off x="1605777" y="2393886"/>
              <a:ext cx="4721419" cy="999402"/>
              <a:chOff x="1605777" y="2393886"/>
              <a:chExt cx="4721419" cy="999402"/>
            </a:xfrm>
          </p:grpSpPr>
          <p:grpSp>
            <p:nvGrpSpPr>
              <p:cNvPr id="23" name="Группа 22"/>
              <p:cNvGrpSpPr/>
              <p:nvPr/>
            </p:nvGrpSpPr>
            <p:grpSpPr>
              <a:xfrm>
                <a:off x="1605777" y="3382334"/>
                <a:ext cx="2907848" cy="4209"/>
                <a:chOff x="1153004" y="4208098"/>
                <a:chExt cx="2907848" cy="4209"/>
              </a:xfrm>
            </p:grpSpPr>
            <p:cxnSp>
              <p:nvCxnSpPr>
                <p:cNvPr id="24" name="Прямая соединительная линия 23"/>
                <p:cNvCxnSpPr/>
                <p:nvPr/>
              </p:nvCxnSpPr>
              <p:spPr>
                <a:xfrm flipV="1">
                  <a:off x="1153004" y="4208098"/>
                  <a:ext cx="1484468" cy="4209"/>
                </a:xfrm>
                <a:prstGeom prst="line">
                  <a:avLst/>
                </a:prstGeom>
                <a:ln w="63500">
                  <a:solidFill>
                    <a:srgbClr val="033C8F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Прямая соединительная линия 24"/>
                <p:cNvCxnSpPr/>
                <p:nvPr/>
              </p:nvCxnSpPr>
              <p:spPr>
                <a:xfrm>
                  <a:off x="2467460" y="4208098"/>
                  <a:ext cx="1593392" cy="2104"/>
                </a:xfrm>
                <a:prstGeom prst="line">
                  <a:avLst/>
                </a:prstGeom>
                <a:ln w="63500">
                  <a:solidFill>
                    <a:srgbClr val="033C8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Группа 49"/>
              <p:cNvGrpSpPr/>
              <p:nvPr/>
            </p:nvGrpSpPr>
            <p:grpSpPr>
              <a:xfrm>
                <a:off x="4513628" y="2393886"/>
                <a:ext cx="1813568" cy="999402"/>
                <a:chOff x="4456215" y="2780928"/>
                <a:chExt cx="1771969" cy="982715"/>
              </a:xfrm>
            </p:grpSpPr>
            <p:cxnSp>
              <p:nvCxnSpPr>
                <p:cNvPr id="33" name="Прямая соединительная линия 32"/>
                <p:cNvCxnSpPr/>
                <p:nvPr/>
              </p:nvCxnSpPr>
              <p:spPr>
                <a:xfrm flipV="1">
                  <a:off x="4456215" y="3033686"/>
                  <a:ext cx="1351222" cy="729957"/>
                </a:xfrm>
                <a:prstGeom prst="line">
                  <a:avLst/>
                </a:prstGeom>
                <a:ln w="63500">
                  <a:solidFill>
                    <a:srgbClr val="033C8F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Прямая соединительная линия 33"/>
                <p:cNvCxnSpPr/>
                <p:nvPr/>
              </p:nvCxnSpPr>
              <p:spPr>
                <a:xfrm flipV="1">
                  <a:off x="5658737" y="2780928"/>
                  <a:ext cx="569447" cy="335178"/>
                </a:xfrm>
                <a:prstGeom prst="line">
                  <a:avLst/>
                </a:prstGeom>
                <a:ln w="63500">
                  <a:solidFill>
                    <a:srgbClr val="033C8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9" name="Группа 58"/>
          <p:cNvGrpSpPr/>
          <p:nvPr/>
        </p:nvGrpSpPr>
        <p:grpSpPr>
          <a:xfrm>
            <a:off x="3381681" y="3393288"/>
            <a:ext cx="1131942" cy="1178811"/>
            <a:chOff x="3381681" y="3393288"/>
            <a:chExt cx="1131942" cy="1178811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3420138" y="3393288"/>
              <a:ext cx="1093485" cy="586488"/>
            </a:xfrm>
            <a:prstGeom prst="line">
              <a:avLst/>
            </a:prstGeom>
            <a:ln w="508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>
              <a:stCxn id="11" idx="6"/>
            </p:cNvCxnSpPr>
            <p:nvPr/>
          </p:nvCxnSpPr>
          <p:spPr>
            <a:xfrm>
              <a:off x="3381681" y="3979774"/>
              <a:ext cx="1077937" cy="592325"/>
            </a:xfrm>
            <a:prstGeom prst="line">
              <a:avLst/>
            </a:prstGeom>
            <a:ln w="508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Прямоугольник 59"/>
          <p:cNvSpPr/>
          <p:nvPr/>
        </p:nvSpPr>
        <p:spPr>
          <a:xfrm>
            <a:off x="161552" y="5401677"/>
            <a:ext cx="88121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altLang="ru-RU" sz="2400" dirty="0" smtClean="0">
                <a:cs typeface="Arial" charset="0"/>
              </a:rPr>
              <a:t>Главный фокус </a:t>
            </a:r>
            <a:r>
              <a:rPr lang="ru-RU" altLang="ru-RU" sz="2400" i="1" dirty="0" smtClean="0">
                <a:solidFill>
                  <a:prstClr val="black"/>
                </a:solidFill>
                <a:cs typeface="Arial" charset="0"/>
              </a:rPr>
              <a:t>рассеивающей линзы является мнимым и лежит по ту же  сторону от линзы, что и предмет (в отличие от фокуса собирающей линзы)</a:t>
            </a:r>
            <a:endParaRPr lang="ru-RU" altLang="ru-RU" sz="2400" i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61549" y="5217011"/>
            <a:ext cx="88121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altLang="ru-RU" sz="2400" b="1" i="1" dirty="0" smtClean="0">
                <a:solidFill>
                  <a:srgbClr val="C00000"/>
                </a:solidFill>
                <a:cs typeface="Arial" charset="0"/>
              </a:rPr>
              <a:t>Главный фокус</a:t>
            </a:r>
            <a:r>
              <a:rPr lang="ru-RU" altLang="ru-RU" sz="2400" i="1" dirty="0" smtClean="0">
                <a:solidFill>
                  <a:srgbClr val="C00000"/>
                </a:solidFill>
                <a:cs typeface="Arial" charset="0"/>
              </a:rPr>
              <a:t> </a:t>
            </a:r>
            <a:r>
              <a:rPr lang="ru-RU" altLang="ru-RU" sz="2400" i="1" dirty="0" smtClean="0">
                <a:solidFill>
                  <a:prstClr val="black"/>
                </a:solidFill>
                <a:cs typeface="Arial" charset="0"/>
              </a:rPr>
              <a:t>рассеивающей линзы- точка, в которой пересекаются после преломления продолжения расходящегося пучка, падающего на линзу, параллельно главной оптической оси</a:t>
            </a:r>
            <a:endParaRPr lang="ru-RU" altLang="ru-RU" sz="2400" i="1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2357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2025</TotalTime>
  <Words>1342</Words>
  <Application>Microsoft Office PowerPoint</Application>
  <PresentationFormat>Экран (4:3)</PresentationFormat>
  <Paragraphs>233</Paragraphs>
  <Slides>19</Slides>
  <Notes>19</Notes>
  <HiddenSlides>1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Световые явления.8 класс</vt:lpstr>
      <vt:lpstr>Линзы</vt:lpstr>
      <vt:lpstr>На уроке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ДОЛ</dc:creator>
  <cp:lastModifiedBy>ДОЛ</cp:lastModifiedBy>
  <cp:revision>180</cp:revision>
  <dcterms:created xsi:type="dcterms:W3CDTF">2014-03-29T19:02:18Z</dcterms:created>
  <dcterms:modified xsi:type="dcterms:W3CDTF">2014-08-13T14:31:47Z</dcterms:modified>
</cp:coreProperties>
</file>