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6" r:id="rId4"/>
    <p:sldId id="257" r:id="rId5"/>
    <p:sldId id="258" r:id="rId6"/>
    <p:sldId id="259" r:id="rId7"/>
    <p:sldId id="260" r:id="rId8"/>
    <p:sldId id="261" r:id="rId9"/>
    <p:sldId id="272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3" r:id="rId21"/>
    <p:sldId id="27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3.xml"/><Relationship Id="rId6" Type="http://schemas.openxmlformats.org/officeDocument/2006/relationships/slide" Target="slide21.xml"/><Relationship Id="rId5" Type="http://schemas.openxmlformats.org/officeDocument/2006/relationships/slide" Target="slide20.xml"/><Relationship Id="rId4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571744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Образ водной стихии в искусстве.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И. Айвазовский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4572008"/>
            <a:ext cx="7854696" cy="1752600"/>
          </a:xfrm>
        </p:spPr>
        <p:txBody>
          <a:bodyPr>
            <a:normAutofit fontScale="47500" lnSpcReduction="20000"/>
          </a:bodyPr>
          <a:lstStyle/>
          <a:p>
            <a:r>
              <a:rPr lang="ru-RU" sz="3200" dirty="0" smtClean="0"/>
              <a:t>Автор: </a:t>
            </a:r>
            <a:r>
              <a:rPr lang="ru-RU" sz="3200" dirty="0" err="1" smtClean="0"/>
              <a:t>Рогудеева</a:t>
            </a:r>
            <a:r>
              <a:rPr lang="ru-RU" sz="3200" dirty="0" smtClean="0"/>
              <a:t> Лилия Анатольевна, </a:t>
            </a:r>
          </a:p>
          <a:p>
            <a:r>
              <a:rPr lang="ru-RU" sz="3200" dirty="0" smtClean="0"/>
              <a:t>учитель ИЗО</a:t>
            </a:r>
          </a:p>
          <a:p>
            <a:r>
              <a:rPr lang="ru-RU" sz="3200" dirty="0" smtClean="0"/>
              <a:t> МОБУ </a:t>
            </a:r>
            <a:r>
              <a:rPr lang="ru-RU" sz="3200" dirty="0" err="1" smtClean="0"/>
              <a:t>Новобурейской</a:t>
            </a:r>
            <a:r>
              <a:rPr lang="ru-RU" sz="3200" dirty="0" smtClean="0"/>
              <a:t> СОШ № 3</a:t>
            </a:r>
            <a:endParaRPr lang="ru-RU" dirty="0" smtClean="0"/>
          </a:p>
          <a:p>
            <a:pPr lvl="0"/>
            <a:r>
              <a:rPr lang="ru-RU" dirty="0" smtClean="0"/>
              <a:t>УМК - </a:t>
            </a:r>
            <a:r>
              <a:rPr lang="ru-RU" dirty="0" err="1" smtClean="0"/>
              <a:t>Шпикалова</a:t>
            </a:r>
            <a:r>
              <a:rPr lang="ru-RU" dirty="0" smtClean="0"/>
              <a:t> Т.Я., Ершова Л.В., </a:t>
            </a:r>
            <a:r>
              <a:rPr lang="ru-RU" dirty="0" err="1" smtClean="0"/>
              <a:t>Поровская</a:t>
            </a:r>
            <a:r>
              <a:rPr lang="ru-RU" dirty="0" smtClean="0"/>
              <a:t> Г.А. Изобразительное искусство: Учебник для 6 класса общеобразовательных учреждений / под ред. </a:t>
            </a:r>
            <a:r>
              <a:rPr lang="ru-RU" dirty="0" err="1" smtClean="0"/>
              <a:t>Шпикаловой</a:t>
            </a:r>
            <a:r>
              <a:rPr lang="ru-RU" dirty="0" smtClean="0"/>
              <a:t> Т.Я. – М., Просвещение, 2008</a:t>
            </a:r>
            <a:r>
              <a:rPr lang="ru-RU" dirty="0" smtClean="0"/>
              <a:t>.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2015 год </a:t>
            </a:r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8572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dirty="0" smtClean="0"/>
              <a:t>Амурская обл., </a:t>
            </a:r>
            <a:r>
              <a:rPr lang="ru-RU" dirty="0" err="1" smtClean="0"/>
              <a:t>Бурейский</a:t>
            </a:r>
            <a:r>
              <a:rPr lang="ru-RU" dirty="0" smtClean="0"/>
              <a:t> </a:t>
            </a:r>
            <a:r>
              <a:rPr lang="ru-RU" dirty="0" err="1" smtClean="0"/>
              <a:t>р-он</a:t>
            </a:r>
            <a:r>
              <a:rPr lang="ru-RU" dirty="0" smtClean="0"/>
              <a:t>, МОБУ </a:t>
            </a:r>
            <a:r>
              <a:rPr lang="ru-RU" dirty="0" err="1" smtClean="0"/>
              <a:t>Новобурейская</a:t>
            </a:r>
            <a:r>
              <a:rPr lang="ru-RU" dirty="0" smtClean="0"/>
              <a:t> СОШ № 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7752" y="704088"/>
            <a:ext cx="382904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Практическая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 descr="как рисовать мор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500042"/>
            <a:ext cx="4054589" cy="3000396"/>
          </a:xfrm>
          <a:prstGeom prst="rect">
            <a:avLst/>
          </a:prstGeom>
          <a:noFill/>
        </p:spPr>
      </p:pic>
      <p:pic>
        <p:nvPicPr>
          <p:cNvPr id="31748" name="Picture 4" descr="как рисовать мор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3" y="2857496"/>
            <a:ext cx="4062823" cy="2857520"/>
          </a:xfrm>
          <a:prstGeom prst="rect">
            <a:avLst/>
          </a:prstGeom>
          <a:noFill/>
        </p:spPr>
      </p:pic>
      <p:pic>
        <p:nvPicPr>
          <p:cNvPr id="31750" name="Picture 6" descr="как рисовать мор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4319" y="3786190"/>
            <a:ext cx="3859681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 descr="как рисовать мор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500042"/>
            <a:ext cx="4607751" cy="3071834"/>
          </a:xfrm>
          <a:prstGeom prst="rect">
            <a:avLst/>
          </a:prstGeom>
          <a:noFill/>
        </p:spPr>
      </p:pic>
      <p:pic>
        <p:nvPicPr>
          <p:cNvPr id="32772" name="Picture 4" descr="как рисовать мор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07719" y="3714752"/>
            <a:ext cx="4036227" cy="2690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3794" name="Picture 2" descr="http://www.mtdesign.ru/wp-content/uploads/2011/03/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616" y="428604"/>
            <a:ext cx="8717489" cy="61960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4818" name="Picture 2" descr="http://www.mtdesign.ru/wp-content/uploads/2011/03/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0421" y="0"/>
            <a:ext cx="921442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5842" name="Picture 2" descr="http://www.mtdesign.ru/wp-content/uploads/2011/03/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955" y="0"/>
            <a:ext cx="893904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6866" name="Picture 2" descr="http://www.mtdesign.ru/wp-content/uploads/2011/03/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36393" y="0"/>
            <a:ext cx="928039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7890" name="Picture 2" descr="http://www.mtdesign.ru/wp-content/uploads/2011/03/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465" y="428604"/>
            <a:ext cx="9159466" cy="6429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8914" name="Picture 2" descr="http://www.mtdesign.ru/wp-content/uploads/2011/03/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7" y="1"/>
            <a:ext cx="900112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9938" name="Picture 2" descr="http://www.mtdesign.ru/wp-content/uploads/2011/03/7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36393" y="0"/>
            <a:ext cx="928039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62" name="Picture 2" descr="Рисуем море. Гуаш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44351"/>
            <a:ext cx="9144000" cy="6902351"/>
          </a:xfrm>
          <a:prstGeom prst="rect">
            <a:avLst/>
          </a:prstGeom>
          <a:noFill/>
        </p:spPr>
      </p:pic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357158" y="6215082"/>
            <a:ext cx="714380" cy="64291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1800" dirty="0" smtClean="0"/>
              <a:t>Развитие визуально – пространственного мышления обучающихся,  как формы эмоционально-ценностного освоения мира.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 smtClean="0"/>
              <a:t>Расширить представление учащихся о художественных возможностях гуаши по средствам смешивания цветов, использования цве­тового контраста.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 smtClean="0"/>
              <a:t>Формировать навыки изображения морского пейзажа </a:t>
            </a:r>
            <a:r>
              <a:rPr lang="ru-RU" sz="1800" b="1" dirty="0" smtClean="0"/>
              <a:t>гуашевыми красками</a:t>
            </a:r>
            <a:r>
              <a:rPr lang="ru-RU" sz="1800" dirty="0" smtClean="0"/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 smtClean="0"/>
              <a:t>Содействовать повышению уровня эстетического развития личности школьника при вовлечении учащихся в проектную деятельность.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 smtClean="0"/>
              <a:t>Воспитывать интерес к предметам искусства, любовь к родной природе.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Заключительная часть.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51" y="1500172"/>
          <a:ext cx="7643862" cy="4572036"/>
        </p:xfrm>
        <a:graphic>
          <a:graphicData uri="http://schemas.openxmlformats.org/drawingml/2006/table">
            <a:tbl>
              <a:tblPr/>
              <a:tblGrid>
                <a:gridCol w="622176"/>
                <a:gridCol w="604398"/>
                <a:gridCol w="622176"/>
                <a:gridCol w="568845"/>
                <a:gridCol w="622176"/>
                <a:gridCol w="622176"/>
                <a:gridCol w="568845"/>
                <a:gridCol w="568845"/>
                <a:gridCol w="568845"/>
                <a:gridCol w="568845"/>
                <a:gridCol w="568845"/>
                <a:gridCol w="568845"/>
                <a:gridCol w="568845"/>
              </a:tblGrid>
              <a:tr h="762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 dirty="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 dirty="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800" dirty="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 dirty="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6200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 dirty="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 dirty="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 dirty="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2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2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8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428596" y="6215082"/>
            <a:ext cx="500066" cy="4286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красный кораблик – урок понравился, </a:t>
            </a:r>
          </a:p>
          <a:p>
            <a:r>
              <a:rPr lang="ru-RU" dirty="0" smtClean="0"/>
              <a:t>синий – не совсем, </a:t>
            </a:r>
          </a:p>
          <a:p>
            <a:r>
              <a:rPr lang="ru-RU" dirty="0" smtClean="0"/>
              <a:t>белый  - остался равнодушен</a:t>
            </a:r>
            <a:endParaRPr lang="ru-RU" dirty="0"/>
          </a:p>
        </p:txBody>
      </p:sp>
      <p:sp>
        <p:nvSpPr>
          <p:cNvPr id="4" name="Блок-схема: сохраненные данные 3"/>
          <p:cNvSpPr/>
          <p:nvPr/>
        </p:nvSpPr>
        <p:spPr>
          <a:xfrm rot="16200000">
            <a:off x="1071538" y="3786190"/>
            <a:ext cx="1428760" cy="2857520"/>
          </a:xfrm>
          <a:prstGeom prst="flowChartOnlineStorag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сохраненные данные 4"/>
          <p:cNvSpPr/>
          <p:nvPr/>
        </p:nvSpPr>
        <p:spPr>
          <a:xfrm rot="16200000">
            <a:off x="6429388" y="2285992"/>
            <a:ext cx="1428760" cy="2857520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сохраненные данные 5"/>
          <p:cNvSpPr/>
          <p:nvPr/>
        </p:nvSpPr>
        <p:spPr>
          <a:xfrm rot="16200000">
            <a:off x="5000628" y="4357694"/>
            <a:ext cx="1428760" cy="2857520"/>
          </a:xfrm>
          <a:prstGeom prst="flowChartOnlineStorag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142844" y="6286520"/>
            <a:ext cx="571504" cy="4286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урока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43898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900" dirty="0" smtClean="0">
                <a:hlinkClick r:id="rId2" action="ppaction://hlinksldjump"/>
              </a:rPr>
              <a:t>Изучение нового материала</a:t>
            </a:r>
            <a:endParaRPr lang="ru-RU" sz="2900" dirty="0" smtClean="0"/>
          </a:p>
          <a:p>
            <a:pPr marL="457200" indent="-457200">
              <a:buAutoNum type="arabicPeriod"/>
            </a:pPr>
            <a:r>
              <a:rPr lang="ru-RU" sz="2900" dirty="0" smtClean="0">
                <a:hlinkClick r:id="rId3" action="ppaction://hlinksldjump"/>
              </a:rPr>
              <a:t>Диалог об искусстве</a:t>
            </a:r>
            <a:endParaRPr lang="ru-RU" sz="2900" dirty="0" smtClean="0"/>
          </a:p>
          <a:p>
            <a:pPr marL="457200" indent="-457200">
              <a:buAutoNum type="arabicPeriod"/>
            </a:pPr>
            <a:r>
              <a:rPr lang="ru-RU" sz="2900" dirty="0" smtClean="0">
                <a:hlinkClick r:id="rId4" action="ppaction://hlinksldjump"/>
              </a:rPr>
              <a:t>Практическая работа</a:t>
            </a:r>
            <a:endParaRPr lang="ru-RU" sz="2900" dirty="0" smtClean="0"/>
          </a:p>
          <a:p>
            <a:pPr marL="457200" indent="-457200">
              <a:buAutoNum type="arabicPeriod"/>
            </a:pPr>
            <a:r>
              <a:rPr lang="ru-RU" sz="2900" dirty="0" smtClean="0">
                <a:hlinkClick r:id="rId5" action="ppaction://hlinksldjump"/>
              </a:rPr>
              <a:t>Заключительная часть</a:t>
            </a:r>
            <a:endParaRPr lang="ru-RU" sz="2900" dirty="0" smtClean="0"/>
          </a:p>
          <a:p>
            <a:pPr marL="457200" indent="-457200">
              <a:buAutoNum type="arabicPeriod"/>
            </a:pPr>
            <a:r>
              <a:rPr lang="ru-RU" sz="2900" dirty="0" smtClean="0">
                <a:hlinkClick r:id="rId6" action="ppaction://hlinksldjump"/>
              </a:rPr>
              <a:t>Рефлексия </a:t>
            </a:r>
            <a:endParaRPr lang="ru-RU" sz="2900" dirty="0" smtClean="0"/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 smtClean="0"/>
              <a:t>Ночь в Венеции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asemis.at.ua/_ph/4/1599099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142984"/>
            <a:ext cx="8146392" cy="5452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Встреча брига "Меркурий"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 descr="Встреча брига &quot;Меркурий&quot; с русской эскад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947164"/>
            <a:ext cx="7000924" cy="46346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 smtClean="0"/>
              <a:t>Восход луны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 descr="Восход лун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6309" y="1214422"/>
            <a:ext cx="8236687" cy="5419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/>
          <a:lstStyle/>
          <a:p>
            <a:r>
              <a:rPr lang="ru-RU" dirty="0" smtClean="0"/>
              <a:t>Девятый вал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9698" name="Picture 2" descr="Девятый ва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1460" y="1285860"/>
            <a:ext cx="8268660" cy="5391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Ледяные горы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22" name="Picture 2" descr="Ледяные гор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156990"/>
            <a:ext cx="6691326" cy="5701010"/>
          </a:xfrm>
          <a:prstGeom prst="rect">
            <a:avLst/>
          </a:prstGeom>
          <a:noFill/>
        </p:spPr>
      </p:pic>
      <p:sp>
        <p:nvSpPr>
          <p:cNvPr id="5" name="Управляющая кнопка: далее 4">
            <a:hlinkClick r:id="rId3" action="ppaction://hlinksldjump" highlightClick="1"/>
          </p:cNvPr>
          <p:cNvSpPr/>
          <p:nvPr/>
        </p:nvSpPr>
        <p:spPr>
          <a:xfrm>
            <a:off x="428596" y="6143644"/>
            <a:ext cx="714380" cy="5715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Диалог об искусстве: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928802"/>
            <a:ext cx="7772400" cy="4286280"/>
          </a:xfrm>
        </p:spPr>
        <p:txBody>
          <a:bodyPr>
            <a:normAutofit/>
          </a:bodyPr>
          <a:lstStyle/>
          <a:p>
            <a:r>
              <a:rPr lang="ru-RU" dirty="0" smtClean="0"/>
              <a:t>*Какие произведения художников тебе понравились?</a:t>
            </a:r>
          </a:p>
          <a:p>
            <a:r>
              <a:rPr lang="ru-RU" dirty="0" smtClean="0"/>
              <a:t>*Чем можно объяснить, что морские пейзажи Айвазовского, написанные более ста лет назад, понятны современникам и вызывают ответные чувства у зрителя?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Какие средства использовал мастер для достижения нужного эффекта? </a:t>
            </a:r>
            <a:endParaRPr lang="ru-RU" smtClean="0"/>
          </a:p>
          <a:p>
            <a:pPr>
              <a:buFont typeface="Arial" charset="0"/>
              <a:buChar char="•"/>
            </a:pPr>
            <a:r>
              <a:rPr lang="ru-RU" smtClean="0"/>
              <a:t>Охарактеризуй </a:t>
            </a:r>
            <a:r>
              <a:rPr lang="ru-RU" dirty="0" smtClean="0"/>
              <a:t>композицию, цветовую гамму его пейзажей.</a:t>
            </a:r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8358214" y="6215082"/>
            <a:ext cx="500066" cy="4286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239</Words>
  <PresentationFormat>Экран (4:3)</PresentationFormat>
  <Paragraphs>81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Образ водной стихии в искусстве.  И. Айвазовский</vt:lpstr>
      <vt:lpstr>Цели:  </vt:lpstr>
      <vt:lpstr>Этапы урока</vt:lpstr>
      <vt:lpstr>Ночь в Венеции</vt:lpstr>
      <vt:lpstr>Встреча брига "Меркурий" </vt:lpstr>
      <vt:lpstr>Восход луны</vt:lpstr>
      <vt:lpstr>Девятый вал</vt:lpstr>
      <vt:lpstr>Ледяные горы</vt:lpstr>
      <vt:lpstr>Диалог об искусстве: </vt:lpstr>
      <vt:lpstr>Практическая работа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Заключительная часть. </vt:lpstr>
      <vt:lpstr>Рефлексия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 водной стихии в искусстве.  И. Айвазовский</dc:title>
  <cp:lastModifiedBy>asu</cp:lastModifiedBy>
  <cp:revision>13</cp:revision>
  <dcterms:modified xsi:type="dcterms:W3CDTF">2015-02-01T07:39:14Z</dcterms:modified>
</cp:coreProperties>
</file>