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60" r:id="rId4"/>
    <p:sldId id="275" r:id="rId5"/>
    <p:sldId id="273" r:id="rId6"/>
    <p:sldId id="263" r:id="rId7"/>
    <p:sldId id="261" r:id="rId8"/>
    <p:sldId id="262" r:id="rId9"/>
    <p:sldId id="264" r:id="rId10"/>
    <p:sldId id="265" r:id="rId11"/>
    <p:sldId id="266" r:id="rId12"/>
    <p:sldId id="267" r:id="rId13"/>
    <p:sldId id="268" r:id="rId14"/>
    <p:sldId id="269" r:id="rId15"/>
    <p:sldId id="270" r:id="rId16"/>
    <p:sldId id="271" r:id="rId17"/>
    <p:sldId id="274" r:id="rId18"/>
    <p:sldId id="272" r:id="rId19"/>
    <p:sldId id="276" r:id="rId20"/>
    <p:sldId id="277" r:id="rId2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59" autoAdjust="0"/>
    <p:restoredTop sz="86323" autoAdjust="0"/>
  </p:normalViewPr>
  <p:slideViewPr>
    <p:cSldViewPr>
      <p:cViewPr varScale="1">
        <p:scale>
          <a:sx n="63" d="100"/>
          <a:sy n="63" d="100"/>
        </p:scale>
        <p:origin x="-822"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02.02.2015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02.02.2015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02.02.2015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02.02.2015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02.02.2015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02.02.2015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02.02.2015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02.02.2015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02.02.2015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02.02.2015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02.02.2015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02.02.2015</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goddees.livejournal.com/43890.html" TargetMode="External"/><Relationship Id="rId7" Type="http://schemas.openxmlformats.org/officeDocument/2006/relationships/hyperlink" Target="http://www.bowood.org/bowood-gardens/" TargetMode="External"/><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hyperlink" Target="http://www.bowood.org/bowood-house/great-days-wiltshire/" TargetMode="External"/><Relationship Id="rId5" Type="http://schemas.openxmlformats.org/officeDocument/2006/relationships/hyperlink" Target="http://www.bbc.co.uk/wiltshire/entertainment/days_out/bowood.shtml" TargetMode="External"/><Relationship Id="rId4" Type="http://schemas.openxmlformats.org/officeDocument/2006/relationships/hyperlink" Target="http://www.bowood.org/bowood-gardens/gardens-and-grounds/"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0"/>
            <a:ext cx="92186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2763" y="4077072"/>
            <a:ext cx="5604419" cy="2677656"/>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sz="2400" b="1" spc="50" dirty="0" smtClean="0">
                <a:ln w="11430"/>
                <a:solidFill>
                  <a:srgbClr val="0000CC"/>
                </a:solidFill>
                <a:effectLst>
                  <a:outerShdw blurRad="76200" dist="50800" dir="5400000" algn="tl" rotWithShape="0">
                    <a:srgbClr val="000000">
                      <a:alpha val="65000"/>
                    </a:srgbClr>
                  </a:outerShdw>
                </a:effectLst>
                <a:latin typeface="Arial Black" panose="020B0A04020102020204" pitchFamily="34" charset="0"/>
              </a:rPr>
              <a:t>Автор:</a:t>
            </a:r>
          </a:p>
          <a:p>
            <a:r>
              <a:rPr lang="ru-RU" sz="2400" b="1" spc="50" dirty="0" smtClean="0">
                <a:ln w="11430"/>
                <a:solidFill>
                  <a:srgbClr val="0000CC"/>
                </a:solidFill>
                <a:effectLst>
                  <a:outerShdw blurRad="76200" dist="50800" dir="5400000" algn="tl" rotWithShape="0">
                    <a:srgbClr val="000000">
                      <a:alpha val="65000"/>
                    </a:srgbClr>
                  </a:outerShdw>
                </a:effectLst>
                <a:latin typeface="Arial Black" panose="020B0A04020102020204" pitchFamily="34" charset="0"/>
              </a:rPr>
              <a:t>О.М. Степанова</a:t>
            </a:r>
          </a:p>
          <a:p>
            <a:r>
              <a:rPr lang="ru-RU" sz="2400" b="1" spc="50" dirty="0" smtClean="0">
                <a:ln w="11430"/>
                <a:solidFill>
                  <a:srgbClr val="0000CC"/>
                </a:solidFill>
                <a:effectLst>
                  <a:outerShdw blurRad="76200" dist="50800" dir="5400000" algn="tl" rotWithShape="0">
                    <a:srgbClr val="000000">
                      <a:alpha val="65000"/>
                    </a:srgbClr>
                  </a:outerShdw>
                </a:effectLst>
                <a:latin typeface="Arial Black" panose="020B0A04020102020204" pitchFamily="34" charset="0"/>
              </a:rPr>
              <a:t>Учитель английского языка </a:t>
            </a:r>
            <a:br>
              <a:rPr lang="ru-RU" sz="2400" b="1" spc="50" dirty="0" smtClean="0">
                <a:ln w="11430"/>
                <a:solidFill>
                  <a:srgbClr val="0000CC"/>
                </a:solidFill>
                <a:effectLst>
                  <a:outerShdw blurRad="76200" dist="50800" dir="5400000" algn="tl" rotWithShape="0">
                    <a:srgbClr val="000000">
                      <a:alpha val="65000"/>
                    </a:srgbClr>
                  </a:outerShdw>
                </a:effectLst>
                <a:latin typeface="Arial Black" panose="020B0A04020102020204" pitchFamily="34" charset="0"/>
              </a:rPr>
            </a:br>
            <a:r>
              <a:rPr lang="ru-RU" sz="2400" b="1" spc="50" dirty="0" smtClean="0">
                <a:ln w="11430"/>
                <a:solidFill>
                  <a:srgbClr val="0000CC"/>
                </a:solidFill>
                <a:effectLst>
                  <a:outerShdw blurRad="76200" dist="50800" dir="5400000" algn="tl" rotWithShape="0">
                    <a:srgbClr val="000000">
                      <a:alpha val="65000"/>
                    </a:srgbClr>
                  </a:outerShdw>
                </a:effectLst>
                <a:latin typeface="Arial Black" panose="020B0A04020102020204" pitchFamily="34" charset="0"/>
              </a:rPr>
              <a:t>МБОУ «</a:t>
            </a:r>
            <a:r>
              <a:rPr lang="ru-RU" sz="2400" b="1" spc="50" dirty="0" err="1" smtClean="0">
                <a:ln w="11430"/>
                <a:solidFill>
                  <a:srgbClr val="0000CC"/>
                </a:solidFill>
                <a:effectLst>
                  <a:outerShdw blurRad="76200" dist="50800" dir="5400000" algn="tl" rotWithShape="0">
                    <a:srgbClr val="000000">
                      <a:alpha val="65000"/>
                    </a:srgbClr>
                  </a:outerShdw>
                </a:effectLst>
                <a:latin typeface="Arial Black" panose="020B0A04020102020204" pitchFamily="34" charset="0"/>
              </a:rPr>
              <a:t>Цивильская</a:t>
            </a:r>
            <a:r>
              <a:rPr lang="ru-RU" sz="2400" b="1" spc="50" dirty="0" smtClean="0">
                <a:ln w="11430"/>
                <a:solidFill>
                  <a:srgbClr val="0000CC"/>
                </a:solidFill>
                <a:effectLst>
                  <a:outerShdw blurRad="76200" dist="50800" dir="5400000" algn="tl" rotWithShape="0">
                    <a:srgbClr val="000000">
                      <a:alpha val="65000"/>
                    </a:srgbClr>
                  </a:outerShdw>
                </a:effectLst>
                <a:latin typeface="Arial Black" panose="020B0A04020102020204" pitchFamily="34" charset="0"/>
              </a:rPr>
              <a:t> СОШ №2»</a:t>
            </a:r>
          </a:p>
          <a:p>
            <a:r>
              <a:rPr lang="ru-RU" sz="2400" b="1" spc="50" dirty="0">
                <a:ln w="11430"/>
                <a:solidFill>
                  <a:srgbClr val="0000CC"/>
                </a:solidFill>
                <a:effectLst>
                  <a:outerShdw blurRad="76200" dist="50800" dir="5400000" algn="tl" rotWithShape="0">
                    <a:srgbClr val="000000">
                      <a:alpha val="65000"/>
                    </a:srgbClr>
                  </a:outerShdw>
                </a:effectLst>
                <a:latin typeface="Arial Black" panose="020B0A04020102020204" pitchFamily="34" charset="0"/>
              </a:rPr>
              <a:t>г</a:t>
            </a:r>
            <a:r>
              <a:rPr lang="ru-RU" sz="2400" b="1" spc="50" dirty="0" smtClean="0">
                <a:ln w="11430"/>
                <a:solidFill>
                  <a:srgbClr val="0000CC"/>
                </a:solidFill>
                <a:effectLst>
                  <a:outerShdw blurRad="76200" dist="50800" dir="5400000" algn="tl" rotWithShape="0">
                    <a:srgbClr val="000000">
                      <a:alpha val="65000"/>
                    </a:srgbClr>
                  </a:outerShdw>
                </a:effectLst>
                <a:latin typeface="Arial Black" panose="020B0A04020102020204" pitchFamily="34" charset="0"/>
              </a:rPr>
              <a:t>орода Цивильск </a:t>
            </a:r>
          </a:p>
          <a:p>
            <a:r>
              <a:rPr lang="ru-RU" sz="2400" b="1" spc="50" dirty="0" smtClean="0">
                <a:ln w="11430"/>
                <a:solidFill>
                  <a:srgbClr val="0000CC"/>
                </a:solidFill>
                <a:effectLst>
                  <a:outerShdw blurRad="76200" dist="50800" dir="5400000" algn="tl" rotWithShape="0">
                    <a:srgbClr val="000000">
                      <a:alpha val="65000"/>
                    </a:srgbClr>
                  </a:outerShdw>
                </a:effectLst>
                <a:latin typeface="Arial Black" panose="020B0A04020102020204" pitchFamily="34" charset="0"/>
              </a:rPr>
              <a:t>Чувашской Республики</a:t>
            </a:r>
          </a:p>
          <a:p>
            <a:r>
              <a:rPr lang="ru-RU" sz="2400" b="1" spc="50" dirty="0" smtClean="0">
                <a:ln w="11430"/>
                <a:solidFill>
                  <a:srgbClr val="0000CC"/>
                </a:solidFill>
                <a:effectLst>
                  <a:outerShdw blurRad="76200" dist="50800" dir="5400000" algn="tl" rotWithShape="0">
                    <a:srgbClr val="000000">
                      <a:alpha val="65000"/>
                    </a:srgbClr>
                  </a:outerShdw>
                </a:effectLst>
                <a:latin typeface="Arial Black" panose="020B0A04020102020204" pitchFamily="34" charset="0"/>
              </a:rPr>
              <a:t>2015</a:t>
            </a:r>
            <a:endParaRPr lang="ru-RU" sz="2400" b="1" spc="50" dirty="0">
              <a:ln w="11430"/>
              <a:solidFill>
                <a:srgbClr val="0000CC"/>
              </a:solidFill>
              <a:effectLst>
                <a:outerShdw blurRad="76200" dist="50800" dir="5400000" algn="tl" rotWithShape="0">
                  <a:srgbClr val="000000">
                    <a:alpha val="65000"/>
                  </a:srgbClr>
                </a:outerShdw>
              </a:effectLst>
              <a:latin typeface="Arial Black" panose="020B0A04020102020204" pitchFamily="34" charset="0"/>
            </a:endParaRPr>
          </a:p>
        </p:txBody>
      </p:sp>
      <p:sp>
        <p:nvSpPr>
          <p:cNvPr id="7" name="Прямоугольник 6"/>
          <p:cNvSpPr/>
          <p:nvPr/>
        </p:nvSpPr>
        <p:spPr>
          <a:xfrm>
            <a:off x="0" y="44118"/>
            <a:ext cx="9468544" cy="830997"/>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800" b="1" spc="50" dirty="0" smtClean="0">
                <a:ln w="11430"/>
                <a:solidFill>
                  <a:srgbClr val="0000CC"/>
                </a:solidFill>
                <a:effectLst>
                  <a:outerShdw blurRad="76200" dist="50800" dir="5400000" algn="tl" rotWithShape="0">
                    <a:srgbClr val="000000">
                      <a:alpha val="65000"/>
                    </a:srgbClr>
                  </a:outerShdw>
                </a:effectLst>
                <a:latin typeface="Arial Black" panose="020B0A04020102020204" pitchFamily="34" charset="0"/>
              </a:rPr>
              <a:t>Welcome to </a:t>
            </a:r>
            <a:r>
              <a:rPr lang="en-US" sz="4800" b="1" spc="50" dirty="0" err="1" smtClean="0">
                <a:ln w="11430"/>
                <a:solidFill>
                  <a:srgbClr val="0000CC"/>
                </a:solidFill>
                <a:effectLst>
                  <a:outerShdw blurRad="76200" dist="50800" dir="5400000" algn="tl" rotWithShape="0">
                    <a:srgbClr val="000000">
                      <a:alpha val="65000"/>
                    </a:srgbClr>
                  </a:outerShdw>
                </a:effectLst>
                <a:latin typeface="Arial Black" panose="020B0A04020102020204" pitchFamily="34" charset="0"/>
              </a:rPr>
              <a:t>Bowood</a:t>
            </a:r>
            <a:r>
              <a:rPr lang="en-US" sz="4800" b="1" spc="50" dirty="0" smtClean="0">
                <a:ln w="11430"/>
                <a:solidFill>
                  <a:srgbClr val="0000CC"/>
                </a:solidFill>
                <a:effectLst>
                  <a:outerShdw blurRad="76200" dist="50800" dir="5400000" algn="tl" rotWithShape="0">
                    <a:srgbClr val="000000">
                      <a:alpha val="65000"/>
                    </a:srgbClr>
                  </a:outerShdw>
                </a:effectLst>
                <a:latin typeface="Arial Black" panose="020B0A04020102020204" pitchFamily="34" charset="0"/>
              </a:rPr>
              <a:t>!</a:t>
            </a:r>
            <a:endParaRPr lang="ru-RU" sz="4800" b="1" spc="50" dirty="0">
              <a:ln w="11430"/>
              <a:solidFill>
                <a:srgbClr val="0000CC"/>
              </a:solidFill>
              <a:effectLst>
                <a:outerShdw blurRad="76200" dist="50800" dir="5400000" algn="tl" rotWithShape="0">
                  <a:srgbClr val="000000">
                    <a:alpha val="65000"/>
                  </a:srgbClr>
                </a:outerShdw>
              </a:effectLst>
              <a:latin typeface="Arial Black" panose="020B0A04020102020204" pitchFamily="34" charset="0"/>
            </a:endParaRPr>
          </a:p>
        </p:txBody>
      </p:sp>
      <p:sp>
        <p:nvSpPr>
          <p:cNvPr id="8" name="TextBox 7"/>
          <p:cNvSpPr txBox="1"/>
          <p:nvPr/>
        </p:nvSpPr>
        <p:spPr>
          <a:xfrm>
            <a:off x="95285" y="1052736"/>
            <a:ext cx="6712094" cy="1200329"/>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sz="3600" b="1" spc="50" dirty="0" smtClean="0">
                <a:ln w="11430"/>
                <a:solidFill>
                  <a:srgbClr val="C00000"/>
                </a:solidFill>
                <a:effectLst>
                  <a:outerShdw blurRad="76200" dist="50800" dir="5400000" algn="tl" rotWithShape="0">
                    <a:srgbClr val="000000">
                      <a:alpha val="65000"/>
                    </a:srgbClr>
                  </a:outerShdw>
                </a:effectLst>
                <a:latin typeface="Arial Black" panose="020B0A04020102020204" pitchFamily="34" charset="0"/>
              </a:rPr>
              <a:t>Виртуальная экскурсия </a:t>
            </a:r>
            <a:endParaRPr lang="ru-RU" sz="3600" b="1" spc="50" dirty="0" smtClean="0">
              <a:ln w="11430"/>
              <a:solidFill>
                <a:srgbClr val="C00000"/>
              </a:solidFill>
              <a:effectLst>
                <a:outerShdw blurRad="76200" dist="50800" dir="5400000" algn="tl" rotWithShape="0">
                  <a:srgbClr val="000000">
                    <a:alpha val="65000"/>
                  </a:srgbClr>
                </a:outerShdw>
              </a:effectLst>
              <a:latin typeface="Arial Black" panose="020B0A04020102020204" pitchFamily="34" charset="0"/>
            </a:endParaRPr>
          </a:p>
          <a:p>
            <a:r>
              <a:rPr lang="ru-RU" sz="3600" b="1" spc="50" dirty="0" smtClean="0">
                <a:ln w="11430"/>
                <a:solidFill>
                  <a:srgbClr val="C00000"/>
                </a:solidFill>
                <a:effectLst>
                  <a:outerShdw blurRad="76200" dist="50800" dir="5400000" algn="tl" rotWithShape="0">
                    <a:srgbClr val="000000">
                      <a:alpha val="65000"/>
                    </a:srgbClr>
                  </a:outerShdw>
                </a:effectLst>
                <a:latin typeface="Arial Black" panose="020B0A04020102020204" pitchFamily="34" charset="0"/>
              </a:rPr>
              <a:t>для7-11 </a:t>
            </a:r>
            <a:r>
              <a:rPr lang="ru-RU" sz="3600" b="1" spc="50" dirty="0" smtClean="0">
                <a:ln w="11430"/>
                <a:solidFill>
                  <a:srgbClr val="C00000"/>
                </a:solidFill>
                <a:effectLst>
                  <a:outerShdw blurRad="76200" dist="50800" dir="5400000" algn="tl" rotWithShape="0">
                    <a:srgbClr val="000000">
                      <a:alpha val="65000"/>
                    </a:srgbClr>
                  </a:outerShdw>
                </a:effectLst>
                <a:latin typeface="Arial Black" panose="020B0A04020102020204" pitchFamily="34" charset="0"/>
              </a:rPr>
              <a:t>классов</a:t>
            </a:r>
            <a:endParaRPr lang="ru-RU" sz="3600" b="1" spc="50" dirty="0">
              <a:ln w="11430"/>
              <a:solidFill>
                <a:srgbClr val="C00000"/>
              </a:solidFill>
              <a:effectLst>
                <a:outerShdw blurRad="76200" dist="50800" dir="5400000" algn="tl" rotWithShape="0">
                  <a:srgbClr val="000000">
                    <a:alpha val="65000"/>
                  </a:srgbClr>
                </a:outerShdw>
              </a:effectLst>
              <a:latin typeface="Arial Black" panose="020B0A04020102020204" pitchFamily="34" charset="0"/>
            </a:endParaRPr>
          </a:p>
        </p:txBody>
      </p:sp>
    </p:spTree>
    <p:extLst>
      <p:ext uri="{BB962C8B-B14F-4D97-AF65-F5344CB8AC3E}">
        <p14:creationId xmlns:p14="http://schemas.microsoft.com/office/powerpoint/2010/main" val="298306257"/>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1\Desktop\bowood\14.jpg"/>
          <p:cNvPicPr>
            <a:picLocks noChangeAspect="1" noChangeArrowheads="1"/>
          </p:cNvPicPr>
          <p:nvPr/>
        </p:nvPicPr>
        <p:blipFill rotWithShape="1">
          <a:blip r:embed="rId2">
            <a:extLst>
              <a:ext uri="{28A0092B-C50C-407E-A947-70E740481C1C}">
                <a14:useLocalDpi xmlns:a14="http://schemas.microsoft.com/office/drawing/2010/main" val="0"/>
              </a:ext>
            </a:extLst>
          </a:blip>
          <a:srcRect l="4564" r="6360"/>
          <a:stretch/>
        </p:blipFill>
        <p:spPr bwMode="auto">
          <a:xfrm>
            <a:off x="-1" y="-54856"/>
            <a:ext cx="9144001" cy="6912855"/>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611560" y="0"/>
            <a:ext cx="7920880" cy="1323439"/>
          </a:xfrm>
          <a:prstGeom prst="rect">
            <a:avLst/>
          </a:prstGeom>
        </p:spPr>
        <p:txBody>
          <a:bodyPr wrap="square">
            <a:spAutoFit/>
          </a:bodyPr>
          <a:lstStyle/>
          <a:p>
            <a:pPr algn="ctr"/>
            <a:r>
              <a:rPr lang="en-US" sz="2000" dirty="0" smtClean="0">
                <a:solidFill>
                  <a:srgbClr val="000099"/>
                </a:solidFill>
                <a:latin typeface="Arial Black" panose="020B0A04020102020204" pitchFamily="34" charset="0"/>
              </a:rPr>
              <a:t>Imagine immaculate lawns</a:t>
            </a:r>
            <a:r>
              <a:rPr lang="en-US" sz="2000" u="sng" dirty="0">
                <a:solidFill>
                  <a:srgbClr val="000099"/>
                </a:solidFill>
                <a:latin typeface="Arial Black" panose="020B0A04020102020204" pitchFamily="34" charset="0"/>
              </a:rPr>
              <a:t> </a:t>
            </a:r>
            <a:r>
              <a:rPr lang="en-US" sz="2000" dirty="0" smtClean="0">
                <a:solidFill>
                  <a:srgbClr val="000099"/>
                </a:solidFill>
                <a:latin typeface="Arial Black" panose="020B0A04020102020204" pitchFamily="34" charset="0"/>
              </a:rPr>
              <a:t>,</a:t>
            </a:r>
            <a:r>
              <a:rPr lang="en-US" sz="2000" dirty="0">
                <a:solidFill>
                  <a:srgbClr val="000099"/>
                </a:solidFill>
                <a:latin typeface="Arial Black" panose="020B0A04020102020204" pitchFamily="34" charset="0"/>
              </a:rPr>
              <a:t> stretching through the arboretum and down towards the majestic lake. Spectacular flowers adorning the terraces and in the long borders surrounding </a:t>
            </a:r>
            <a:r>
              <a:rPr lang="en-US" sz="2000" dirty="0" err="1">
                <a:solidFill>
                  <a:srgbClr val="000099"/>
                </a:solidFill>
                <a:latin typeface="Arial Black" panose="020B0A04020102020204" pitchFamily="34" charset="0"/>
              </a:rPr>
              <a:t>Bowood</a:t>
            </a:r>
            <a:r>
              <a:rPr lang="en-US" sz="2000" dirty="0">
                <a:solidFill>
                  <a:srgbClr val="000099"/>
                </a:solidFill>
                <a:latin typeface="Arial Black" panose="020B0A04020102020204" pitchFamily="34" charset="0"/>
              </a:rPr>
              <a:t> House.</a:t>
            </a:r>
            <a:endParaRPr lang="ru-RU" sz="2000" dirty="0">
              <a:solidFill>
                <a:srgbClr val="000099"/>
              </a:solidFill>
              <a:latin typeface="Arial Black" panose="020B0A04020102020204" pitchFamily="34" charset="0"/>
            </a:endParaRPr>
          </a:p>
        </p:txBody>
      </p:sp>
    </p:spTree>
    <p:extLst>
      <p:ext uri="{BB962C8B-B14F-4D97-AF65-F5344CB8AC3E}">
        <p14:creationId xmlns:p14="http://schemas.microsoft.com/office/powerpoint/2010/main" val="29000217"/>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1\Desktop\bowood\27.jpg"/>
          <p:cNvPicPr>
            <a:picLocks noChangeAspect="1" noChangeArrowheads="1"/>
          </p:cNvPicPr>
          <p:nvPr/>
        </p:nvPicPr>
        <p:blipFill rotWithShape="1">
          <a:blip r:embed="rId2">
            <a:extLst>
              <a:ext uri="{28A0092B-C50C-407E-A947-70E740481C1C}">
                <a14:useLocalDpi xmlns:a14="http://schemas.microsoft.com/office/drawing/2010/main" val="0"/>
              </a:ext>
            </a:extLst>
          </a:blip>
          <a:srcRect l="6846" r="1710"/>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90988" y="116632"/>
            <a:ext cx="8701492" cy="2308324"/>
          </a:xfrm>
          <a:prstGeom prst="rect">
            <a:avLst/>
          </a:prstGeom>
        </p:spPr>
        <p:txBody>
          <a:bodyPr wrap="square">
            <a:spAutoFit/>
          </a:bodyPr>
          <a:lstStyle/>
          <a:p>
            <a:pPr algn="ctr"/>
            <a:r>
              <a:rPr lang="en-U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Black" panose="020B0A04020102020204" pitchFamily="34" charset="0"/>
              </a:rPr>
              <a:t>Central to the design of the park is Brown’s great lake, almost a mile long, winding sinuously like an enormous river. The outflow is </a:t>
            </a:r>
            <a:r>
              <a:rPr lang="en-US" sz="24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Black" panose="020B0A04020102020204" pitchFamily="34" charset="0"/>
              </a:rPr>
              <a:t>channelled</a:t>
            </a:r>
            <a:r>
              <a:rPr lang="en-U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Black" panose="020B0A04020102020204" pitchFamily="34" charset="0"/>
              </a:rPr>
              <a:t> through a series of aqueducts which feed Hamilton’s Cascade, constructed fifteen years after the completion of the park. </a:t>
            </a:r>
            <a:endParaRPr lang="ru-RU"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Black" panose="020B0A04020102020204" pitchFamily="34" charset="0"/>
            </a:endParaRPr>
          </a:p>
        </p:txBody>
      </p:sp>
      <p:sp>
        <p:nvSpPr>
          <p:cNvPr id="5" name="Прямоугольник 4"/>
          <p:cNvSpPr/>
          <p:nvPr/>
        </p:nvSpPr>
        <p:spPr>
          <a:xfrm>
            <a:off x="221253" y="5157192"/>
            <a:ext cx="8701492" cy="156966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ctr"/>
            <a:r>
              <a:rPr lang="en-US" sz="2400" b="1" spc="50" dirty="0">
                <a:ln w="11430"/>
                <a:solidFill>
                  <a:srgbClr val="000099"/>
                </a:solidFill>
                <a:effectLst>
                  <a:outerShdw blurRad="76200" dist="50800" dir="5400000" algn="tl" rotWithShape="0">
                    <a:srgbClr val="000000">
                      <a:alpha val="65000"/>
                    </a:srgbClr>
                  </a:outerShdw>
                </a:effectLst>
                <a:latin typeface="Arial Black" panose="020B0A04020102020204" pitchFamily="34" charset="0"/>
              </a:rPr>
              <a:t>A stunning torrent of white water falls 30ft over an outcrop of rocks which never ceases to amaze old and young alike. Set at the head of the small promontory is the Doric temple.</a:t>
            </a:r>
            <a:endParaRPr lang="ru-RU" sz="2400" b="1" spc="50" dirty="0">
              <a:ln w="11430"/>
              <a:solidFill>
                <a:srgbClr val="000099"/>
              </a:solidFill>
              <a:effectLst>
                <a:outerShdw blurRad="76200" dist="50800" dir="5400000" algn="tl" rotWithShape="0">
                  <a:srgbClr val="000000">
                    <a:alpha val="65000"/>
                  </a:srgbClr>
                </a:outerShdw>
              </a:effectLst>
              <a:latin typeface="Arial Black" panose="020B0A04020102020204" pitchFamily="34" charset="0"/>
            </a:endParaRPr>
          </a:p>
        </p:txBody>
      </p:sp>
    </p:spTree>
    <p:extLst>
      <p:ext uri="{BB962C8B-B14F-4D97-AF65-F5344CB8AC3E}">
        <p14:creationId xmlns:p14="http://schemas.microsoft.com/office/powerpoint/2010/main" val="973294446"/>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1\Desktop\bowood\30.jpg"/>
          <p:cNvPicPr>
            <a:picLocks noChangeAspect="1" noChangeArrowheads="1"/>
          </p:cNvPicPr>
          <p:nvPr/>
        </p:nvPicPr>
        <p:blipFill rotWithShape="1">
          <a:blip r:embed="rId2">
            <a:extLst>
              <a:ext uri="{28A0092B-C50C-407E-A947-70E740481C1C}">
                <a14:useLocalDpi xmlns:a14="http://schemas.microsoft.com/office/drawing/2010/main" val="0"/>
              </a:ext>
            </a:extLst>
          </a:blip>
          <a:srcRect l="11176"/>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07504" y="4941168"/>
            <a:ext cx="8856984" cy="163121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000" b="1" spc="50" dirty="0" err="1">
                <a:ln w="11430"/>
                <a:solidFill>
                  <a:srgbClr val="000099"/>
                </a:solidFill>
                <a:effectLst>
                  <a:outerShdw blurRad="76200" dist="50800" dir="5400000" algn="tl" rotWithShape="0">
                    <a:srgbClr val="000000">
                      <a:alpha val="65000"/>
                    </a:srgbClr>
                  </a:outerShdw>
                </a:effectLst>
                <a:latin typeface="Arial Black" panose="020B0A04020102020204" pitchFamily="34" charset="0"/>
              </a:rPr>
              <a:t>Bowood</a:t>
            </a:r>
            <a:r>
              <a:rPr lang="en-US" sz="2000" b="1" spc="50" dirty="0">
                <a:ln w="11430"/>
                <a:solidFill>
                  <a:srgbClr val="000099"/>
                </a:solidFill>
                <a:effectLst>
                  <a:outerShdw blurRad="76200" dist="50800" dir="5400000" algn="tl" rotWithShape="0">
                    <a:srgbClr val="000000">
                      <a:alpha val="65000"/>
                    </a:srgbClr>
                  </a:outerShdw>
                </a:effectLst>
                <a:latin typeface="Arial Black" panose="020B0A04020102020204" pitchFamily="34" charset="0"/>
              </a:rPr>
              <a:t> Gardens in Wiltshire is home to a wide variety of </a:t>
            </a:r>
            <a:r>
              <a:rPr lang="en-US" sz="2000" b="1" spc="50" dirty="0" err="1">
                <a:ln w="11430"/>
                <a:solidFill>
                  <a:srgbClr val="000099"/>
                </a:solidFill>
                <a:effectLst>
                  <a:outerShdw blurRad="76200" dist="50800" dir="5400000" algn="tl" rotWithShape="0">
                    <a:srgbClr val="000000">
                      <a:alpha val="65000"/>
                    </a:srgbClr>
                  </a:outerShdw>
                </a:effectLst>
                <a:latin typeface="Arial Black" panose="020B0A04020102020204" pitchFamily="34" charset="0"/>
              </a:rPr>
              <a:t>speciality</a:t>
            </a:r>
            <a:r>
              <a:rPr lang="en-US" sz="2000" b="1" spc="50" dirty="0">
                <a:ln w="11430"/>
                <a:solidFill>
                  <a:srgbClr val="000099"/>
                </a:solidFill>
                <a:effectLst>
                  <a:outerShdw blurRad="76200" dist="50800" dir="5400000" algn="tl" rotWithShape="0">
                    <a:srgbClr val="000000">
                      <a:alpha val="65000"/>
                    </a:srgbClr>
                  </a:outerShdw>
                </a:effectLst>
                <a:latin typeface="Arial Black" panose="020B0A04020102020204" pitchFamily="34" charset="0"/>
              </a:rPr>
              <a:t> gardens, making for the perfect day out in Wiltshire for horticultural lovers. </a:t>
            </a:r>
            <a:r>
              <a:rPr lang="en-US" sz="2000" b="1" spc="50" dirty="0" smtClean="0">
                <a:ln w="11430"/>
                <a:solidFill>
                  <a:srgbClr val="000099"/>
                </a:solidFill>
                <a:effectLst>
                  <a:outerShdw blurRad="76200" dist="50800" dir="5400000" algn="tl" rotWithShape="0">
                    <a:srgbClr val="000000">
                      <a:alpha val="65000"/>
                    </a:srgbClr>
                  </a:outerShdw>
                </a:effectLst>
                <a:latin typeface="Arial Black" panose="020B0A04020102020204" pitchFamily="34" charset="0"/>
              </a:rPr>
              <a:t>                                                               A </a:t>
            </a:r>
            <a:r>
              <a:rPr lang="en-US" sz="2000" b="1" spc="50" dirty="0">
                <a:ln w="11430"/>
                <a:solidFill>
                  <a:srgbClr val="000099"/>
                </a:solidFill>
                <a:effectLst>
                  <a:outerShdw blurRad="76200" dist="50800" dir="5400000" algn="tl" rotWithShape="0">
                    <a:srgbClr val="000000">
                      <a:alpha val="65000"/>
                    </a:srgbClr>
                  </a:outerShdw>
                </a:effectLst>
                <a:latin typeface="Arial Black" panose="020B0A04020102020204" pitchFamily="34" charset="0"/>
              </a:rPr>
              <a:t>special treat includes scheduled monthly </a:t>
            </a:r>
            <a:r>
              <a:rPr lang="en-US" sz="2000" b="1" spc="50" dirty="0" smtClean="0">
                <a:ln w="11430"/>
                <a:solidFill>
                  <a:srgbClr val="000099"/>
                </a:solidFill>
                <a:effectLst>
                  <a:outerShdw blurRad="76200" dist="50800" dir="5400000" algn="tl" rotWithShape="0">
                    <a:srgbClr val="000000">
                      <a:alpha val="65000"/>
                    </a:srgbClr>
                  </a:outerShdw>
                </a:effectLst>
                <a:latin typeface="Arial Black" panose="020B0A04020102020204" pitchFamily="34" charset="0"/>
              </a:rPr>
              <a:t>                                Exclusive </a:t>
            </a:r>
            <a:r>
              <a:rPr lang="en-US" sz="2000" b="1" spc="50" dirty="0">
                <a:ln w="11430"/>
                <a:solidFill>
                  <a:srgbClr val="000099"/>
                </a:solidFill>
                <a:effectLst>
                  <a:outerShdw blurRad="76200" dist="50800" dir="5400000" algn="tl" rotWithShape="0">
                    <a:srgbClr val="000000">
                      <a:alpha val="65000"/>
                    </a:srgbClr>
                  </a:outerShdw>
                </a:effectLst>
                <a:latin typeface="Arial Black" panose="020B0A04020102020204" pitchFamily="34" charset="0"/>
              </a:rPr>
              <a:t>Tours of the Private Walled Gardens.</a:t>
            </a:r>
            <a:endParaRPr lang="ru-RU" sz="2000" b="1" spc="50" dirty="0">
              <a:ln w="11430"/>
              <a:solidFill>
                <a:srgbClr val="000099"/>
              </a:solidFill>
              <a:effectLst>
                <a:outerShdw blurRad="76200" dist="50800" dir="5400000" algn="tl" rotWithShape="0">
                  <a:srgbClr val="000000">
                    <a:alpha val="65000"/>
                  </a:srgbClr>
                </a:outerShdw>
              </a:effectLst>
              <a:latin typeface="Arial Black" panose="020B0A04020102020204" pitchFamily="34" charset="0"/>
            </a:endParaRPr>
          </a:p>
        </p:txBody>
      </p:sp>
    </p:spTree>
    <p:extLst>
      <p:ext uri="{BB962C8B-B14F-4D97-AF65-F5344CB8AC3E}">
        <p14:creationId xmlns:p14="http://schemas.microsoft.com/office/powerpoint/2010/main" val="1803647926"/>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1\Desktop\bowood\24.jpg"/>
          <p:cNvPicPr>
            <a:picLocks noChangeAspect="1" noChangeArrowheads="1"/>
          </p:cNvPicPr>
          <p:nvPr/>
        </p:nvPicPr>
        <p:blipFill rotWithShape="1">
          <a:blip r:embed="rId2">
            <a:extLst>
              <a:ext uri="{28A0092B-C50C-407E-A947-70E740481C1C}">
                <a14:useLocalDpi xmlns:a14="http://schemas.microsoft.com/office/drawing/2010/main" val="0"/>
              </a:ext>
            </a:extLst>
          </a:blip>
          <a:srcRect r="11059"/>
          <a:stretch/>
        </p:blipFill>
        <p:spPr bwMode="auto">
          <a:xfrm>
            <a:off x="13079" y="-3123"/>
            <a:ext cx="9144001" cy="6842511"/>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123728" y="15489"/>
            <a:ext cx="5616624" cy="1477328"/>
          </a:xfrm>
          <a:prstGeom prst="rect">
            <a:avLst/>
          </a:prstGeom>
        </p:spPr>
        <p:txBody>
          <a:bodyPr wrap="square">
            <a:spAutoFit/>
          </a:bodyPr>
          <a:lstStyle/>
          <a:p>
            <a:pPr algn="ctr"/>
            <a:r>
              <a:rPr lang="en-US" dirty="0" smtClean="0">
                <a:solidFill>
                  <a:srgbClr val="000099"/>
                </a:solidFill>
                <a:latin typeface="Arial Black" panose="020B0A04020102020204" pitchFamily="34" charset="0"/>
              </a:rPr>
              <a:t>The </a:t>
            </a:r>
            <a:r>
              <a:rPr lang="en-US" dirty="0" err="1">
                <a:solidFill>
                  <a:srgbClr val="000099"/>
                </a:solidFill>
                <a:latin typeface="Arial Black" panose="020B0A04020102020204" pitchFamily="34" charset="0"/>
              </a:rPr>
              <a:t>Bowood</a:t>
            </a:r>
            <a:r>
              <a:rPr lang="en-US" dirty="0">
                <a:solidFill>
                  <a:srgbClr val="000099"/>
                </a:solidFill>
                <a:latin typeface="Arial Black" panose="020B0A04020102020204" pitchFamily="34" charset="0"/>
              </a:rPr>
              <a:t> Gardens are one of the special glories of </a:t>
            </a:r>
            <a:r>
              <a:rPr lang="en-US" dirty="0" err="1">
                <a:solidFill>
                  <a:srgbClr val="000099"/>
                </a:solidFill>
                <a:latin typeface="Arial Black" panose="020B0A04020102020204" pitchFamily="34" charset="0"/>
              </a:rPr>
              <a:t>Bowood</a:t>
            </a:r>
            <a:r>
              <a:rPr lang="en-US" dirty="0">
                <a:solidFill>
                  <a:srgbClr val="000099"/>
                </a:solidFill>
                <a:latin typeface="Arial Black" panose="020B0A04020102020204" pitchFamily="34" charset="0"/>
              </a:rPr>
              <a:t> and an ideal day out in Wiltshire, encompassing almost every period of English garden design from the early Georgian </a:t>
            </a:r>
            <a:r>
              <a:rPr lang="en-US" dirty="0" smtClean="0">
                <a:solidFill>
                  <a:srgbClr val="000099"/>
                </a:solidFill>
                <a:latin typeface="Arial Black" panose="020B0A04020102020204" pitchFamily="34" charset="0"/>
              </a:rPr>
              <a:t>       period </a:t>
            </a:r>
            <a:r>
              <a:rPr lang="en-US" dirty="0">
                <a:solidFill>
                  <a:srgbClr val="000099"/>
                </a:solidFill>
                <a:latin typeface="Arial Black" panose="020B0A04020102020204" pitchFamily="34" charset="0"/>
              </a:rPr>
              <a:t>onwards. </a:t>
            </a:r>
          </a:p>
        </p:txBody>
      </p:sp>
      <p:sp>
        <p:nvSpPr>
          <p:cNvPr id="5" name="Прямоугольник 4"/>
          <p:cNvSpPr/>
          <p:nvPr/>
        </p:nvSpPr>
        <p:spPr>
          <a:xfrm>
            <a:off x="1691680" y="5517232"/>
            <a:ext cx="7056784" cy="1200329"/>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ctr"/>
            <a:r>
              <a:rPr 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rPr>
              <a:t>Enjoy a hot tea and coffee at The Temple Gate Coffee Shop after soaking up all the Estate’s history.</a:t>
            </a:r>
            <a:endParaRPr 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endParaRPr>
          </a:p>
        </p:txBody>
      </p:sp>
    </p:spTree>
    <p:extLst>
      <p:ext uri="{BB962C8B-B14F-4D97-AF65-F5344CB8AC3E}">
        <p14:creationId xmlns:p14="http://schemas.microsoft.com/office/powerpoint/2010/main" val="2209710293"/>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C:\Users\1\Desktop\bowood\9.jpg"/>
          <p:cNvPicPr>
            <a:picLocks noChangeAspect="1" noChangeArrowheads="1"/>
          </p:cNvPicPr>
          <p:nvPr/>
        </p:nvPicPr>
        <p:blipFill rotWithShape="1">
          <a:blip r:embed="rId2">
            <a:extLst>
              <a:ext uri="{28A0092B-C50C-407E-A947-70E740481C1C}">
                <a14:useLocalDpi xmlns:a14="http://schemas.microsoft.com/office/drawing/2010/main" val="0"/>
              </a:ext>
            </a:extLst>
          </a:blip>
          <a:srcRect l="8055" r="3056"/>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29832" y="5842337"/>
            <a:ext cx="8856984" cy="1015663"/>
          </a:xfrm>
          <a:prstGeom prst="rect">
            <a:avLst/>
          </a:prstGeom>
        </p:spPr>
        <p:txBody>
          <a:bodyPr wrap="square">
            <a:spAutoFit/>
          </a:bodyPr>
          <a:lstStyle/>
          <a:p>
            <a:pPr algn="ctr"/>
            <a:r>
              <a:rPr lang="en-US" sz="2000" dirty="0" smtClean="0">
                <a:solidFill>
                  <a:srgbClr val="000099"/>
                </a:solidFill>
                <a:latin typeface="Arial Black" panose="020B0A04020102020204" pitchFamily="34" charset="0"/>
              </a:rPr>
              <a:t>Delights </a:t>
            </a:r>
            <a:r>
              <a:rPr lang="en-US" sz="2000" dirty="0">
                <a:solidFill>
                  <a:srgbClr val="000099"/>
                </a:solidFill>
                <a:latin typeface="Arial Black" panose="020B0A04020102020204" pitchFamily="34" charset="0"/>
              </a:rPr>
              <a:t>within the park include the Cascade, Doric Temple, Terrace Gardens, Rhododendrons Walks and for children, </a:t>
            </a:r>
            <a:r>
              <a:rPr lang="en-US" sz="2000" dirty="0" smtClean="0">
                <a:solidFill>
                  <a:srgbClr val="000099"/>
                </a:solidFill>
                <a:latin typeface="Arial Black" panose="020B0A04020102020204" pitchFamily="34" charset="0"/>
              </a:rPr>
              <a:t>                      the </a:t>
            </a:r>
            <a:r>
              <a:rPr lang="en-US" sz="2000" dirty="0">
                <a:solidFill>
                  <a:srgbClr val="000099"/>
                </a:solidFill>
                <a:latin typeface="Arial Black" panose="020B0A04020102020204" pitchFamily="34" charset="0"/>
              </a:rPr>
              <a:t>fantastic Adventure Playground.</a:t>
            </a:r>
            <a:endParaRPr lang="ru-RU" sz="2000" dirty="0">
              <a:solidFill>
                <a:srgbClr val="000099"/>
              </a:solidFill>
              <a:latin typeface="Arial Black" panose="020B0A04020102020204" pitchFamily="34" charset="0"/>
            </a:endParaRPr>
          </a:p>
        </p:txBody>
      </p:sp>
      <p:sp>
        <p:nvSpPr>
          <p:cNvPr id="5" name="Прямоугольник 4"/>
          <p:cNvSpPr/>
          <p:nvPr/>
        </p:nvSpPr>
        <p:spPr>
          <a:xfrm>
            <a:off x="143508" y="14001"/>
            <a:ext cx="9000492" cy="1323439"/>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rPr>
              <a:t>Bowood’s</a:t>
            </a:r>
            <a:r>
              <a:rPr lang="en-U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rPr>
              <a:t> magnificent stately home stands within one of ‘Capability’ Brown’s most beautiful parks, </a:t>
            </a:r>
            <a:r>
              <a:rPr lang="en-US"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rPr>
              <a:t>                                            with </a:t>
            </a:r>
            <a:r>
              <a:rPr lang="en-U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rPr>
              <a:t>gently sloping lawns stretching down to the lake and distant views to the chalk </a:t>
            </a:r>
            <a:r>
              <a:rPr lang="en-US" sz="2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rPr>
              <a:t>downlands</a:t>
            </a:r>
            <a:r>
              <a:rPr lang="en-U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rPr>
              <a:t>. </a:t>
            </a:r>
            <a:endParaRPr lang="ru-RU"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859720442"/>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descr="C:\Users\1\Desktop\bowood\28.jpg"/>
          <p:cNvPicPr>
            <a:picLocks noChangeAspect="1" noChangeArrowheads="1"/>
          </p:cNvPicPr>
          <p:nvPr/>
        </p:nvPicPr>
        <p:blipFill rotWithShape="1">
          <a:blip r:embed="rId2">
            <a:extLst>
              <a:ext uri="{28A0092B-C50C-407E-A947-70E740481C1C}">
                <a14:useLocalDpi xmlns:a14="http://schemas.microsoft.com/office/drawing/2010/main" val="0"/>
              </a:ext>
            </a:extLst>
          </a:blip>
          <a:srcRect r="11105"/>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79512" y="116632"/>
            <a:ext cx="8640960" cy="1323439"/>
          </a:xfrm>
          <a:prstGeom prst="rect">
            <a:avLst/>
          </a:prstGeom>
        </p:spPr>
        <p:txBody>
          <a:bodyPr wrap="square">
            <a:spAutoFit/>
          </a:bodyPr>
          <a:lstStyle/>
          <a:p>
            <a:pPr algn="ctr"/>
            <a:r>
              <a:rPr lang="en-US" sz="2000" dirty="0">
                <a:solidFill>
                  <a:srgbClr val="000099"/>
                </a:solidFill>
                <a:latin typeface="Arial Black" panose="020B0A04020102020204" pitchFamily="34" charset="0"/>
              </a:rPr>
              <a:t>Near the lake is another testament to Capability Brown's work, </a:t>
            </a:r>
            <a:r>
              <a:rPr lang="en-US" sz="2000" dirty="0" smtClean="0">
                <a:solidFill>
                  <a:srgbClr val="000099"/>
                </a:solidFill>
                <a:latin typeface="Arial Black" panose="020B0A04020102020204" pitchFamily="34" charset="0"/>
              </a:rPr>
              <a:t>the </a:t>
            </a:r>
            <a:r>
              <a:rPr lang="en-US" sz="2000" dirty="0">
                <a:solidFill>
                  <a:srgbClr val="000099"/>
                </a:solidFill>
                <a:latin typeface="Arial Black" panose="020B0A04020102020204" pitchFamily="34" charset="0"/>
              </a:rPr>
              <a:t>romantic Cascade Waterfall which has been used </a:t>
            </a:r>
            <a:r>
              <a:rPr lang="en-US" sz="2000" dirty="0" smtClean="0">
                <a:solidFill>
                  <a:srgbClr val="000099"/>
                </a:solidFill>
                <a:latin typeface="Arial Black" panose="020B0A04020102020204" pitchFamily="34" charset="0"/>
              </a:rPr>
              <a:t>                                                a </a:t>
            </a:r>
            <a:r>
              <a:rPr lang="en-US" sz="2000" dirty="0">
                <a:solidFill>
                  <a:srgbClr val="000099"/>
                </a:solidFill>
                <a:latin typeface="Arial Black" panose="020B0A04020102020204" pitchFamily="34" charset="0"/>
              </a:rPr>
              <a:t>filming location for a number of TV productions </a:t>
            </a:r>
            <a:r>
              <a:rPr lang="en-US" sz="2000" dirty="0" smtClean="0">
                <a:solidFill>
                  <a:srgbClr val="000099"/>
                </a:solidFill>
                <a:latin typeface="Arial Black" panose="020B0A04020102020204" pitchFamily="34" charset="0"/>
              </a:rPr>
              <a:t>                                       including </a:t>
            </a:r>
            <a:r>
              <a:rPr lang="en-US" sz="2000" dirty="0">
                <a:solidFill>
                  <a:srgbClr val="000099"/>
                </a:solidFill>
                <a:latin typeface="Arial Black" panose="020B0A04020102020204" pitchFamily="34" charset="0"/>
              </a:rPr>
              <a:t>Robin of Sherwood.</a:t>
            </a:r>
            <a:endParaRPr lang="ru-RU" sz="2000" dirty="0">
              <a:solidFill>
                <a:srgbClr val="000099"/>
              </a:solidFill>
              <a:latin typeface="Arial Black" panose="020B0A04020102020204" pitchFamily="34" charset="0"/>
            </a:endParaRPr>
          </a:p>
        </p:txBody>
      </p:sp>
    </p:spTree>
    <p:extLst>
      <p:ext uri="{BB962C8B-B14F-4D97-AF65-F5344CB8AC3E}">
        <p14:creationId xmlns:p14="http://schemas.microsoft.com/office/powerpoint/2010/main" val="3611781655"/>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580" r="5580"/>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132" y="0"/>
            <a:ext cx="3528392" cy="1938992"/>
          </a:xfrm>
          <a:prstGeom prst="rect">
            <a:avLst/>
          </a:prstGeom>
        </p:spPr>
        <p:txBody>
          <a:bodyPr wrap="square">
            <a:spAutoFit/>
          </a:bodyPr>
          <a:lstStyle/>
          <a:p>
            <a:r>
              <a:rPr lang="en-US" sz="2400" dirty="0">
                <a:solidFill>
                  <a:srgbClr val="000099"/>
                </a:solidFill>
                <a:latin typeface="Arial Black" panose="020B0A04020102020204" pitchFamily="34" charset="0"/>
              </a:rPr>
              <a:t>Between late April and early June you can visit the Rhododendron Walks. </a:t>
            </a:r>
            <a:endParaRPr lang="ru-RU" sz="2400" dirty="0">
              <a:solidFill>
                <a:srgbClr val="000099"/>
              </a:solidFill>
              <a:latin typeface="Arial Black" panose="020B0A04020102020204" pitchFamily="34" charset="0"/>
            </a:endParaRPr>
          </a:p>
        </p:txBody>
      </p:sp>
      <p:sp>
        <p:nvSpPr>
          <p:cNvPr id="5" name="Прямоугольник 4"/>
          <p:cNvSpPr/>
          <p:nvPr/>
        </p:nvSpPr>
        <p:spPr>
          <a:xfrm>
            <a:off x="5343516" y="-5869"/>
            <a:ext cx="3779912" cy="5262979"/>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rPr>
              <a:t>Situated in a 60 acre garden on a separate part of the estate, this woodland garden of </a:t>
            </a:r>
            <a:r>
              <a:rPr lang="en-U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rPr>
              <a:t>azalaeas</a:t>
            </a: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rPr>
              <a:t> and rhododendrons is considered to be one of the most beautiful gardens of its type in the country.</a:t>
            </a:r>
            <a:endParaRPr lang="ru-RU"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endParaRPr>
          </a:p>
        </p:txBody>
      </p:sp>
    </p:spTree>
    <p:extLst>
      <p:ext uri="{BB962C8B-B14F-4D97-AF65-F5344CB8AC3E}">
        <p14:creationId xmlns:p14="http://schemas.microsoft.com/office/powerpoint/2010/main" val="1544355718"/>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2116"/>
          <a:stretch/>
        </p:blipFill>
        <p:spPr bwMode="auto">
          <a:xfrm>
            <a:off x="0" y="0"/>
            <a:ext cx="9144001" cy="69364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251520" y="18759"/>
            <a:ext cx="5335310" cy="1631216"/>
          </a:xfrm>
          <a:prstGeom prst="rect">
            <a:avLst/>
          </a:prstGeom>
        </p:spPr>
        <p:txBody>
          <a:bodyPr wrap="square">
            <a:spAutoFit/>
          </a:bodyPr>
          <a:lstStyle/>
          <a:p>
            <a:r>
              <a:rPr lang="en-US" sz="2000" dirty="0">
                <a:solidFill>
                  <a:srgbClr val="000099"/>
                </a:solidFill>
                <a:latin typeface="Arial Black" panose="020B0A04020102020204" pitchFamily="34" charset="0"/>
              </a:rPr>
              <a:t>There is also plenty to keep the attention of children at </a:t>
            </a:r>
            <a:r>
              <a:rPr lang="en-US" sz="2000" dirty="0" err="1">
                <a:solidFill>
                  <a:srgbClr val="000099"/>
                </a:solidFill>
                <a:latin typeface="Arial Black" panose="020B0A04020102020204" pitchFamily="34" charset="0"/>
              </a:rPr>
              <a:t>Bowood</a:t>
            </a:r>
            <a:r>
              <a:rPr lang="en-US" sz="2000" dirty="0">
                <a:solidFill>
                  <a:srgbClr val="000099"/>
                </a:solidFill>
                <a:latin typeface="Arial Black" panose="020B0A04020102020204" pitchFamily="34" charset="0"/>
              </a:rPr>
              <a:t>. </a:t>
            </a:r>
            <a:r>
              <a:rPr lang="en-US" sz="2000" dirty="0" smtClean="0">
                <a:solidFill>
                  <a:srgbClr val="000099"/>
                </a:solidFill>
                <a:latin typeface="Arial Black" panose="020B0A04020102020204" pitchFamily="34" charset="0"/>
              </a:rPr>
              <a:t>      The </a:t>
            </a:r>
            <a:r>
              <a:rPr lang="en-US" sz="2000" dirty="0">
                <a:solidFill>
                  <a:srgbClr val="000099"/>
                </a:solidFill>
                <a:latin typeface="Arial Black" panose="020B0A04020102020204" pitchFamily="34" charset="0"/>
              </a:rPr>
              <a:t>estate boasts one of the best adventure playgrounds in the country. </a:t>
            </a:r>
            <a:endParaRPr lang="ru-RU" sz="2000" dirty="0">
              <a:solidFill>
                <a:srgbClr val="000099"/>
              </a:solidFill>
              <a:latin typeface="Arial Black" panose="020B0A04020102020204" pitchFamily="34" charset="0"/>
            </a:endParaRPr>
          </a:p>
        </p:txBody>
      </p:sp>
      <p:sp>
        <p:nvSpPr>
          <p:cNvPr id="5" name="Прямоугольник 4"/>
          <p:cNvSpPr/>
          <p:nvPr/>
        </p:nvSpPr>
        <p:spPr>
          <a:xfrm>
            <a:off x="0" y="5229200"/>
            <a:ext cx="9144000" cy="156966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ctr"/>
            <a:r>
              <a:rPr lang="en-US" sz="2400" b="1" spc="50" dirty="0">
                <a:ln w="11430"/>
                <a:solidFill>
                  <a:srgbClr val="000099"/>
                </a:solidFill>
                <a:effectLst>
                  <a:outerShdw blurRad="76200" dist="50800" dir="5400000" algn="tl" rotWithShape="0">
                    <a:srgbClr val="000000">
                      <a:alpha val="65000"/>
                    </a:srgbClr>
                  </a:outerShdw>
                </a:effectLst>
                <a:latin typeface="Arial Black" panose="020B0A04020102020204" pitchFamily="34" charset="0"/>
              </a:rPr>
              <a:t>Find a life-size pirate ship complete with rigging and a crows nest as well as a 'space dive' </a:t>
            </a:r>
            <a:r>
              <a:rPr lang="en-US" sz="2400" b="1" spc="50" dirty="0" smtClean="0">
                <a:ln w="11430"/>
                <a:solidFill>
                  <a:srgbClr val="000099"/>
                </a:solidFill>
                <a:effectLst>
                  <a:outerShdw blurRad="76200" dist="50800" dir="5400000" algn="tl" rotWithShape="0">
                    <a:srgbClr val="000000">
                      <a:alpha val="65000"/>
                    </a:srgbClr>
                  </a:outerShdw>
                </a:effectLst>
                <a:latin typeface="Arial Black" panose="020B0A04020102020204" pitchFamily="34" charset="0"/>
              </a:rPr>
              <a:t>                    which </a:t>
            </a:r>
            <a:r>
              <a:rPr lang="en-US" sz="2400" b="1" spc="50" dirty="0">
                <a:ln w="11430"/>
                <a:solidFill>
                  <a:srgbClr val="000099"/>
                </a:solidFill>
                <a:effectLst>
                  <a:outerShdw blurRad="76200" dist="50800" dir="5400000" algn="tl" rotWithShape="0">
                    <a:srgbClr val="000000">
                      <a:alpha val="65000"/>
                    </a:srgbClr>
                  </a:outerShdw>
                </a:effectLst>
                <a:latin typeface="Arial Black" panose="020B0A04020102020204" pitchFamily="34" charset="0"/>
              </a:rPr>
              <a:t>features giant slides, chutes, trampolines and high-level rope walks.</a:t>
            </a:r>
            <a:endParaRPr lang="ru-RU" sz="2400" b="1" spc="50" dirty="0">
              <a:ln w="11430"/>
              <a:solidFill>
                <a:srgbClr val="000099"/>
              </a:solidFill>
              <a:effectLst>
                <a:outerShdw blurRad="76200" dist="50800" dir="5400000" algn="tl" rotWithShape="0">
                  <a:srgbClr val="000000">
                    <a:alpha val="65000"/>
                  </a:srgbClr>
                </a:outerShdw>
              </a:effectLst>
              <a:latin typeface="Arial Black" panose="020B0A04020102020204" pitchFamily="34" charset="0"/>
            </a:endParaRPr>
          </a:p>
        </p:txBody>
      </p:sp>
    </p:spTree>
    <p:extLst>
      <p:ext uri="{BB962C8B-B14F-4D97-AF65-F5344CB8AC3E}">
        <p14:creationId xmlns:p14="http://schemas.microsoft.com/office/powerpoint/2010/main" val="4121392748"/>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3" y="-3665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8600" y="1772816"/>
            <a:ext cx="4572000" cy="3970318"/>
          </a:xfrm>
          <a:prstGeom prst="rect">
            <a:avLst/>
          </a:prstGeom>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rPr>
              <a:t>This is the          place for </a:t>
            </a: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rPr>
              <a:t>those wishing to escape into </a:t>
            </a:r>
            <a:r>
              <a:rPr lang="en-US"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rPr>
              <a:t>                       an </a:t>
            </a: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rPr>
              <a:t>oasis of outstanding natural beauty</a:t>
            </a:r>
            <a:endParaRPr lang="ru-RU"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endParaRPr>
          </a:p>
        </p:txBody>
      </p:sp>
    </p:spTree>
    <p:extLst>
      <p:ext uri="{BB962C8B-B14F-4D97-AF65-F5344CB8AC3E}">
        <p14:creationId xmlns:p14="http://schemas.microsoft.com/office/powerpoint/2010/main" val="1589326847"/>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1\Desktop\bowood\29.jpg"/>
          <p:cNvPicPr>
            <a:picLocks noChangeAspect="1" noChangeArrowheads="1"/>
          </p:cNvPicPr>
          <p:nvPr/>
        </p:nvPicPr>
        <p:blipFill rotWithShape="1">
          <a:blip r:embed="rId2">
            <a:extLst>
              <a:ext uri="{28A0092B-C50C-407E-A947-70E740481C1C}">
                <a14:useLocalDpi xmlns:a14="http://schemas.microsoft.com/office/drawing/2010/main" val="0"/>
              </a:ext>
            </a:extLst>
          </a:blip>
          <a:srcRect r="11190"/>
          <a:stretch/>
        </p:blipFill>
        <p:spPr bwMode="auto">
          <a:xfrm>
            <a:off x="5471" y="0"/>
            <a:ext cx="913852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362" y="4734342"/>
            <a:ext cx="9354484" cy="2123658"/>
          </a:xfrm>
          <a:prstGeom prst="rect">
            <a:avLst/>
          </a:prstGeom>
          <a:noFill/>
        </p:spPr>
        <p:txBody>
          <a:bodyPr wrap="none" rtlCol="0">
            <a:spAutoFit/>
          </a:bodyPr>
          <a:lstStyle/>
          <a:p>
            <a:r>
              <a:rPr lang="en-US" sz="6500" b="1" dirty="0" smtClean="0">
                <a:ln w="900" cmpd="sng">
                  <a:solidFill>
                    <a:schemeClr val="accent1">
                      <a:satMod val="190000"/>
                      <a:alpha val="55000"/>
                    </a:schemeClr>
                  </a:solidFill>
                  <a:prstDash val="solid"/>
                </a:ln>
                <a:solidFill>
                  <a:srgbClr val="000099"/>
                </a:solidFill>
                <a:effectLst>
                  <a:innerShdw blurRad="101600" dist="76200" dir="5400000">
                    <a:schemeClr val="accent1">
                      <a:satMod val="190000"/>
                      <a:tint val="100000"/>
                      <a:alpha val="74000"/>
                    </a:schemeClr>
                  </a:innerShdw>
                </a:effectLst>
                <a:latin typeface="Arial Black" panose="020B0A04020102020204" pitchFamily="34" charset="0"/>
              </a:rPr>
              <a:t>Thank you </a:t>
            </a:r>
          </a:p>
          <a:p>
            <a:r>
              <a:rPr lang="en-US" sz="6500" b="1" dirty="0" smtClean="0">
                <a:ln w="900" cmpd="sng">
                  <a:solidFill>
                    <a:schemeClr val="accent1">
                      <a:satMod val="190000"/>
                      <a:alpha val="55000"/>
                    </a:schemeClr>
                  </a:solidFill>
                  <a:prstDash val="solid"/>
                </a:ln>
                <a:solidFill>
                  <a:srgbClr val="000099"/>
                </a:solidFill>
                <a:effectLst>
                  <a:innerShdw blurRad="101600" dist="76200" dir="5400000">
                    <a:schemeClr val="accent1">
                      <a:satMod val="190000"/>
                      <a:tint val="100000"/>
                      <a:alpha val="74000"/>
                    </a:schemeClr>
                  </a:innerShdw>
                </a:effectLst>
                <a:latin typeface="Arial Black" panose="020B0A04020102020204" pitchFamily="34" charset="0"/>
              </a:rPr>
              <a:t>for visiting </a:t>
            </a:r>
            <a:r>
              <a:rPr lang="en-US" sz="6500" b="1" dirty="0" err="1" smtClean="0">
                <a:ln w="900" cmpd="sng">
                  <a:solidFill>
                    <a:schemeClr val="accent1">
                      <a:satMod val="190000"/>
                      <a:alpha val="55000"/>
                    </a:schemeClr>
                  </a:solidFill>
                  <a:prstDash val="solid"/>
                </a:ln>
                <a:solidFill>
                  <a:srgbClr val="000099"/>
                </a:solidFill>
                <a:effectLst>
                  <a:innerShdw blurRad="101600" dist="76200" dir="5400000">
                    <a:schemeClr val="accent1">
                      <a:satMod val="190000"/>
                      <a:tint val="100000"/>
                      <a:alpha val="74000"/>
                    </a:schemeClr>
                  </a:innerShdw>
                </a:effectLst>
                <a:latin typeface="Arial Black" panose="020B0A04020102020204" pitchFamily="34" charset="0"/>
              </a:rPr>
              <a:t>Bowood</a:t>
            </a:r>
            <a:r>
              <a:rPr lang="en-US" sz="6500" b="1" dirty="0" smtClean="0">
                <a:ln w="900" cmpd="sng">
                  <a:solidFill>
                    <a:schemeClr val="accent1">
                      <a:satMod val="190000"/>
                      <a:alpha val="55000"/>
                    </a:schemeClr>
                  </a:solidFill>
                  <a:prstDash val="solid"/>
                </a:ln>
                <a:solidFill>
                  <a:srgbClr val="000099"/>
                </a:solidFill>
                <a:effectLst>
                  <a:innerShdw blurRad="101600" dist="76200" dir="5400000">
                    <a:schemeClr val="accent1">
                      <a:satMod val="190000"/>
                      <a:tint val="100000"/>
                      <a:alpha val="74000"/>
                    </a:schemeClr>
                  </a:innerShdw>
                </a:effectLst>
                <a:latin typeface="Arial Black" panose="020B0A04020102020204" pitchFamily="34" charset="0"/>
              </a:rPr>
              <a:t>!</a:t>
            </a:r>
            <a:endParaRPr lang="ru-RU" sz="6500" b="1" dirty="0">
              <a:ln w="900" cmpd="sng">
                <a:solidFill>
                  <a:schemeClr val="accent1">
                    <a:satMod val="190000"/>
                    <a:alpha val="55000"/>
                  </a:schemeClr>
                </a:solidFill>
                <a:prstDash val="solid"/>
              </a:ln>
              <a:solidFill>
                <a:srgbClr val="000099"/>
              </a:solidFill>
              <a:effectLst>
                <a:innerShdw blurRad="101600" dist="76200" dir="5400000">
                  <a:schemeClr val="accent1">
                    <a:satMod val="190000"/>
                    <a:tint val="100000"/>
                    <a:alpha val="74000"/>
                  </a:schemeClr>
                </a:innerShdw>
              </a:effectLst>
              <a:latin typeface="Arial Black" panose="020B0A04020102020204" pitchFamily="34" charset="0"/>
            </a:endParaRPr>
          </a:p>
        </p:txBody>
      </p:sp>
    </p:spTree>
    <p:extLst>
      <p:ext uri="{BB962C8B-B14F-4D97-AF65-F5344CB8AC3E}">
        <p14:creationId xmlns:p14="http://schemas.microsoft.com/office/powerpoint/2010/main" val="634764267"/>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1\Desktop\bowood\2.jpg"/>
          <p:cNvPicPr>
            <a:picLocks noChangeAspect="1" noChangeArrowheads="1"/>
          </p:cNvPicPr>
          <p:nvPr/>
        </p:nvPicPr>
        <p:blipFill rotWithShape="1">
          <a:blip r:embed="rId2">
            <a:extLst>
              <a:ext uri="{28A0092B-C50C-407E-A947-70E740481C1C}">
                <a14:useLocalDpi xmlns:a14="http://schemas.microsoft.com/office/drawing/2010/main" val="0"/>
              </a:ext>
            </a:extLst>
          </a:blip>
          <a:srcRect l="3717" r="8363"/>
          <a:stretch/>
        </p:blipFill>
        <p:spPr bwMode="auto">
          <a:xfrm>
            <a:off x="-1" y="-20248"/>
            <a:ext cx="9202025" cy="6977639"/>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80531" y="404664"/>
            <a:ext cx="8640960" cy="1384995"/>
          </a:xfrm>
          <a:prstGeom prst="rect">
            <a:avLst/>
          </a:prstGeom>
        </p:spPr>
        <p:txBody>
          <a:bodyPr wrap="square">
            <a:spAutoFit/>
          </a:bodyPr>
          <a:lstStyle/>
          <a:p>
            <a:pPr algn="ctr"/>
            <a:r>
              <a:rPr lang="en-US" sz="2800" b="1" dirty="0">
                <a:solidFill>
                  <a:srgbClr val="000099"/>
                </a:solidFill>
                <a:latin typeface="Arial Black" panose="020B0A04020102020204" pitchFamily="34" charset="0"/>
              </a:rPr>
              <a:t>Always dreamt of a garden that's inviting, inspiring and relaxing? </a:t>
            </a:r>
            <a:endParaRPr lang="en-US" sz="2800" b="1" dirty="0" smtClean="0">
              <a:solidFill>
                <a:srgbClr val="000099"/>
              </a:solidFill>
              <a:latin typeface="Arial Black" panose="020B0A04020102020204" pitchFamily="34" charset="0"/>
            </a:endParaRPr>
          </a:p>
          <a:p>
            <a:pPr algn="ctr"/>
            <a:r>
              <a:rPr lang="en-US" sz="2800" b="1" dirty="0" smtClean="0">
                <a:solidFill>
                  <a:srgbClr val="000099"/>
                </a:solidFill>
                <a:latin typeface="Arial Black" panose="020B0A04020102020204" pitchFamily="34" charset="0"/>
              </a:rPr>
              <a:t>To </a:t>
            </a:r>
            <a:r>
              <a:rPr lang="en-US" sz="2800" b="1" dirty="0">
                <a:solidFill>
                  <a:srgbClr val="000099"/>
                </a:solidFill>
                <a:latin typeface="Arial Black" panose="020B0A04020102020204" pitchFamily="34" charset="0"/>
              </a:rPr>
              <a:t>make it a </a:t>
            </a:r>
            <a:r>
              <a:rPr lang="en-US" sz="2800" b="1" dirty="0" smtClean="0">
                <a:solidFill>
                  <a:srgbClr val="000099"/>
                </a:solidFill>
                <a:latin typeface="Arial Black" panose="020B0A04020102020204" pitchFamily="34" charset="0"/>
              </a:rPr>
              <a:t>reality, </a:t>
            </a:r>
            <a:r>
              <a:rPr lang="ru-RU" sz="2800" b="1" dirty="0" smtClean="0">
                <a:solidFill>
                  <a:srgbClr val="000099"/>
                </a:solidFill>
                <a:latin typeface="Arial Black" panose="020B0A04020102020204" pitchFamily="34" charset="0"/>
              </a:rPr>
              <a:t> </a:t>
            </a:r>
            <a:r>
              <a:rPr lang="en-US" sz="2800" b="1" dirty="0" smtClean="0">
                <a:solidFill>
                  <a:srgbClr val="000099"/>
                </a:solidFill>
                <a:latin typeface="Arial Black" panose="020B0A04020102020204" pitchFamily="34" charset="0"/>
              </a:rPr>
              <a:t>visit  </a:t>
            </a:r>
            <a:r>
              <a:rPr lang="en-US" sz="2800" b="1" dirty="0" err="1" smtClean="0">
                <a:solidFill>
                  <a:srgbClr val="000099"/>
                </a:solidFill>
                <a:latin typeface="Arial Black" panose="020B0A04020102020204" pitchFamily="34" charset="0"/>
              </a:rPr>
              <a:t>Bowood</a:t>
            </a:r>
            <a:r>
              <a:rPr lang="en-US" sz="2800" b="1" dirty="0" smtClean="0">
                <a:solidFill>
                  <a:srgbClr val="000099"/>
                </a:solidFill>
                <a:latin typeface="Arial Black" panose="020B0A04020102020204" pitchFamily="34" charset="0"/>
              </a:rPr>
              <a:t>!</a:t>
            </a:r>
            <a:endParaRPr lang="ru-RU" sz="2800" dirty="0">
              <a:solidFill>
                <a:srgbClr val="000099"/>
              </a:solidFill>
              <a:latin typeface="Arial Black" panose="020B0A04020102020204" pitchFamily="34" charset="0"/>
            </a:endParaRPr>
          </a:p>
        </p:txBody>
      </p:sp>
    </p:spTree>
    <p:extLst>
      <p:ext uri="{BB962C8B-B14F-4D97-AF65-F5344CB8AC3E}">
        <p14:creationId xmlns:p14="http://schemas.microsoft.com/office/powerpoint/2010/main" val="4185913981"/>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1\Desktop\bowood\13.jpg"/>
          <p:cNvPicPr>
            <a:picLocks noChangeAspect="1" noChangeArrowheads="1"/>
          </p:cNvPicPr>
          <p:nvPr/>
        </p:nvPicPr>
        <p:blipFill rotWithShape="1">
          <a:blip r:embed="rId2">
            <a:extLst>
              <a:ext uri="{28A0092B-C50C-407E-A947-70E740481C1C}">
                <a14:useLocalDpi xmlns:a14="http://schemas.microsoft.com/office/drawing/2010/main" val="0"/>
              </a:ext>
            </a:extLst>
          </a:blip>
          <a:srcRect r="11852"/>
          <a:stretch/>
        </p:blipFill>
        <p:spPr bwMode="auto">
          <a:xfrm>
            <a:off x="-5117" y="2526"/>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475656" y="116632"/>
            <a:ext cx="6408712" cy="1092607"/>
          </a:xfrm>
          <a:prstGeom prst="rect">
            <a:avLst/>
          </a:prstGeom>
        </p:spPr>
        <p:txBody>
          <a:bodyPr wrap="square">
            <a:spAutoFit/>
          </a:bodyPr>
          <a:lstStyle/>
          <a:p>
            <a:pPr lvl="0" algn="ctr"/>
            <a:r>
              <a:rPr lang="en-US" sz="6500" b="1" dirty="0" smtClean="0">
                <a:ln w="900" cmpd="sng">
                  <a:solidFill>
                    <a:srgbClr val="4F81BD">
                      <a:satMod val="190000"/>
                      <a:alpha val="55000"/>
                    </a:srgbClr>
                  </a:solidFill>
                  <a:prstDash val="solid"/>
                </a:ln>
                <a:solidFill>
                  <a:srgbClr val="000099"/>
                </a:solidFill>
                <a:effectLst>
                  <a:innerShdw blurRad="101600" dist="76200" dir="5400000">
                    <a:srgbClr val="4F81BD">
                      <a:satMod val="190000"/>
                      <a:tint val="100000"/>
                      <a:alpha val="74000"/>
                    </a:srgbClr>
                  </a:innerShdw>
                </a:effectLst>
                <a:latin typeface="Arial Black" panose="020B0A04020102020204" pitchFamily="34" charset="0"/>
              </a:rPr>
              <a:t>Resources</a:t>
            </a:r>
            <a:endParaRPr lang="en-US" sz="6500" b="1" dirty="0">
              <a:ln w="900" cmpd="sng">
                <a:solidFill>
                  <a:srgbClr val="4F81BD">
                    <a:satMod val="190000"/>
                    <a:alpha val="55000"/>
                  </a:srgbClr>
                </a:solidFill>
                <a:prstDash val="solid"/>
              </a:ln>
              <a:solidFill>
                <a:srgbClr val="000099"/>
              </a:solidFill>
              <a:effectLst>
                <a:innerShdw blurRad="101600" dist="76200" dir="5400000">
                  <a:srgbClr val="4F81BD">
                    <a:satMod val="190000"/>
                    <a:tint val="100000"/>
                    <a:alpha val="74000"/>
                  </a:srgbClr>
                </a:innerShdw>
              </a:effectLst>
              <a:latin typeface="Arial Black" panose="020B0A04020102020204" pitchFamily="34" charset="0"/>
            </a:endParaRPr>
          </a:p>
        </p:txBody>
      </p:sp>
      <p:sp>
        <p:nvSpPr>
          <p:cNvPr id="5" name="Прямоугольник 4"/>
          <p:cNvSpPr/>
          <p:nvPr/>
        </p:nvSpPr>
        <p:spPr>
          <a:xfrm>
            <a:off x="124628" y="4341414"/>
            <a:ext cx="8532948" cy="2516586"/>
          </a:xfrm>
          <a:prstGeom prst="rect">
            <a:avLst/>
          </a:prstGeom>
        </p:spPr>
        <p:txBody>
          <a:bodyPr wrap="square">
            <a:spAutoFit/>
          </a:bodyPr>
          <a:lstStyle/>
          <a:p>
            <a:pPr algn="ctr">
              <a:lnSpc>
                <a:spcPct val="115000"/>
              </a:lnSpc>
              <a:spcAft>
                <a:spcPts val="1000"/>
              </a:spcAft>
            </a:pPr>
            <a:r>
              <a:rPr lang="ru-RU" u="sng"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ea typeface="Calibri"/>
                <a:cs typeface="Times New Roman"/>
                <a:hlinkClick r:id="rId3"/>
              </a:rPr>
              <a:t>http://goddees.livejournal.com/43890.html</a:t>
            </a:r>
            <a:endParaRPr lang="ru-RU"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ea typeface="Calibri"/>
              <a:cs typeface="Times New Roman"/>
            </a:endParaRPr>
          </a:p>
          <a:p>
            <a:pPr algn="ctr">
              <a:lnSpc>
                <a:spcPct val="115000"/>
              </a:lnSpc>
              <a:spcAft>
                <a:spcPts val="1000"/>
              </a:spcAft>
            </a:pPr>
            <a:r>
              <a:rPr lang="ru-RU" u="sng"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ea typeface="Calibri"/>
                <a:cs typeface="Times New Roman"/>
                <a:hlinkClick r:id="rId4"/>
              </a:rPr>
              <a:t>http://www.bowood.org/bowood-gardens/gardens-and-grounds/</a:t>
            </a:r>
            <a:endParaRPr lang="ru-RU"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ea typeface="Calibri"/>
              <a:cs typeface="Times New Roman"/>
            </a:endParaRPr>
          </a:p>
          <a:p>
            <a:pPr algn="ctr">
              <a:lnSpc>
                <a:spcPct val="115000"/>
              </a:lnSpc>
              <a:spcAft>
                <a:spcPts val="1000"/>
              </a:spcAft>
            </a:pPr>
            <a:r>
              <a:rPr lang="ru-RU" u="sng"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ea typeface="Calibri"/>
                <a:cs typeface="Times New Roman"/>
                <a:hlinkClick r:id="rId5"/>
              </a:rPr>
              <a:t>http://www.bbc.co.uk/wiltshire/entertainment/days_out/bowood.shtml</a:t>
            </a:r>
            <a:endParaRPr lang="ru-RU"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ea typeface="Calibri"/>
              <a:cs typeface="Times New Roman"/>
            </a:endParaRPr>
          </a:p>
          <a:p>
            <a:pPr algn="ctr">
              <a:lnSpc>
                <a:spcPct val="115000"/>
              </a:lnSpc>
              <a:spcAft>
                <a:spcPts val="1000"/>
              </a:spcAft>
            </a:pPr>
            <a:r>
              <a:rPr lang="ru-RU" u="sng"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ea typeface="Calibri"/>
                <a:cs typeface="Times New Roman"/>
                <a:hlinkClick r:id="rId6"/>
              </a:rPr>
              <a:t>http://www.bowood.org/bowood-house/great-days-wiltshire/</a:t>
            </a:r>
            <a:endParaRPr lang="ru-RU"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ea typeface="Calibri"/>
              <a:cs typeface="Times New Roman"/>
            </a:endParaRPr>
          </a:p>
          <a:p>
            <a:pPr algn="ctr">
              <a:lnSpc>
                <a:spcPct val="115000"/>
              </a:lnSpc>
              <a:spcAft>
                <a:spcPts val="1000"/>
              </a:spcAft>
            </a:pPr>
            <a:r>
              <a:rPr lang="ru-RU" u="sng"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ea typeface="Calibri"/>
                <a:cs typeface="Times New Roman"/>
                <a:hlinkClick r:id="rId7"/>
              </a:rPr>
              <a:t>http://www.bowood.org/bowood-gardens/</a:t>
            </a:r>
            <a:endParaRPr lang="ru-RU"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ea typeface="Calibri"/>
              <a:cs typeface="Times New Roman"/>
            </a:endParaRPr>
          </a:p>
        </p:txBody>
      </p:sp>
    </p:spTree>
    <p:extLst>
      <p:ext uri="{BB962C8B-B14F-4D97-AF65-F5344CB8AC3E}">
        <p14:creationId xmlns:p14="http://schemas.microsoft.com/office/powerpoint/2010/main" val="3853251921"/>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1\Desktop\bowood\3.jpg"/>
          <p:cNvPicPr>
            <a:picLocks noChangeAspect="1" noChangeArrowheads="1"/>
          </p:cNvPicPr>
          <p:nvPr/>
        </p:nvPicPr>
        <p:blipFill rotWithShape="1">
          <a:blip r:embed="rId2">
            <a:extLst>
              <a:ext uri="{28A0092B-C50C-407E-A947-70E740481C1C}">
                <a14:useLocalDpi xmlns:a14="http://schemas.microsoft.com/office/drawing/2010/main" val="0"/>
              </a:ext>
            </a:extLst>
          </a:blip>
          <a:srcRect r="10756"/>
          <a:stretch/>
        </p:blipFill>
        <p:spPr bwMode="auto">
          <a:xfrm>
            <a:off x="-1132" y="19943"/>
            <a:ext cx="9134904" cy="6823898"/>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539552" y="50419"/>
            <a:ext cx="8496944" cy="954107"/>
          </a:xfrm>
          <a:prstGeom prst="rect">
            <a:avLst/>
          </a:prstGeom>
        </p:spPr>
        <p:txBody>
          <a:bodyPr wrap="square">
            <a:spAutoFit/>
          </a:bodyPr>
          <a:lstStyle/>
          <a:p>
            <a:pPr algn="ctr"/>
            <a:r>
              <a:rPr lang="en-US" sz="2800" b="1" dirty="0">
                <a:solidFill>
                  <a:srgbClr val="000099"/>
                </a:solidFill>
                <a:latin typeface="Arial Black" panose="020B0A04020102020204" pitchFamily="34" charset="0"/>
              </a:rPr>
              <a:t>Set in the heart of the beautiful Wiltshire countryside is the </a:t>
            </a:r>
            <a:r>
              <a:rPr lang="en-US" sz="2800" b="1" dirty="0" err="1">
                <a:solidFill>
                  <a:srgbClr val="000099"/>
                </a:solidFill>
                <a:latin typeface="Arial Black" panose="020B0A04020102020204" pitchFamily="34" charset="0"/>
              </a:rPr>
              <a:t>Bowood</a:t>
            </a:r>
            <a:r>
              <a:rPr lang="en-US" sz="2800" b="1" dirty="0">
                <a:solidFill>
                  <a:srgbClr val="000099"/>
                </a:solidFill>
                <a:latin typeface="Arial Black" panose="020B0A04020102020204" pitchFamily="34" charset="0"/>
              </a:rPr>
              <a:t> Estate.</a:t>
            </a:r>
            <a:endParaRPr lang="ru-RU" sz="2800" dirty="0">
              <a:solidFill>
                <a:srgbClr val="000099"/>
              </a:solidFill>
              <a:latin typeface="Arial Black" panose="020B0A04020102020204" pitchFamily="34" charset="0"/>
            </a:endParaRPr>
          </a:p>
        </p:txBody>
      </p:sp>
    </p:spTree>
    <p:extLst>
      <p:ext uri="{BB962C8B-B14F-4D97-AF65-F5344CB8AC3E}">
        <p14:creationId xmlns:p14="http://schemas.microsoft.com/office/powerpoint/2010/main" val="2055222549"/>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1\Desktop\bowood\23.jpg"/>
          <p:cNvPicPr>
            <a:picLocks noChangeAspect="1" noChangeArrowheads="1"/>
          </p:cNvPicPr>
          <p:nvPr/>
        </p:nvPicPr>
        <p:blipFill rotWithShape="1">
          <a:blip r:embed="rId2">
            <a:extLst>
              <a:ext uri="{28A0092B-C50C-407E-A947-70E740481C1C}">
                <a14:useLocalDpi xmlns:a14="http://schemas.microsoft.com/office/drawing/2010/main" val="0"/>
              </a:ext>
            </a:extLst>
          </a:blip>
          <a:srcRect l="11437"/>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51520" y="35737"/>
            <a:ext cx="8640960" cy="1569660"/>
          </a:xfrm>
          <a:prstGeom prst="rect">
            <a:avLst/>
          </a:prstGeom>
        </p:spPr>
        <p:txBody>
          <a:bodyPr wrap="square">
            <a:spAutoFit/>
          </a:bodyPr>
          <a:lstStyle/>
          <a:p>
            <a:pPr algn="ctr"/>
            <a:r>
              <a:rPr lang="en-U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Black" panose="020B0A04020102020204" pitchFamily="34" charset="0"/>
              </a:rPr>
              <a:t>As with nearby </a:t>
            </a:r>
            <a:r>
              <a:rPr lang="en-US" sz="24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Black" panose="020B0A04020102020204" pitchFamily="34" charset="0"/>
              </a:rPr>
              <a:t>Longleat</a:t>
            </a:r>
            <a:r>
              <a:rPr lang="en-U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Black" panose="020B0A04020102020204" pitchFamily="34" charset="0"/>
              </a:rPr>
              <a:t>, the grounds at </a:t>
            </a:r>
            <a:r>
              <a:rPr lang="en-US" sz="24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Black" panose="020B0A04020102020204" pitchFamily="34" charset="0"/>
              </a:rPr>
              <a:t>Bowood</a:t>
            </a:r>
            <a:r>
              <a:rPr lang="en-U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Black" panose="020B0A04020102020204" pitchFamily="34" charset="0"/>
              </a:rPr>
              <a:t> were designed and sculpted by Lancelot 'Capability' Brown, the famous 18th Century landscape gardener.</a:t>
            </a:r>
            <a:endParaRPr lang="ru-RU"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Black" panose="020B0A04020102020204" pitchFamily="34" charset="0"/>
            </a:endParaRPr>
          </a:p>
        </p:txBody>
      </p:sp>
    </p:spTree>
    <p:extLst>
      <p:ext uri="{BB962C8B-B14F-4D97-AF65-F5344CB8AC3E}">
        <p14:creationId xmlns:p14="http://schemas.microsoft.com/office/powerpoint/2010/main" val="4002889378"/>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1\Desktop\bowood\4.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1973"/>
          <a:stretch/>
        </p:blipFill>
        <p:spPr bwMode="auto">
          <a:xfrm>
            <a:off x="0" y="6748"/>
            <a:ext cx="9144000" cy="6851251"/>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403648" y="22950"/>
            <a:ext cx="7560840" cy="1015663"/>
          </a:xfrm>
          <a:prstGeom prst="rect">
            <a:avLst/>
          </a:prstGeom>
        </p:spPr>
        <p:txBody>
          <a:bodyPr wrap="square">
            <a:spAutoFit/>
          </a:bodyPr>
          <a:lstStyle/>
          <a:p>
            <a:pPr algn="ctr"/>
            <a:r>
              <a:rPr lang="en-US" sz="2000" dirty="0">
                <a:solidFill>
                  <a:srgbClr val="000099"/>
                </a:solidFill>
                <a:latin typeface="Arial Black" panose="020B0A04020102020204" pitchFamily="34" charset="0"/>
              </a:rPr>
              <a:t>Set in 100 acres of beautiful parkland, </a:t>
            </a:r>
            <a:endParaRPr lang="en-US" sz="2000" dirty="0" smtClean="0">
              <a:solidFill>
                <a:srgbClr val="000099"/>
              </a:solidFill>
              <a:latin typeface="Arial Black" panose="020B0A04020102020204" pitchFamily="34" charset="0"/>
            </a:endParaRPr>
          </a:p>
          <a:p>
            <a:pPr algn="ctr"/>
            <a:r>
              <a:rPr lang="en-US" sz="2000" dirty="0" err="1" smtClean="0">
                <a:solidFill>
                  <a:srgbClr val="000099"/>
                </a:solidFill>
                <a:latin typeface="Arial Black" panose="020B0A04020102020204" pitchFamily="34" charset="0"/>
              </a:rPr>
              <a:t>Bowood</a:t>
            </a:r>
            <a:r>
              <a:rPr lang="en-US" sz="2000" dirty="0" smtClean="0">
                <a:solidFill>
                  <a:srgbClr val="000099"/>
                </a:solidFill>
                <a:latin typeface="Arial Black" panose="020B0A04020102020204" pitchFamily="34" charset="0"/>
              </a:rPr>
              <a:t> </a:t>
            </a:r>
            <a:r>
              <a:rPr lang="en-US" sz="2000" dirty="0">
                <a:solidFill>
                  <a:srgbClr val="000099"/>
                </a:solidFill>
                <a:latin typeface="Arial Black" panose="020B0A04020102020204" pitchFamily="34" charset="0"/>
              </a:rPr>
              <a:t>House &amp; Gardens in Wiltshire, is a great day out for all the family.</a:t>
            </a:r>
            <a:endParaRPr lang="ru-RU" sz="2000" dirty="0">
              <a:solidFill>
                <a:srgbClr val="000099"/>
              </a:solidFill>
              <a:latin typeface="Arial Black" panose="020B0A04020102020204" pitchFamily="34" charset="0"/>
            </a:endParaRPr>
          </a:p>
        </p:txBody>
      </p:sp>
    </p:spTree>
    <p:extLst>
      <p:ext uri="{BB962C8B-B14F-4D97-AF65-F5344CB8AC3E}">
        <p14:creationId xmlns:p14="http://schemas.microsoft.com/office/powerpoint/2010/main" val="3985856370"/>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1\Desktop\bowood\7.jpg"/>
          <p:cNvPicPr>
            <a:picLocks noChangeAspect="1" noChangeArrowheads="1"/>
          </p:cNvPicPr>
          <p:nvPr/>
        </p:nvPicPr>
        <p:blipFill rotWithShape="1">
          <a:blip r:embed="rId2">
            <a:extLst>
              <a:ext uri="{28A0092B-C50C-407E-A947-70E740481C1C}">
                <a14:useLocalDpi xmlns:a14="http://schemas.microsoft.com/office/drawing/2010/main" val="0"/>
              </a:ext>
            </a:extLst>
          </a:blip>
          <a:srcRect r="11111"/>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79512" y="856357"/>
            <a:ext cx="8712968" cy="6001643"/>
          </a:xfrm>
          <a:prstGeom prst="rect">
            <a:avLst/>
          </a:prstGeom>
        </p:spPr>
        <p:txBody>
          <a:bodyPr wrap="square">
            <a:spAutoFit/>
          </a:bodyPr>
          <a:lstStyle/>
          <a:p>
            <a:pPr algn="ct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Black" panose="020B0A04020102020204" pitchFamily="34" charset="0"/>
              </a:rPr>
              <a:t>Welcome to </a:t>
            </a:r>
            <a:r>
              <a:rPr lang="en-US" sz="32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Black" panose="020B0A04020102020204" pitchFamily="34" charset="0"/>
              </a:rPr>
              <a:t>Bowood</a:t>
            </a: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Black" panose="020B0A04020102020204" pitchFamily="34" charset="0"/>
              </a:rPr>
              <a:t> House &amp; Gardens, home of the </a:t>
            </a:r>
            <a:r>
              <a:rPr lang="en-US"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Black" panose="020B0A04020102020204" pitchFamily="34" charset="0"/>
              </a:rPr>
              <a:t>Marquis and </a:t>
            </a:r>
            <a:r>
              <a:rPr lang="en-US" sz="32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Black" panose="020B0A04020102020204" pitchFamily="34" charset="0"/>
              </a:rPr>
              <a:t>Maarchioness</a:t>
            </a:r>
            <a:r>
              <a:rPr lang="en-US"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Black" panose="020B0A04020102020204" pitchFamily="34" charset="0"/>
              </a:rPr>
              <a:t> Lansdowne.  </a:t>
            </a:r>
            <a:r>
              <a:rPr lang="en-US" sz="32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Black" panose="020B0A04020102020204" pitchFamily="34" charset="0"/>
              </a:rPr>
              <a:t>Bowood</a:t>
            </a: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Black" panose="020B0A04020102020204" pitchFamily="34" charset="0"/>
              </a:rPr>
              <a:t> offers a fantastic </a:t>
            </a:r>
            <a:r>
              <a:rPr lang="en-US"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Black" panose="020B0A04020102020204" pitchFamily="34" charset="0"/>
              </a:rPr>
              <a:t>day out in Wiltshire for </a:t>
            </a: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Black" panose="020B0A04020102020204" pitchFamily="34" charset="0"/>
              </a:rPr>
              <a:t>all the family.  Famous for one of the UK’s most extensive </a:t>
            </a:r>
            <a:r>
              <a:rPr lang="en-US"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Black" panose="020B0A04020102020204" pitchFamily="34" charset="0"/>
              </a:rPr>
              <a:t>Adventure Playgrounds, </a:t>
            </a: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Black" panose="020B0A04020102020204" pitchFamily="34" charset="0"/>
              </a:rPr>
              <a:t>children are guaranteed the time of their lives. Younger children will enjoy meeting friendly farm animals at </a:t>
            </a:r>
            <a:r>
              <a:rPr lang="en-US"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Black" panose="020B0A04020102020204" pitchFamily="34" charset="0"/>
              </a:rPr>
              <a:t>Tractor Ted’s Little Farm  and </a:t>
            </a: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Black" panose="020B0A04020102020204" pitchFamily="34" charset="0"/>
              </a:rPr>
              <a:t>undercover fun in the </a:t>
            </a:r>
            <a:r>
              <a:rPr lang="en-US"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Black" panose="020B0A04020102020204" pitchFamily="34" charset="0"/>
              </a:rPr>
              <a:t>Soft Play Area. </a:t>
            </a:r>
            <a:endParaRPr lang="ru-RU"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Black" panose="020B0A04020102020204" pitchFamily="34" charset="0"/>
            </a:endParaRPr>
          </a:p>
        </p:txBody>
      </p:sp>
    </p:spTree>
    <p:extLst>
      <p:ext uri="{BB962C8B-B14F-4D97-AF65-F5344CB8AC3E}">
        <p14:creationId xmlns:p14="http://schemas.microsoft.com/office/powerpoint/2010/main" val="3960627114"/>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1\Desktop\bowood\21.jpg"/>
          <p:cNvPicPr>
            <a:picLocks noChangeAspect="1" noChangeArrowheads="1"/>
          </p:cNvPicPr>
          <p:nvPr/>
        </p:nvPicPr>
        <p:blipFill rotWithShape="1">
          <a:blip r:embed="rId2">
            <a:extLst>
              <a:ext uri="{28A0092B-C50C-407E-A947-70E740481C1C}">
                <a14:useLocalDpi xmlns:a14="http://schemas.microsoft.com/office/drawing/2010/main" val="0"/>
              </a:ext>
            </a:extLst>
          </a:blip>
          <a:srcRect r="11659"/>
          <a:stretch/>
        </p:blipFill>
        <p:spPr bwMode="auto">
          <a:xfrm>
            <a:off x="-9874" y="-42570"/>
            <a:ext cx="9144002" cy="690057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79512" y="15553"/>
            <a:ext cx="5544616" cy="2246769"/>
          </a:xfrm>
          <a:prstGeom prst="rect">
            <a:avLst/>
          </a:prstGeom>
        </p:spPr>
        <p:txBody>
          <a:bodyPr wrap="square">
            <a:spAutoFit/>
          </a:bodyPr>
          <a:lstStyle/>
          <a:p>
            <a:r>
              <a:rPr lang="en-US" sz="2800" dirty="0">
                <a:solidFill>
                  <a:srgbClr val="000099"/>
                </a:solidFill>
                <a:latin typeface="Arial Black" panose="020B0A04020102020204" pitchFamily="34" charset="0"/>
              </a:rPr>
              <a:t>Hidden away, deep within the rolling, unspoiled countryside of Wiltshire lies the </a:t>
            </a:r>
            <a:r>
              <a:rPr lang="en-US" sz="2800" dirty="0" err="1">
                <a:solidFill>
                  <a:srgbClr val="000099"/>
                </a:solidFill>
                <a:latin typeface="Arial Black" panose="020B0A04020102020204" pitchFamily="34" charset="0"/>
              </a:rPr>
              <a:t>Bowood</a:t>
            </a:r>
            <a:r>
              <a:rPr lang="en-US" sz="2800" dirty="0">
                <a:solidFill>
                  <a:srgbClr val="000099"/>
                </a:solidFill>
                <a:latin typeface="Arial Black" panose="020B0A04020102020204" pitchFamily="34" charset="0"/>
              </a:rPr>
              <a:t> </a:t>
            </a:r>
            <a:r>
              <a:rPr lang="en-US" sz="2800" dirty="0" smtClean="0">
                <a:solidFill>
                  <a:srgbClr val="000099"/>
                </a:solidFill>
                <a:latin typeface="Arial Black" panose="020B0A04020102020204" pitchFamily="34" charset="0"/>
              </a:rPr>
              <a:t>                    Estate</a:t>
            </a:r>
            <a:r>
              <a:rPr lang="en-US" sz="2800" dirty="0">
                <a:solidFill>
                  <a:srgbClr val="000099"/>
                </a:solidFill>
                <a:latin typeface="Arial Black" panose="020B0A04020102020204" pitchFamily="34" charset="0"/>
              </a:rPr>
              <a:t>.</a:t>
            </a:r>
            <a:endParaRPr lang="ru-RU" sz="2800" dirty="0">
              <a:solidFill>
                <a:srgbClr val="000099"/>
              </a:solidFill>
              <a:latin typeface="Arial Black" panose="020B0A04020102020204" pitchFamily="34" charset="0"/>
            </a:endParaRPr>
          </a:p>
        </p:txBody>
      </p:sp>
    </p:spTree>
    <p:extLst>
      <p:ext uri="{BB962C8B-B14F-4D97-AF65-F5344CB8AC3E}">
        <p14:creationId xmlns:p14="http://schemas.microsoft.com/office/powerpoint/2010/main" val="198554315"/>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1\Desktop\bowood\5.jpg"/>
          <p:cNvPicPr>
            <a:picLocks noChangeAspect="1" noChangeArrowheads="1"/>
          </p:cNvPicPr>
          <p:nvPr/>
        </p:nvPicPr>
        <p:blipFill rotWithShape="1">
          <a:blip r:embed="rId2">
            <a:extLst>
              <a:ext uri="{28A0092B-C50C-407E-A947-70E740481C1C}">
                <a14:useLocalDpi xmlns:a14="http://schemas.microsoft.com/office/drawing/2010/main" val="0"/>
              </a:ext>
            </a:extLst>
          </a:blip>
          <a:srcRect l="11370" r="1"/>
          <a:stretch/>
        </p:blipFill>
        <p:spPr bwMode="auto">
          <a:xfrm>
            <a:off x="0" y="-20069"/>
            <a:ext cx="9144000" cy="6878069"/>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395535" y="-20069"/>
            <a:ext cx="8549983" cy="1569660"/>
          </a:xfrm>
          <a:prstGeom prst="rect">
            <a:avLst/>
          </a:prstGeom>
        </p:spPr>
        <p:txBody>
          <a:bodyPr wrap="square">
            <a:spAutoFit/>
          </a:bodyPr>
          <a:lstStyle/>
          <a:p>
            <a:r>
              <a:rPr lang="en-US" sz="2400" dirty="0">
                <a:solidFill>
                  <a:srgbClr val="000099"/>
                </a:solidFill>
                <a:latin typeface="Arial Black" panose="020B0A04020102020204" pitchFamily="34" charset="0"/>
              </a:rPr>
              <a:t>The whole family can relax in 100 acres of beautiful parkland, designed by ‘Capability’ Brown, offering a lake, arboretum, </a:t>
            </a:r>
            <a:r>
              <a:rPr lang="en-US" sz="2400" dirty="0" err="1">
                <a:solidFill>
                  <a:srgbClr val="000099"/>
                </a:solidFill>
                <a:latin typeface="Arial Black" panose="020B0A04020102020204" pitchFamily="34" charset="0"/>
              </a:rPr>
              <a:t>pinetum</a:t>
            </a:r>
            <a:r>
              <a:rPr lang="en-US" sz="2400" dirty="0">
                <a:solidFill>
                  <a:srgbClr val="000099"/>
                </a:solidFill>
                <a:latin typeface="Arial Black" panose="020B0A04020102020204" pitchFamily="34" charset="0"/>
              </a:rPr>
              <a:t> and cascade. </a:t>
            </a:r>
            <a:endParaRPr lang="ru-RU" sz="2400" dirty="0">
              <a:solidFill>
                <a:srgbClr val="000099"/>
              </a:solidFill>
              <a:latin typeface="Arial Black" panose="020B0A04020102020204" pitchFamily="34" charset="0"/>
            </a:endParaRPr>
          </a:p>
        </p:txBody>
      </p:sp>
      <p:sp>
        <p:nvSpPr>
          <p:cNvPr id="5" name="Прямоугольник 4"/>
          <p:cNvSpPr/>
          <p:nvPr/>
        </p:nvSpPr>
        <p:spPr>
          <a:xfrm>
            <a:off x="0" y="5157192"/>
            <a:ext cx="2286000" cy="1569660"/>
          </a:xfrm>
          <a:prstGeom prst="rect">
            <a:avLst/>
          </a:prstGeom>
        </p:spPr>
        <p:txBody>
          <a:bodyPr wrap="square">
            <a:spAutoFit/>
          </a:bodyPr>
          <a:lstStyle/>
          <a:p>
            <a:pPr lvl="0"/>
            <a:r>
              <a:rPr lang="en-US" sz="2400" dirty="0">
                <a:solidFill>
                  <a:srgbClr val="000099"/>
                </a:solidFill>
                <a:latin typeface="Arial Black" panose="020B0A04020102020204" pitchFamily="34" charset="0"/>
              </a:rPr>
              <a:t>Perfect for walks </a:t>
            </a:r>
            <a:r>
              <a:rPr lang="en-US" sz="2400" dirty="0" smtClean="0">
                <a:solidFill>
                  <a:srgbClr val="000099"/>
                </a:solidFill>
                <a:latin typeface="Arial Black" panose="020B0A04020102020204" pitchFamily="34" charset="0"/>
              </a:rPr>
              <a:t>                 and </a:t>
            </a:r>
            <a:r>
              <a:rPr lang="en-US" sz="2400" dirty="0">
                <a:solidFill>
                  <a:srgbClr val="000099"/>
                </a:solidFill>
                <a:latin typeface="Arial Black" panose="020B0A04020102020204" pitchFamily="34" charset="0"/>
              </a:rPr>
              <a:t>exploring.</a:t>
            </a:r>
            <a:endParaRPr lang="ru-RU" sz="2400" dirty="0">
              <a:solidFill>
                <a:srgbClr val="000099"/>
              </a:solidFill>
              <a:latin typeface="Arial Black" panose="020B0A04020102020204" pitchFamily="34" charset="0"/>
            </a:endParaRPr>
          </a:p>
        </p:txBody>
      </p:sp>
    </p:spTree>
    <p:extLst>
      <p:ext uri="{BB962C8B-B14F-4D97-AF65-F5344CB8AC3E}">
        <p14:creationId xmlns:p14="http://schemas.microsoft.com/office/powerpoint/2010/main" val="4022093998"/>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1\Desktop\bowood\11.jpg"/>
          <p:cNvPicPr>
            <a:picLocks noChangeAspect="1" noChangeArrowheads="1"/>
          </p:cNvPicPr>
          <p:nvPr/>
        </p:nvPicPr>
        <p:blipFill rotWithShape="1">
          <a:blip r:embed="rId2">
            <a:extLst>
              <a:ext uri="{28A0092B-C50C-407E-A947-70E740481C1C}">
                <a14:useLocalDpi xmlns:a14="http://schemas.microsoft.com/office/drawing/2010/main" val="0"/>
              </a:ext>
            </a:extLst>
          </a:blip>
          <a:srcRect l="12201"/>
          <a:stretch/>
        </p:blipFill>
        <p:spPr bwMode="auto">
          <a:xfrm>
            <a:off x="0" y="0"/>
            <a:ext cx="9153984"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07504" y="0"/>
            <a:ext cx="9036496" cy="1754326"/>
          </a:xfrm>
          <a:prstGeom prst="rect">
            <a:avLst/>
          </a:prstGeom>
        </p:spPr>
        <p:txBody>
          <a:bodyPr wrap="square">
            <a:spAutoFit/>
          </a:bodyPr>
          <a:lstStyle/>
          <a:p>
            <a:pPr algn="ctr" fontAlgn="base"/>
            <a:r>
              <a:rPr lang="en-US" dirty="0" smtClean="0">
                <a:solidFill>
                  <a:srgbClr val="000099"/>
                </a:solidFill>
                <a:latin typeface="Arial Black" panose="020B0A04020102020204" pitchFamily="34" charset="0"/>
              </a:rPr>
              <a:t>For </a:t>
            </a:r>
            <a:r>
              <a:rPr lang="en-US" dirty="0">
                <a:solidFill>
                  <a:srgbClr val="000099"/>
                </a:solidFill>
                <a:latin typeface="Arial Black" panose="020B0A04020102020204" pitchFamily="34" charset="0"/>
              </a:rPr>
              <a:t>those wishing to escape into an oasis of outstanding natural beauty, the “Capability” Brown grounds, designed in 1762, offer a soothing retreat from the modern world boasting an extensive arboretum and </a:t>
            </a:r>
            <a:r>
              <a:rPr lang="en-US" dirty="0" err="1">
                <a:solidFill>
                  <a:srgbClr val="000099"/>
                </a:solidFill>
                <a:latin typeface="Arial Black" panose="020B0A04020102020204" pitchFamily="34" charset="0"/>
              </a:rPr>
              <a:t>pinetum</a:t>
            </a:r>
            <a:r>
              <a:rPr lang="en-US" dirty="0">
                <a:solidFill>
                  <a:srgbClr val="000099"/>
                </a:solidFill>
                <a:latin typeface="Arial Black" panose="020B0A04020102020204" pitchFamily="34" charset="0"/>
              </a:rPr>
              <a:t>, including 11 champion trees with a further </a:t>
            </a:r>
            <a:r>
              <a:rPr lang="en-US" dirty="0" smtClean="0">
                <a:solidFill>
                  <a:srgbClr val="000099"/>
                </a:solidFill>
                <a:latin typeface="Arial Black" panose="020B0A04020102020204" pitchFamily="34" charset="0"/>
              </a:rPr>
              <a:t>700 </a:t>
            </a:r>
            <a:r>
              <a:rPr lang="en-US" dirty="0">
                <a:solidFill>
                  <a:srgbClr val="000099"/>
                </a:solidFill>
                <a:latin typeface="Arial Black" panose="020B0A04020102020204" pitchFamily="34" charset="0"/>
              </a:rPr>
              <a:t>trees identified and labelled within the grounds </a:t>
            </a:r>
            <a:r>
              <a:rPr lang="en-US" dirty="0" smtClean="0">
                <a:solidFill>
                  <a:srgbClr val="000099"/>
                </a:solidFill>
                <a:latin typeface="Arial Black" panose="020B0A04020102020204" pitchFamily="34" charset="0"/>
              </a:rPr>
              <a:t>                                     and are the </a:t>
            </a:r>
            <a:r>
              <a:rPr lang="en-US" dirty="0">
                <a:solidFill>
                  <a:srgbClr val="000099"/>
                </a:solidFill>
                <a:latin typeface="Arial Black" panose="020B0A04020102020204" pitchFamily="34" charset="0"/>
              </a:rPr>
              <a:t>gardens to visit in Wiltshire.</a:t>
            </a:r>
            <a:endParaRPr lang="en-US" b="0" i="0" dirty="0">
              <a:solidFill>
                <a:srgbClr val="000099"/>
              </a:solidFill>
              <a:effectLst/>
              <a:latin typeface="Arial Black" panose="020B0A04020102020204" pitchFamily="34" charset="0"/>
            </a:endParaRPr>
          </a:p>
        </p:txBody>
      </p:sp>
    </p:spTree>
    <p:extLst>
      <p:ext uri="{BB962C8B-B14F-4D97-AF65-F5344CB8AC3E}">
        <p14:creationId xmlns:p14="http://schemas.microsoft.com/office/powerpoint/2010/main" val="1362003914"/>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137</TotalTime>
  <Words>649</Words>
  <Application>Microsoft Office PowerPoint</Application>
  <PresentationFormat>Экран (4:3)</PresentationFormat>
  <Paragraphs>42</Paragraphs>
  <Slides>20</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20</vt:i4>
      </vt:variant>
    </vt:vector>
  </HeadingPairs>
  <TitlesOfParts>
    <vt:vector size="21"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1</dc:creator>
  <cp:lastModifiedBy>1</cp:lastModifiedBy>
  <cp:revision>12</cp:revision>
  <dcterms:created xsi:type="dcterms:W3CDTF">2015-02-02T14:37:21Z</dcterms:created>
  <dcterms:modified xsi:type="dcterms:W3CDTF">2015-02-02T17:05:34Z</dcterms:modified>
</cp:coreProperties>
</file>