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ED68-4B41-4DC4-8E48-AF0371DF29E4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4F1B-F52E-45D4-9FAB-DA7A96C834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Тригонометрические уравнения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Синус </a:t>
            </a:r>
            <a:r>
              <a:rPr lang="ru-RU" sz="2800" dirty="0"/>
              <a:t>острого угла </a:t>
            </a:r>
            <a:r>
              <a:rPr lang="ru-RU" sz="2800" dirty="0" err="1"/>
              <a:t>t</a:t>
            </a:r>
            <a:r>
              <a:rPr lang="ru-RU" sz="2800" dirty="0"/>
              <a:t> прямоугольного треугольника равен отношению противолежащего катета к гипотенузе (рис.1</a:t>
            </a:r>
            <a:r>
              <a:rPr lang="ru-RU" sz="2800" dirty="0" smtClean="0"/>
              <a:t>): </a:t>
            </a:r>
            <a:r>
              <a:rPr lang="ru-RU" sz="2800" dirty="0" err="1" smtClean="0"/>
              <a:t>sin</a:t>
            </a:r>
            <a:r>
              <a:rPr lang="ru-RU" sz="2800" dirty="0" smtClean="0"/>
              <a:t> </a:t>
            </a:r>
            <a:r>
              <a:rPr lang="ru-RU" sz="2800" dirty="0" err="1"/>
              <a:t>t</a:t>
            </a:r>
            <a:r>
              <a:rPr lang="ru-RU" sz="2800" dirty="0"/>
              <a:t> = </a:t>
            </a:r>
            <a:r>
              <a:rPr lang="ru-RU" sz="2800" dirty="0" err="1"/>
              <a:t>b</a:t>
            </a:r>
            <a:r>
              <a:rPr lang="ru-RU" sz="2800" dirty="0"/>
              <a:t>/</a:t>
            </a:r>
            <a:r>
              <a:rPr lang="ru-RU" sz="2800" dirty="0" err="1"/>
              <a:t>c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Косинус </a:t>
            </a:r>
            <a:r>
              <a:rPr lang="ru-RU" sz="2800" dirty="0"/>
              <a:t>острого угла </a:t>
            </a:r>
            <a:r>
              <a:rPr lang="ru-RU" sz="2800" dirty="0" err="1"/>
              <a:t>t</a:t>
            </a:r>
            <a:r>
              <a:rPr lang="ru-RU" sz="2800" dirty="0"/>
              <a:t> прямоугольного треугольника равен отношению прилежащего катета к гипотенузе (рис.1</a:t>
            </a:r>
            <a:r>
              <a:rPr lang="ru-RU" sz="2800" dirty="0" smtClean="0"/>
              <a:t>): </a:t>
            </a:r>
            <a:r>
              <a:rPr lang="ru-RU" sz="2800" dirty="0" err="1" smtClean="0"/>
              <a:t>cos</a:t>
            </a:r>
            <a:r>
              <a:rPr lang="ru-RU" sz="2800" dirty="0" smtClean="0"/>
              <a:t> </a:t>
            </a:r>
            <a:r>
              <a:rPr lang="ru-RU" sz="2800" dirty="0" err="1"/>
              <a:t>t</a:t>
            </a:r>
            <a:r>
              <a:rPr lang="ru-RU" sz="2800" dirty="0"/>
              <a:t> = </a:t>
            </a:r>
            <a:r>
              <a:rPr lang="ru-RU" sz="2800" dirty="0" err="1"/>
              <a:t>a</a:t>
            </a:r>
            <a:r>
              <a:rPr lang="ru-RU" sz="2800" dirty="0"/>
              <a:t>/</a:t>
            </a:r>
            <a:r>
              <a:rPr lang="ru-RU" sz="2800" dirty="0" err="1"/>
              <a:t>c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Sinus-kosin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2629" y="3212975"/>
            <a:ext cx="6337001" cy="3384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Знаки синуса, косинуса, тангенса и котангенса в четвертях окружности:</a:t>
            </a:r>
            <a:endParaRPr lang="ru-RU" dirty="0"/>
          </a:p>
        </p:txBody>
      </p:sp>
      <p:pic>
        <p:nvPicPr>
          <p:cNvPr id="4" name="Содержимое 3" descr="15f9_2be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923" y="1700809"/>
            <a:ext cx="8457176" cy="309634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Hislovaya_okruzhnost-tochk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3822" y="103824"/>
            <a:ext cx="7380586" cy="63693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Hislovaya_okruzhnost-tg-ct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620687"/>
            <a:ext cx="8629924" cy="450206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Формула решения уравнения </a:t>
            </a:r>
            <a:r>
              <a:rPr lang="ru-RU" b="1" dirty="0" err="1"/>
              <a:t>sin</a:t>
            </a:r>
            <a:r>
              <a:rPr lang="ru-RU" b="1" dirty="0"/>
              <a:t> </a:t>
            </a:r>
            <a:r>
              <a:rPr lang="ru-RU" b="1" i="1" dirty="0" err="1"/>
              <a:t>x</a:t>
            </a:r>
            <a:r>
              <a:rPr lang="ru-RU" b="1" dirty="0"/>
              <a:t> = </a:t>
            </a:r>
            <a:r>
              <a:rPr lang="ru-RU" b="1" i="1" dirty="0"/>
              <a:t>a</a:t>
            </a:r>
            <a:r>
              <a:rPr lang="ru-RU" b="1" dirty="0"/>
              <a:t>:</a:t>
            </a:r>
            <a:endParaRPr lang="ru-RU" dirty="0"/>
          </a:p>
          <a:p>
            <a:pPr algn="ctr" fontAlgn="t">
              <a:buNone/>
            </a:pPr>
            <a:r>
              <a:rPr lang="ru-RU" b="1" i="1" dirty="0" smtClean="0"/>
              <a:t> </a:t>
            </a:r>
            <a:r>
              <a:rPr lang="ru-RU" b="1" i="1" dirty="0" err="1" smtClean="0"/>
              <a:t>x</a:t>
            </a:r>
            <a:r>
              <a:rPr lang="ru-RU" b="1" dirty="0" smtClean="0"/>
              <a:t> = (-1)</a:t>
            </a:r>
            <a:r>
              <a:rPr lang="ru-RU" b="1" i="1" baseline="30000" dirty="0" err="1" smtClean="0"/>
              <a:t>n</a:t>
            </a:r>
            <a:r>
              <a:rPr lang="ru-RU" b="1" dirty="0" smtClean="0"/>
              <a:t> · </a:t>
            </a:r>
            <a:r>
              <a:rPr lang="ru-RU" b="1" dirty="0" err="1" smtClean="0"/>
              <a:t>arcsin</a:t>
            </a:r>
            <a:r>
              <a:rPr lang="ru-RU" b="1" dirty="0" smtClean="0"/>
              <a:t> </a:t>
            </a:r>
            <a:r>
              <a:rPr lang="ru-RU" b="1" dirty="0" err="1" smtClean="0"/>
              <a:t>α </a:t>
            </a:r>
            <a:r>
              <a:rPr lang="ru-RU" b="1" dirty="0" smtClean="0"/>
              <a:t>+ </a:t>
            </a:r>
            <a:r>
              <a:rPr lang="ru-RU" b="1" dirty="0" err="1" smtClean="0"/>
              <a:t>π</a:t>
            </a:r>
            <a:r>
              <a:rPr lang="ru-RU" b="1" i="1" dirty="0" err="1" smtClean="0"/>
              <a:t>n</a:t>
            </a:r>
            <a:endParaRPr lang="ru-RU" dirty="0" smtClean="0"/>
          </a:p>
          <a:p>
            <a:pPr algn="ctr" fontAlgn="t">
              <a:buNone/>
            </a:pPr>
            <a:r>
              <a:rPr lang="ru-RU" dirty="0" smtClean="0"/>
              <a:t> где </a:t>
            </a:r>
            <a:r>
              <a:rPr lang="ru-RU" i="1" dirty="0" err="1" smtClean="0"/>
              <a:t>n</a:t>
            </a:r>
            <a:r>
              <a:rPr lang="ru-RU" dirty="0" smtClean="0"/>
              <a:t> – любое целое число (</a:t>
            </a:r>
            <a:r>
              <a:rPr lang="ru-RU" dirty="0" err="1" smtClean="0"/>
              <a:t>n</a:t>
            </a:r>
            <a:r>
              <a:rPr lang="ru-RU" dirty="0" smtClean="0"/>
              <a:t> ∈ Z).</a:t>
            </a:r>
          </a:p>
          <a:p>
            <a:pPr fontAlgn="t">
              <a:buNone/>
            </a:pPr>
            <a:r>
              <a:rPr lang="ru-RU" dirty="0" smtClean="0"/>
              <a:t>    </a:t>
            </a:r>
          </a:p>
          <a:p>
            <a:pPr fontAlgn="t">
              <a:buNone/>
            </a:pPr>
            <a:r>
              <a:rPr lang="ru-RU" dirty="0"/>
              <a:t> </a:t>
            </a:r>
            <a:r>
              <a:rPr lang="ru-RU" dirty="0" smtClean="0"/>
              <a:t>  Частные случаи:</a:t>
            </a:r>
            <a:endParaRPr lang="ru-RU" dirty="0"/>
          </a:p>
          <a:p>
            <a:pPr>
              <a:lnSpc>
                <a:spcPts val="156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sin</a:t>
            </a:r>
            <a:r>
              <a:rPr lang="ru-RU" dirty="0" smtClean="0">
                <a:latin typeface="Times New Roman"/>
                <a:ea typeface="Times New Roman"/>
              </a:rPr>
              <a:t> </a:t>
            </a:r>
            <a:r>
              <a:rPr lang="ru-RU" i="1" dirty="0" err="1" smtClean="0">
                <a:latin typeface="Times New Roman"/>
                <a:ea typeface="Times New Roman"/>
              </a:rPr>
              <a:t>x</a:t>
            </a:r>
            <a:r>
              <a:rPr lang="ru-RU" dirty="0" smtClean="0">
                <a:latin typeface="Times New Roman"/>
                <a:ea typeface="Times New Roman"/>
              </a:rPr>
              <a:t> = 0     </a:t>
            </a:r>
            <a:r>
              <a:rPr lang="ru-RU" i="1" dirty="0" err="1" smtClean="0">
                <a:latin typeface="Times New Roman"/>
                <a:ea typeface="Times New Roman"/>
              </a:rPr>
              <a:t>x</a:t>
            </a:r>
            <a:r>
              <a:rPr lang="ru-RU" dirty="0" smtClean="0">
                <a:latin typeface="Times New Roman"/>
                <a:ea typeface="Times New Roman"/>
              </a:rPr>
              <a:t> = </a:t>
            </a:r>
            <a:r>
              <a:rPr lang="ru-RU" dirty="0" err="1" smtClean="0">
                <a:latin typeface="Times New Roman"/>
                <a:ea typeface="Times New Roman"/>
              </a:rPr>
              <a:t>π</a:t>
            </a:r>
            <a:r>
              <a:rPr lang="ru-RU" i="1" dirty="0" err="1" smtClean="0">
                <a:latin typeface="Times New Roman"/>
                <a:ea typeface="Times New Roman"/>
              </a:rPr>
              <a:t>n</a:t>
            </a:r>
            <a:endParaRPr lang="ru-RU" i="1" dirty="0" smtClean="0">
              <a:latin typeface="Times New Roman"/>
              <a:ea typeface="Times New Roman"/>
            </a:endParaRPr>
          </a:p>
          <a:p>
            <a:pPr>
              <a:lnSpc>
                <a:spcPts val="156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>
              <a:lnSpc>
                <a:spcPts val="156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sin</a:t>
            </a:r>
            <a:r>
              <a:rPr lang="ru-RU" dirty="0" smtClean="0">
                <a:latin typeface="Times New Roman"/>
                <a:ea typeface="Times New Roman"/>
              </a:rPr>
              <a:t> </a:t>
            </a:r>
            <a:r>
              <a:rPr lang="ru-RU" i="1" dirty="0" err="1" smtClean="0">
                <a:latin typeface="Times New Roman"/>
                <a:ea typeface="Times New Roman"/>
              </a:rPr>
              <a:t>x</a:t>
            </a:r>
            <a:r>
              <a:rPr lang="ru-RU" dirty="0" smtClean="0">
                <a:latin typeface="Times New Roman"/>
                <a:ea typeface="Times New Roman"/>
              </a:rPr>
              <a:t> = 1     </a:t>
            </a:r>
            <a:r>
              <a:rPr lang="ru-RU" i="1" dirty="0" err="1" smtClean="0">
                <a:latin typeface="Times New Roman"/>
                <a:ea typeface="Times New Roman"/>
              </a:rPr>
              <a:t>x</a:t>
            </a:r>
            <a:r>
              <a:rPr lang="ru-RU" dirty="0" smtClean="0">
                <a:latin typeface="Times New Roman"/>
                <a:ea typeface="Times New Roman"/>
              </a:rPr>
              <a:t> = </a:t>
            </a:r>
            <a:r>
              <a:rPr lang="ru-RU" dirty="0" err="1" smtClean="0">
                <a:latin typeface="Times New Roman"/>
                <a:ea typeface="Times New Roman"/>
              </a:rPr>
              <a:t>π</a:t>
            </a:r>
            <a:r>
              <a:rPr lang="ru-RU" dirty="0" smtClean="0">
                <a:latin typeface="Times New Roman"/>
                <a:ea typeface="Times New Roman"/>
              </a:rPr>
              <a:t>/2 +2π</a:t>
            </a:r>
            <a:r>
              <a:rPr lang="ru-RU" i="1" dirty="0" smtClean="0">
                <a:latin typeface="Times New Roman"/>
                <a:ea typeface="Times New Roman"/>
              </a:rPr>
              <a:t>n</a:t>
            </a:r>
          </a:p>
          <a:p>
            <a:pPr>
              <a:lnSpc>
                <a:spcPts val="156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>
              <a:lnSpc>
                <a:spcPts val="156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sin</a:t>
            </a:r>
            <a:r>
              <a:rPr lang="ru-RU" dirty="0" smtClean="0">
                <a:latin typeface="Times New Roman"/>
                <a:ea typeface="Times New Roman"/>
              </a:rPr>
              <a:t> </a:t>
            </a:r>
            <a:r>
              <a:rPr lang="ru-RU" i="1" dirty="0" err="1" smtClean="0">
                <a:latin typeface="Times New Roman"/>
                <a:ea typeface="Times New Roman"/>
              </a:rPr>
              <a:t>x</a:t>
            </a:r>
            <a:r>
              <a:rPr lang="ru-RU" dirty="0" smtClean="0">
                <a:latin typeface="Times New Roman"/>
                <a:ea typeface="Times New Roman"/>
              </a:rPr>
              <a:t> = –1   </a:t>
            </a:r>
            <a:r>
              <a:rPr lang="ru-RU" i="1" dirty="0" err="1" smtClean="0">
                <a:latin typeface="Times New Roman"/>
                <a:ea typeface="Times New Roman"/>
              </a:rPr>
              <a:t>x</a:t>
            </a:r>
            <a:r>
              <a:rPr lang="ru-RU" dirty="0" smtClean="0">
                <a:latin typeface="Times New Roman"/>
                <a:ea typeface="Times New Roman"/>
              </a:rPr>
              <a:t> = –</a:t>
            </a:r>
            <a:r>
              <a:rPr lang="ru-RU" dirty="0" err="1" smtClean="0">
                <a:latin typeface="Times New Roman"/>
                <a:ea typeface="Times New Roman"/>
              </a:rPr>
              <a:t>π</a:t>
            </a:r>
            <a:r>
              <a:rPr lang="ru-RU" dirty="0" smtClean="0">
                <a:latin typeface="Times New Roman"/>
                <a:ea typeface="Times New Roman"/>
              </a:rPr>
              <a:t>/2 +2π</a:t>
            </a:r>
            <a:r>
              <a:rPr lang="ru-RU" i="1" dirty="0" smtClean="0">
                <a:latin typeface="Times New Roman"/>
                <a:ea typeface="Times New Roman"/>
              </a:rPr>
              <a:t>n</a:t>
            </a:r>
            <a:endParaRPr lang="ru-RU" dirty="0" smtClean="0">
              <a:latin typeface="Times New Roman"/>
              <a:ea typeface="Calibri"/>
            </a:endParaRPr>
          </a:p>
          <a:p>
            <a:pPr algn="ctr" fontAlgn="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Формула решения уравнения </a:t>
            </a:r>
            <a:r>
              <a:rPr lang="ru-RU" b="1" dirty="0" err="1"/>
              <a:t>cos</a:t>
            </a:r>
            <a:r>
              <a:rPr lang="ru-RU" b="1" dirty="0"/>
              <a:t> </a:t>
            </a:r>
            <a:r>
              <a:rPr lang="ru-RU" b="1" i="1" dirty="0" err="1"/>
              <a:t>x</a:t>
            </a:r>
            <a:r>
              <a:rPr lang="ru-RU" b="1" dirty="0"/>
              <a:t> = </a:t>
            </a:r>
            <a:r>
              <a:rPr lang="ru-RU" b="1" i="1" dirty="0"/>
              <a:t>a</a:t>
            </a:r>
            <a:r>
              <a:rPr lang="ru-RU" b="1" dirty="0"/>
              <a:t>:</a:t>
            </a:r>
            <a:endParaRPr lang="ru-RU" dirty="0"/>
          </a:p>
          <a:p>
            <a:pPr algn="ctr" fontAlgn="t">
              <a:buNone/>
            </a:pPr>
            <a:r>
              <a:rPr lang="ru-RU" dirty="0" smtClean="0"/>
              <a:t> </a:t>
            </a:r>
            <a:r>
              <a:rPr lang="ru-RU" b="1" i="1" dirty="0" err="1" smtClean="0"/>
              <a:t>x</a:t>
            </a:r>
            <a:r>
              <a:rPr lang="ru-RU" b="1" dirty="0" smtClean="0"/>
              <a:t> = ± </a:t>
            </a:r>
            <a:r>
              <a:rPr lang="ru-RU" b="1" dirty="0" err="1" smtClean="0"/>
              <a:t>arccos</a:t>
            </a:r>
            <a:r>
              <a:rPr lang="ru-RU" b="1" dirty="0" smtClean="0"/>
              <a:t> </a:t>
            </a:r>
            <a:r>
              <a:rPr lang="ru-RU" b="1" dirty="0" err="1" smtClean="0"/>
              <a:t>α </a:t>
            </a:r>
            <a:r>
              <a:rPr lang="ru-RU" b="1" dirty="0" smtClean="0"/>
              <a:t>+ 2π</a:t>
            </a:r>
            <a:r>
              <a:rPr lang="ru-RU" b="1" i="1" dirty="0" smtClean="0"/>
              <a:t>k</a:t>
            </a:r>
            <a:endParaRPr lang="ru-RU" dirty="0" smtClean="0"/>
          </a:p>
          <a:p>
            <a:pPr algn="ctr" fontAlgn="t">
              <a:buNone/>
            </a:pPr>
            <a:r>
              <a:rPr lang="ru-RU" dirty="0" smtClean="0"/>
              <a:t> где </a:t>
            </a:r>
            <a:r>
              <a:rPr lang="ru-RU" i="1" dirty="0" err="1" smtClean="0"/>
              <a:t>k</a:t>
            </a:r>
            <a:r>
              <a:rPr lang="ru-RU" dirty="0" smtClean="0"/>
              <a:t> – любое целое число (</a:t>
            </a:r>
            <a:r>
              <a:rPr lang="ru-RU" dirty="0" err="1" smtClean="0"/>
              <a:t>k</a:t>
            </a:r>
            <a:r>
              <a:rPr lang="ru-RU" dirty="0" smtClean="0"/>
              <a:t> ∈ Z).</a:t>
            </a:r>
            <a:br>
              <a:rPr lang="ru-RU" dirty="0" smtClean="0"/>
            </a:br>
            <a:endParaRPr lang="ru-RU" dirty="0"/>
          </a:p>
          <a:p>
            <a:pPr fontAlgn="t">
              <a:buNone/>
            </a:pPr>
            <a:r>
              <a:rPr lang="ru-RU" dirty="0" smtClean="0"/>
              <a:t>    Частные случаи:</a:t>
            </a:r>
          </a:p>
          <a:p>
            <a:pPr fontAlgn="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en-US" dirty="0" err="1" smtClean="0"/>
              <a:t>cos</a:t>
            </a:r>
            <a:r>
              <a:rPr lang="en-US" dirty="0" smtClean="0"/>
              <a:t> </a:t>
            </a:r>
            <a:r>
              <a:rPr lang="en-US" i="1" dirty="0" smtClean="0"/>
              <a:t>x</a:t>
            </a:r>
            <a:r>
              <a:rPr lang="en-US" dirty="0" smtClean="0"/>
              <a:t> = 0</a:t>
            </a:r>
            <a:r>
              <a:rPr lang="en-US" i="1" dirty="0" smtClean="0"/>
              <a:t>   </a:t>
            </a:r>
            <a:r>
              <a:rPr lang="el-GR" i="1" dirty="0" smtClean="0"/>
              <a:t>    </a:t>
            </a:r>
            <a:r>
              <a:rPr lang="en-US" i="1" dirty="0" smtClean="0"/>
              <a:t>x</a:t>
            </a:r>
            <a:r>
              <a:rPr lang="en-US" dirty="0" smtClean="0"/>
              <a:t> = </a:t>
            </a:r>
            <a:r>
              <a:rPr lang="el-GR" dirty="0" smtClean="0"/>
              <a:t>π</a:t>
            </a:r>
            <a:r>
              <a:rPr lang="ru-RU" dirty="0" smtClean="0"/>
              <a:t>/2</a:t>
            </a:r>
            <a:r>
              <a:rPr lang="en-US" dirty="0" smtClean="0"/>
              <a:t> +  </a:t>
            </a:r>
            <a:r>
              <a:rPr lang="el-GR" dirty="0" smtClean="0"/>
              <a:t>π</a:t>
            </a:r>
            <a:r>
              <a:rPr lang="en-US" i="1" dirty="0" smtClean="0"/>
              <a:t>k</a:t>
            </a:r>
            <a:endParaRPr lang="en-US" dirty="0" smtClean="0"/>
          </a:p>
          <a:p>
            <a:pPr fontAlgn="t">
              <a:buNone/>
            </a:pP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err="1" smtClean="0"/>
              <a:t>cos</a:t>
            </a:r>
            <a:r>
              <a:rPr lang="en-US" dirty="0" smtClean="0"/>
              <a:t> x = 1</a:t>
            </a:r>
            <a:r>
              <a:rPr lang="ru-RU" dirty="0" smtClean="0"/>
              <a:t>        </a:t>
            </a:r>
            <a:r>
              <a:rPr lang="en-US" dirty="0" smtClean="0"/>
              <a:t>x = 2</a:t>
            </a:r>
            <a:r>
              <a:rPr lang="el-GR" dirty="0" smtClean="0"/>
              <a:t>π</a:t>
            </a:r>
            <a:r>
              <a:rPr lang="en-US" dirty="0" smtClean="0"/>
              <a:t>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cos</a:t>
            </a:r>
            <a:r>
              <a:rPr lang="en-US" dirty="0" smtClean="0"/>
              <a:t> </a:t>
            </a:r>
            <a:r>
              <a:rPr lang="en-US" i="1" dirty="0" smtClean="0"/>
              <a:t>x</a:t>
            </a:r>
            <a:r>
              <a:rPr lang="en-US" dirty="0" smtClean="0"/>
              <a:t> = –1</a:t>
            </a:r>
            <a:r>
              <a:rPr lang="ru-RU" dirty="0" smtClean="0"/>
              <a:t>     </a:t>
            </a:r>
            <a:r>
              <a:rPr lang="en-US" i="1" dirty="0" smtClean="0"/>
              <a:t>x</a:t>
            </a:r>
            <a:r>
              <a:rPr lang="en-US" dirty="0" smtClean="0"/>
              <a:t> = </a:t>
            </a:r>
            <a:r>
              <a:rPr lang="el-GR" dirty="0" smtClean="0"/>
              <a:t>π + 2π</a:t>
            </a:r>
            <a:r>
              <a:rPr lang="en-US" i="1" dirty="0" smtClean="0"/>
              <a:t>k</a:t>
            </a:r>
            <a:br>
              <a:rPr lang="en-US" i="1" dirty="0" smtClean="0"/>
            </a:br>
            <a:endParaRPr lang="en-US" dirty="0" smtClean="0"/>
          </a:p>
          <a:p>
            <a:pPr algn="ctr" fontAlgn="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Формула решения уравнения </a:t>
            </a:r>
            <a:r>
              <a:rPr lang="en-US" b="1" dirty="0" err="1"/>
              <a:t>tg</a:t>
            </a:r>
            <a:r>
              <a:rPr lang="en-US" b="1" dirty="0"/>
              <a:t> </a:t>
            </a:r>
            <a:r>
              <a:rPr lang="en-US" b="1" i="1" dirty="0"/>
              <a:t>x</a:t>
            </a:r>
            <a:r>
              <a:rPr lang="en-US" b="1" dirty="0"/>
              <a:t> = </a:t>
            </a:r>
            <a:r>
              <a:rPr lang="en-US" b="1" i="1" dirty="0"/>
              <a:t>a</a:t>
            </a:r>
            <a:r>
              <a:rPr lang="en-US" b="1" dirty="0"/>
              <a:t>:</a:t>
            </a:r>
            <a:endParaRPr lang="en-US" dirty="0"/>
          </a:p>
          <a:p>
            <a:pPr algn="ctr" fontAlgn="t">
              <a:buNone/>
            </a:pPr>
            <a:r>
              <a:rPr lang="en-US" b="1" i="1" dirty="0" smtClean="0"/>
              <a:t> x</a:t>
            </a:r>
            <a:r>
              <a:rPr lang="en-US" b="1" dirty="0" smtClean="0"/>
              <a:t> = </a:t>
            </a:r>
            <a:r>
              <a:rPr lang="en-US" b="1" dirty="0" err="1" smtClean="0"/>
              <a:t>arctg</a:t>
            </a:r>
            <a:r>
              <a:rPr lang="en-US" b="1" dirty="0" smtClean="0"/>
              <a:t> </a:t>
            </a:r>
            <a:r>
              <a:rPr lang="en-US" b="1" i="1" dirty="0" smtClean="0"/>
              <a:t>a</a:t>
            </a:r>
            <a:r>
              <a:rPr lang="en-US" b="1" dirty="0" smtClean="0"/>
              <a:t> + </a:t>
            </a:r>
            <a:r>
              <a:rPr lang="el-GR" b="1" dirty="0" smtClean="0"/>
              <a:t>π</a:t>
            </a:r>
            <a:r>
              <a:rPr lang="en-US" b="1" i="1" dirty="0" smtClean="0"/>
              <a:t>k</a:t>
            </a:r>
            <a:endParaRPr lang="en-US" dirty="0" smtClean="0"/>
          </a:p>
          <a:p>
            <a:pPr fontAlgn="t">
              <a:buNone/>
            </a:pPr>
            <a:r>
              <a:rPr lang="en-US" dirty="0" smtClean="0"/>
              <a:t> </a:t>
            </a:r>
            <a:r>
              <a:rPr lang="ru-RU" dirty="0" smtClean="0"/>
              <a:t>где </a:t>
            </a:r>
            <a:r>
              <a:rPr lang="en-US" i="1" dirty="0" smtClean="0"/>
              <a:t>a</a:t>
            </a:r>
            <a:r>
              <a:rPr lang="en-US" dirty="0" smtClean="0"/>
              <a:t> – </a:t>
            </a:r>
            <a:r>
              <a:rPr lang="ru-RU" dirty="0" smtClean="0"/>
              <a:t>любое действительное число (</a:t>
            </a:r>
            <a:r>
              <a:rPr lang="en-US" i="1" dirty="0" smtClean="0"/>
              <a:t>a </a:t>
            </a:r>
            <a:r>
              <a:rPr lang="en-US" dirty="0" smtClean="0"/>
              <a:t>∈</a:t>
            </a:r>
            <a:r>
              <a:rPr lang="en-US" i="1" dirty="0" smtClean="0"/>
              <a:t> </a:t>
            </a:r>
            <a:r>
              <a:rPr lang="en-US" dirty="0" smtClean="0"/>
              <a:t>R),</a:t>
            </a:r>
          </a:p>
          <a:p>
            <a:pPr fontAlgn="t">
              <a:buNone/>
            </a:pPr>
            <a:r>
              <a:rPr lang="en-US" i="1" dirty="0" smtClean="0"/>
              <a:t>k</a:t>
            </a:r>
            <a:r>
              <a:rPr lang="en-US" dirty="0" smtClean="0"/>
              <a:t> – </a:t>
            </a:r>
            <a:r>
              <a:rPr lang="ru-RU" dirty="0" smtClean="0"/>
              <a:t>любое целое число (</a:t>
            </a:r>
            <a:r>
              <a:rPr lang="en-US" dirty="0" smtClean="0"/>
              <a:t>k ∈ Z).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r>
              <a:rPr lang="ru-RU" b="1" dirty="0"/>
              <a:t>Формула решения уравнения </a:t>
            </a:r>
            <a:r>
              <a:rPr lang="en-US" b="1" dirty="0" err="1"/>
              <a:t>ctg</a:t>
            </a:r>
            <a:r>
              <a:rPr lang="en-US" b="1" dirty="0"/>
              <a:t> </a:t>
            </a:r>
            <a:r>
              <a:rPr lang="en-US" b="1" i="1" dirty="0"/>
              <a:t>x</a:t>
            </a:r>
            <a:r>
              <a:rPr lang="en-US" b="1" dirty="0"/>
              <a:t> = </a:t>
            </a:r>
            <a:r>
              <a:rPr lang="en-US" b="1" i="1" dirty="0"/>
              <a:t>a</a:t>
            </a:r>
            <a:r>
              <a:rPr lang="en-US" b="1" dirty="0"/>
              <a:t>:</a:t>
            </a:r>
            <a:endParaRPr lang="en-US" dirty="0"/>
          </a:p>
          <a:p>
            <a:pPr algn="ctr" fontAlgn="t">
              <a:buNone/>
            </a:pPr>
            <a:r>
              <a:rPr lang="en-US" b="1" i="1" dirty="0" smtClean="0"/>
              <a:t> x</a:t>
            </a:r>
            <a:r>
              <a:rPr lang="en-US" b="1" dirty="0" smtClean="0"/>
              <a:t> = </a:t>
            </a:r>
            <a:r>
              <a:rPr lang="en-US" b="1" dirty="0" err="1" smtClean="0"/>
              <a:t>arcctg</a:t>
            </a:r>
            <a:r>
              <a:rPr lang="en-US" b="1" dirty="0" smtClean="0"/>
              <a:t> </a:t>
            </a:r>
            <a:r>
              <a:rPr lang="en-US" b="1" i="1" dirty="0" smtClean="0"/>
              <a:t>a</a:t>
            </a:r>
            <a:r>
              <a:rPr lang="en-US" b="1" dirty="0" smtClean="0"/>
              <a:t> + </a:t>
            </a:r>
            <a:r>
              <a:rPr lang="el-GR" b="1" dirty="0" smtClean="0"/>
              <a:t>π</a:t>
            </a:r>
            <a:r>
              <a:rPr lang="en-US" b="1" i="1" dirty="0" smtClean="0"/>
              <a:t>k</a:t>
            </a:r>
            <a:endParaRPr lang="en-US" dirty="0" smtClean="0"/>
          </a:p>
          <a:p>
            <a:pPr fontAlgn="t">
              <a:buNone/>
            </a:pPr>
            <a:r>
              <a:rPr lang="ru-RU" dirty="0" smtClean="0"/>
              <a:t>где </a:t>
            </a:r>
            <a:r>
              <a:rPr lang="en-US" i="1" dirty="0" smtClean="0"/>
              <a:t>a</a:t>
            </a:r>
            <a:r>
              <a:rPr lang="en-US" dirty="0" smtClean="0"/>
              <a:t> – </a:t>
            </a:r>
            <a:r>
              <a:rPr lang="ru-RU" dirty="0" smtClean="0"/>
              <a:t>любое действительное число (</a:t>
            </a:r>
            <a:r>
              <a:rPr lang="en-US" i="1" dirty="0" smtClean="0"/>
              <a:t>a </a:t>
            </a:r>
            <a:r>
              <a:rPr lang="en-US" dirty="0" smtClean="0"/>
              <a:t>∈</a:t>
            </a:r>
            <a:r>
              <a:rPr lang="en-US" i="1" dirty="0" smtClean="0"/>
              <a:t> </a:t>
            </a:r>
            <a:r>
              <a:rPr lang="en-US" dirty="0" smtClean="0"/>
              <a:t>R),</a:t>
            </a:r>
          </a:p>
          <a:p>
            <a:pPr fontAlgn="t">
              <a:buNone/>
            </a:pPr>
            <a:r>
              <a:rPr lang="en-US" i="1" dirty="0" smtClean="0"/>
              <a:t>k</a:t>
            </a:r>
            <a:r>
              <a:rPr lang="en-US" dirty="0" smtClean="0"/>
              <a:t> – </a:t>
            </a:r>
            <a:r>
              <a:rPr lang="ru-RU" dirty="0" smtClean="0"/>
              <a:t>любое целое число (</a:t>
            </a:r>
            <a:r>
              <a:rPr lang="en-US" dirty="0" smtClean="0"/>
              <a:t>k ∈ Z).</a:t>
            </a:r>
          </a:p>
          <a:p>
            <a:pPr>
              <a:buNone/>
            </a:pPr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76331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66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Тригонометрические уравнения</vt:lpstr>
      <vt:lpstr>Слайд 2</vt:lpstr>
      <vt:lpstr>Знаки синуса, косинуса, тангенса и котангенса в четвертях окружности:</vt:lpstr>
      <vt:lpstr>Слайд 4</vt:lpstr>
      <vt:lpstr>Слайд 5</vt:lpstr>
      <vt:lpstr>Слайд 6</vt:lpstr>
      <vt:lpstr>Слайд 7</vt:lpstr>
      <vt:lpstr>Слайд 8</vt:lpstr>
      <vt:lpstr>Решить уравнение: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уравнения</dc:title>
  <dc:creator>SONY</dc:creator>
  <cp:lastModifiedBy>SONY</cp:lastModifiedBy>
  <cp:revision>7</cp:revision>
  <dcterms:created xsi:type="dcterms:W3CDTF">2014-04-01T11:00:08Z</dcterms:created>
  <dcterms:modified xsi:type="dcterms:W3CDTF">2014-04-01T12:09:38Z</dcterms:modified>
</cp:coreProperties>
</file>