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97" r:id="rId2"/>
    <p:sldId id="292" r:id="rId3"/>
    <p:sldId id="293" r:id="rId4"/>
    <p:sldId id="294" r:id="rId5"/>
    <p:sldId id="295" r:id="rId6"/>
    <p:sldId id="296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57" r:id="rId15"/>
    <p:sldId id="267" r:id="rId16"/>
    <p:sldId id="268" r:id="rId17"/>
    <p:sldId id="269" r:id="rId18"/>
    <p:sldId id="284" r:id="rId19"/>
    <p:sldId id="270" r:id="rId20"/>
    <p:sldId id="271" r:id="rId21"/>
    <p:sldId id="272" r:id="rId22"/>
    <p:sldId id="273" r:id="rId23"/>
    <p:sldId id="285" r:id="rId24"/>
    <p:sldId id="286" r:id="rId25"/>
    <p:sldId id="287" r:id="rId26"/>
    <p:sldId id="288" r:id="rId27"/>
    <p:sldId id="29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>
      <p:cViewPr varScale="1">
        <p:scale>
          <a:sx n="82" d="100"/>
          <a:sy n="82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8BE925-D09B-4FCC-B631-73AB49592ED3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9D0A8B-F496-4509-AA4D-EECD41E6BE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8BE925-D09B-4FCC-B631-73AB49592ED3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9D0A8B-F496-4509-AA4D-EECD41E6BE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8BE925-D09B-4FCC-B631-73AB49592ED3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9D0A8B-F496-4509-AA4D-EECD41E6BE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8BE925-D09B-4FCC-B631-73AB49592ED3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9D0A8B-F496-4509-AA4D-EECD41E6BE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8BE925-D09B-4FCC-B631-73AB49592ED3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9D0A8B-F496-4509-AA4D-EECD41E6BE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8BE925-D09B-4FCC-B631-73AB49592ED3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9D0A8B-F496-4509-AA4D-EECD41E6BE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8BE925-D09B-4FCC-B631-73AB49592ED3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9D0A8B-F496-4509-AA4D-EECD41E6BE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8BE925-D09B-4FCC-B631-73AB49592ED3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9D0A8B-F496-4509-AA4D-EECD41E6BE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8BE925-D09B-4FCC-B631-73AB49592ED3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9D0A8B-F496-4509-AA4D-EECD41E6BE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8BE925-D09B-4FCC-B631-73AB49592ED3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9D0A8B-F496-4509-AA4D-EECD41E6BE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8BE925-D09B-4FCC-B631-73AB49592ED3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9D0A8B-F496-4509-AA4D-EECD41E6BE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B8BE925-D09B-4FCC-B631-73AB49592ED3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19D0A8B-F496-4509-AA4D-EECD41E6BE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622416840XgfQ7.jpg"/>
          <p:cNvPicPr>
            <a:picLocks noChangeAspect="1"/>
          </p:cNvPicPr>
          <p:nvPr/>
        </p:nvPicPr>
        <p:blipFill>
          <a:blip r:embed="rId2" cstate="print"/>
          <a:srcRect l="2835" b="7924"/>
          <a:stretch>
            <a:fillRect/>
          </a:stretch>
        </p:blipFill>
        <p:spPr>
          <a:xfrm>
            <a:off x="2123728" y="2564904"/>
            <a:ext cx="4176464" cy="34728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810578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Кодирование и обработка</a:t>
            </a:r>
          </a:p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графической и мультимедийной информации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005064"/>
            <a:ext cx="2645227" cy="2430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95536" y="476672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Преобразование изображения из аналоговой (непрерывной) в цифровую (дискретную) форму называется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пространственной дискретизацией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2852936"/>
            <a:ext cx="2808312" cy="115212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11560" y="2924944"/>
            <a:ext cx="2736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/>
                </a:solidFill>
                <a:latin typeface="Georgia" pitchFamily="18" charset="0"/>
              </a:rPr>
              <a:t>Аналоговая форма</a:t>
            </a:r>
            <a:endParaRPr lang="ru-RU" sz="2800" b="1" dirty="0">
              <a:solidFill>
                <a:schemeClr val="accent3"/>
              </a:solidFill>
              <a:latin typeface="Georgia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868144" y="2852936"/>
            <a:ext cx="2664296" cy="115212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68144" y="2924944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/>
                </a:solidFill>
                <a:latin typeface="Georgia" pitchFamily="18" charset="0"/>
              </a:rPr>
              <a:t>Дискретная форма</a:t>
            </a:r>
            <a:endParaRPr lang="ru-RU" sz="2800" b="1" dirty="0">
              <a:solidFill>
                <a:schemeClr val="accent3"/>
              </a:solidFill>
              <a:latin typeface="Georgia" pitchFamily="18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3563888" y="3212976"/>
            <a:ext cx="2160240" cy="432048"/>
          </a:xfrm>
          <a:prstGeom prst="rightArrow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851920" y="3284984"/>
            <a:ext cx="1512168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3">
                    <a:lumMod val="75000"/>
                  </a:schemeClr>
                </a:solidFill>
              </a:rPr>
              <a:t>сканирование</a:t>
            </a:r>
            <a:endParaRPr lang="ru-RU" sz="1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476672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 процессе пространственной дискретизации изображение разбивается на отдельные маленькие фрагменты, точки - </a:t>
            </a:r>
            <a:r>
              <a:rPr lang="ru-RU" sz="2400" b="1" dirty="0" smtClean="0">
                <a:solidFill>
                  <a:srgbClr val="C00000"/>
                </a:solidFill>
              </a:rPr>
              <a:t>пиксели</a:t>
            </a:r>
            <a:endParaRPr lang="ru-RU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3275856" y="1844824"/>
            <a:ext cx="5400600" cy="46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 9"/>
          <p:cNvSpPr/>
          <p:nvPr/>
        </p:nvSpPr>
        <p:spPr>
          <a:xfrm>
            <a:off x="4067944" y="2276872"/>
            <a:ext cx="216024" cy="21602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501008"/>
            <a:ext cx="244827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Овал 11"/>
          <p:cNvSpPr/>
          <p:nvPr/>
        </p:nvSpPr>
        <p:spPr>
          <a:xfrm>
            <a:off x="1547664" y="4149080"/>
            <a:ext cx="576064" cy="57606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rot="10800000" flipV="1">
            <a:off x="2051720" y="2564904"/>
            <a:ext cx="1903844" cy="1584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9290497">
            <a:off x="2390185" y="3011614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пиксель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476672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Пиксель </a:t>
            </a:r>
            <a:r>
              <a:rPr lang="ru-RU" sz="2400" dirty="0" smtClean="0"/>
              <a:t>– минимальный участок изображения, для которого независимым образом можно задать цвет.</a:t>
            </a:r>
            <a:endParaRPr lang="ru-RU" sz="2400" dirty="0"/>
          </a:p>
        </p:txBody>
      </p:sp>
      <p:pic>
        <p:nvPicPr>
          <p:cNvPr id="6" name="Рисунок 5" descr="Ты кто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4283968" y="1700808"/>
            <a:ext cx="3760257" cy="4032448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1187624" y="1772816"/>
            <a:ext cx="230425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 стрелкой 7"/>
          <p:cNvCxnSpPr/>
          <p:nvPr/>
        </p:nvCxnSpPr>
        <p:spPr>
          <a:xfrm rot="10800000">
            <a:off x="2915816" y="2996952"/>
            <a:ext cx="2232248" cy="1588"/>
          </a:xfrm>
          <a:prstGeom prst="straightConnector1">
            <a:avLst/>
          </a:prstGeom>
          <a:ln>
            <a:headEnd w="lg" len="lg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5576" y="5877272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результате пространственной дискретизации графическая информация представляется в виде растрового изображения.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476672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Разрешающая способность </a:t>
            </a:r>
            <a:r>
              <a:rPr lang="ru-RU" sz="2400" dirty="0" smtClean="0"/>
              <a:t>растрового изображения определяется количеством точек по горизонтали и вертикали на единицу длины изображения.</a:t>
            </a:r>
            <a:endParaRPr lang="ru-RU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132856"/>
            <a:ext cx="4248472" cy="377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9144000" cy="269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9512" y="476672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Чем меньше размер точки, тем больше разрешающая способность, а значит, выше качество изображения.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5373216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Величина разрешающей способности выражается в </a:t>
            </a:r>
            <a:r>
              <a:rPr lang="en-US" sz="2000" dirty="0" smtClean="0"/>
              <a:t>dpi </a:t>
            </a:r>
            <a:endParaRPr lang="ru-RU" sz="2000" dirty="0" smtClean="0"/>
          </a:p>
          <a:p>
            <a:r>
              <a:rPr lang="ru-RU" sz="2000" dirty="0" smtClean="0"/>
              <a:t>(</a:t>
            </a:r>
            <a:r>
              <a:rPr lang="en-US" sz="2000" dirty="0" smtClean="0"/>
              <a:t>dot per</a:t>
            </a:r>
            <a:r>
              <a:rPr lang="ru-RU" sz="2000" dirty="0" smtClean="0"/>
              <a:t> </a:t>
            </a:r>
            <a:r>
              <a:rPr lang="en-US" sz="2000" dirty="0" smtClean="0"/>
              <a:t>inch</a:t>
            </a:r>
            <a:r>
              <a:rPr lang="ru-RU" sz="2000" dirty="0" smtClean="0"/>
              <a:t> – точек на дюйм), т.е. количество точек в полоске изображения длиной один дюйм (1 дюйм=2,54 см.)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2492896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процессе дискретизации используются различные </a:t>
            </a:r>
            <a:r>
              <a:rPr lang="ru-RU" sz="2400" b="1" dirty="0" smtClean="0">
                <a:solidFill>
                  <a:srgbClr val="C00000"/>
                </a:solidFill>
              </a:rPr>
              <a:t>палитры цветов </a:t>
            </a:r>
            <a:r>
              <a:rPr lang="ru-RU" sz="2400" dirty="0" smtClean="0"/>
              <a:t>(наборы цветов, которые могут принять точки изображения).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692696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Количество информации, которое используется для кодирования цвета точки изображения, называется </a:t>
            </a:r>
            <a:r>
              <a:rPr lang="ru-RU" sz="2400" b="1" dirty="0" smtClean="0">
                <a:solidFill>
                  <a:srgbClr val="C00000"/>
                </a:solidFill>
              </a:rPr>
              <a:t>глубиной цвета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4293096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Количество цветов </a:t>
            </a:r>
            <a:r>
              <a:rPr lang="en-US" sz="2400" b="1" dirty="0" smtClean="0"/>
              <a:t>N</a:t>
            </a:r>
            <a:r>
              <a:rPr lang="en-US" sz="2400" dirty="0" smtClean="0"/>
              <a:t> </a:t>
            </a:r>
            <a:r>
              <a:rPr lang="ru-RU" sz="2400" dirty="0" smtClean="0"/>
              <a:t>в палитре и количество информации </a:t>
            </a:r>
            <a:r>
              <a:rPr lang="en-US" sz="2400" b="1" dirty="0" smtClean="0"/>
              <a:t>I</a:t>
            </a:r>
            <a:r>
              <a:rPr lang="ru-RU" sz="2400" dirty="0" smtClean="0"/>
              <a:t>, необходимое для кодирования цвета каждой точки, могут быть вычислены по формуле: </a:t>
            </a:r>
            <a:r>
              <a:rPr lang="en-US" sz="2400" b="1" dirty="0" smtClean="0">
                <a:solidFill>
                  <a:srgbClr val="C00000"/>
                </a:solidFill>
              </a:rPr>
              <a:t>N</a:t>
            </a:r>
            <a:r>
              <a:rPr lang="ru-RU" sz="2400" b="1" dirty="0" smtClean="0">
                <a:solidFill>
                  <a:srgbClr val="C00000"/>
                </a:solidFill>
              </a:rPr>
              <a:t>=</a:t>
            </a:r>
            <a:r>
              <a:rPr lang="en-US" sz="2400" b="1" dirty="0" smtClean="0">
                <a:solidFill>
                  <a:srgbClr val="C00000"/>
                </a:solidFill>
              </a:rPr>
              <a:t>2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9832" y="530120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764704"/>
            <a:ext cx="82809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/>
              <a:t>Пример:</a:t>
            </a:r>
          </a:p>
          <a:p>
            <a:r>
              <a:rPr lang="ru-RU" sz="2400" dirty="0" smtClean="0"/>
              <a:t>Для кодирования черно-белого изображения (без градации серого) используются всего два цвета – черный и белый. По формуле </a:t>
            </a:r>
            <a:r>
              <a:rPr lang="en-US" sz="2400" b="1" dirty="0" smtClean="0"/>
              <a:t>N=2</a:t>
            </a:r>
            <a:r>
              <a:rPr lang="ru-RU" sz="2400" dirty="0" smtClean="0"/>
              <a:t> </a:t>
            </a:r>
            <a:r>
              <a:rPr lang="en-US" sz="2400" dirty="0" smtClean="0"/>
              <a:t> </a:t>
            </a:r>
            <a:r>
              <a:rPr lang="ru-RU" sz="2400" dirty="0" smtClean="0"/>
              <a:t> можно вычислить, какое количество информации необходимо, чтобы закодировать цвет каждой точки: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84168" y="177281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47664" y="3789040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2=2</a:t>
            </a:r>
            <a:r>
              <a:rPr lang="ru-RU" sz="2400" dirty="0" smtClean="0"/>
              <a:t>   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411760" y="3645024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</a:t>
            </a:r>
            <a:endParaRPr lang="ru-RU" sz="2000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2843808" y="3933056"/>
            <a:ext cx="504056" cy="216024"/>
          </a:xfrm>
          <a:prstGeom prst="rightArrow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635896" y="3717032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2=2</a:t>
            </a:r>
            <a:r>
              <a:rPr lang="ru-RU" sz="2400" dirty="0" smtClean="0"/>
              <a:t>   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499992" y="3645024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</a:t>
            </a:r>
            <a:endParaRPr lang="ru-RU" sz="2000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5004048" y="3933056"/>
            <a:ext cx="504056" cy="216024"/>
          </a:xfrm>
          <a:prstGeom prst="rightArrow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724128" y="3717032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</a:t>
            </a:r>
            <a:r>
              <a:rPr lang="ru-RU" sz="3200" dirty="0" smtClean="0"/>
              <a:t> = 1 бит</a:t>
            </a:r>
            <a:r>
              <a:rPr lang="en-US" sz="3200" dirty="0" smtClean="0"/>
              <a:t> </a:t>
            </a:r>
            <a:endParaRPr lang="ru-RU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683568" y="5301208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Для кодирования одной точки черно-белого изображения </a:t>
            </a:r>
          </a:p>
          <a:p>
            <a:pPr algn="ctr"/>
            <a:r>
              <a:rPr lang="ru-RU" dirty="0" smtClean="0"/>
              <a:t>достаточно 1 бита.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602128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Зная глубину цвета, можно вычислить количество цветов в палитре.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39552" y="1556792"/>
          <a:ext cx="8064896" cy="371125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600400"/>
                <a:gridCol w="4464496"/>
              </a:tblGrid>
              <a:tr h="864096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Глубина цвета, </a:t>
                      </a:r>
                      <a:r>
                        <a:rPr lang="en-US" dirty="0" smtClean="0"/>
                        <a:t>I</a:t>
                      </a:r>
                      <a:r>
                        <a:rPr lang="ru-RU" dirty="0" smtClean="0"/>
                        <a:t> (битов)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l"/>
                      <a:r>
                        <a:rPr lang="ru-RU" dirty="0" smtClean="0"/>
                        <a:t>Количество цветов в палитре, </a:t>
                      </a:r>
                      <a:r>
                        <a:rPr lang="en-US" dirty="0" smtClean="0"/>
                        <a:t>N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911316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dirty="0" smtClean="0"/>
                    </a:p>
                    <a:p>
                      <a:pPr algn="l"/>
                      <a:r>
                        <a:rPr lang="en-US" sz="1800" baseline="0" dirty="0" smtClean="0"/>
                        <a:t>           </a:t>
                      </a:r>
                      <a:r>
                        <a:rPr lang="en-US" sz="2400" dirty="0" smtClean="0"/>
                        <a:t>2   =</a:t>
                      </a:r>
                      <a:r>
                        <a:rPr lang="en-US" sz="2400" baseline="0" dirty="0" smtClean="0"/>
                        <a:t> 256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24530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16</a:t>
                      </a:r>
                      <a:endParaRPr lang="ru-RU" sz="2400" dirty="0" smtClean="0"/>
                    </a:p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l"/>
                      <a:r>
                        <a:rPr lang="en-US" sz="2400" dirty="0" smtClean="0"/>
                        <a:t>        2   = 65 536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11316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sz="2400" dirty="0" smtClean="0"/>
                        <a:t>24</a:t>
                      </a: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l"/>
                      <a:r>
                        <a:rPr lang="en-US" sz="2400" dirty="0" smtClean="0"/>
                        <a:t>        2   = 16 777 216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20072" y="249289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148064" y="342900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16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148064" y="443711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24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331640" y="908720"/>
            <a:ext cx="6373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Глубина цвета и количество цветов в палитре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96752"/>
            <a:ext cx="8820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1. Растровый графический файл содержит черно-белое изображение с 16 градациями серого цвета размером 10х10 пикселей. Каков информационный объем этого файла? 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835696" y="62068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Задачи: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2420888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C00000"/>
                </a:solidFill>
              </a:rPr>
              <a:t>Решение:</a:t>
            </a:r>
            <a:r>
              <a:rPr lang="ru-RU" sz="2000" b="1" dirty="0" smtClean="0">
                <a:solidFill>
                  <a:srgbClr val="C00000"/>
                </a:solidFill>
              </a:rPr>
              <a:t> 16 = 2  ;  10*10*4 = 400 бит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3212976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2. 256-цветный рисунок содержит 120 байт информации. Из скольких точек он состоит?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4293096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C00000"/>
                </a:solidFill>
              </a:rPr>
              <a:t>Решение</a:t>
            </a:r>
            <a:r>
              <a:rPr lang="ru-RU" sz="2000" b="1" dirty="0" smtClean="0">
                <a:solidFill>
                  <a:srgbClr val="C00000"/>
                </a:solidFill>
              </a:rPr>
              <a:t>: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120 байт = 120*8 бит; 265 = 2  (8 бит – 1 точка).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120*8/8 = 120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032" y="450912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8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3808" y="2276872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4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548680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Растровые изображения на экране монитора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1340768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Качество изображения на экране монитора зависит от величины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пространственного разрешения </a:t>
            </a:r>
            <a:r>
              <a:rPr lang="ru-RU" dirty="0" smtClean="0"/>
              <a:t>и </a:t>
            </a:r>
            <a:r>
              <a:rPr lang="ru-RU" b="1" dirty="0" smtClean="0">
                <a:solidFill>
                  <a:srgbClr val="C00000"/>
                </a:solidFill>
              </a:rPr>
              <a:t>глубины цвета.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11560" y="3212976"/>
          <a:ext cx="3744416" cy="259228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744416"/>
              </a:tblGrid>
              <a:tr h="25922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11560" y="3645024"/>
            <a:ext cx="36724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определяется как произведение количества строк изображения на количество точек в строке</a:t>
            </a:r>
            <a:endParaRPr lang="ru-RU" sz="2000" dirty="0">
              <a:solidFill>
                <a:schemeClr val="bg1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>
            <a:off x="2339752" y="2204864"/>
            <a:ext cx="936104" cy="792088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6264188" y="2168860"/>
            <a:ext cx="936104" cy="864096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4716016" y="3212976"/>
          <a:ext cx="3816424" cy="259228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816424"/>
              </a:tblGrid>
              <a:tr h="25922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788024" y="3573016"/>
            <a:ext cx="36724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характеризует количество цветов, которое могут принимать точки изображения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(измеряется в битах)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Техника безопасности </a:t>
            </a:r>
            <a:b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в кабинете информатики</a:t>
            </a:r>
            <a:endParaRPr lang="ru-RU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3999" r="4013"/>
          <a:stretch>
            <a:fillRect/>
          </a:stretch>
        </p:blipFill>
        <p:spPr bwMode="auto">
          <a:xfrm>
            <a:off x="395536" y="1628800"/>
            <a:ext cx="5050852" cy="4419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39552" y="548680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Формирование растрового изображения на экране монитора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2060848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 2 3 4 ………………………………….. 800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2420888"/>
            <a:ext cx="7920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3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600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292171" y="3316342"/>
            <a:ext cx="1152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….……….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9712" y="3068960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Всего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480 000 точек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580112" y="1772816"/>
          <a:ext cx="3168352" cy="360345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152128"/>
                <a:gridCol w="2016224"/>
              </a:tblGrid>
              <a:tr h="432048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Видеопамять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Номер</a:t>
                      </a:r>
                    </a:p>
                    <a:p>
                      <a:pPr algn="ctr"/>
                      <a:r>
                        <a:rPr lang="ru-RU" sz="1600" b="1" dirty="0" smtClean="0"/>
                        <a:t>точки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Двоичный код</a:t>
                      </a:r>
                    </a:p>
                    <a:p>
                      <a:pPr algn="ctr"/>
                      <a:r>
                        <a:rPr lang="ru-RU" sz="1600" b="1" dirty="0" smtClean="0"/>
                        <a:t>цвета</a:t>
                      </a:r>
                      <a:r>
                        <a:rPr lang="ru-RU" sz="1600" b="1" baseline="0" dirty="0" smtClean="0"/>
                        <a:t> точки</a:t>
                      </a:r>
                      <a:endParaRPr lang="ru-RU" sz="1600" b="1" dirty="0" smtClean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01010101</a:t>
                      </a:r>
                      <a:endParaRPr lang="ru-RU" dirty="0"/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10101010</a:t>
                      </a:r>
                      <a:endParaRPr lang="ru-RU" dirty="0"/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…..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11110000</a:t>
                      </a:r>
                      <a:endParaRPr lang="ru-RU" dirty="0"/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…..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480 000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11111111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3728" y="332656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Задачи: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980728"/>
            <a:ext cx="8424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/>
              <a:t>Рассчитайте объём памяти, необходимый для кодирования </a:t>
            </a:r>
          </a:p>
          <a:p>
            <a:pPr marL="342900" indent="-342900"/>
            <a:r>
              <a:rPr lang="ru-RU" sz="2000" dirty="0" smtClean="0"/>
              <a:t>    рисунка, построенного при графическом разрешении</a:t>
            </a:r>
            <a:br>
              <a:rPr lang="ru-RU" sz="2000" dirty="0" smtClean="0"/>
            </a:br>
            <a:r>
              <a:rPr lang="ru-RU" sz="2000" dirty="0" smtClean="0"/>
              <a:t>монитора</a:t>
            </a:r>
            <a:br>
              <a:rPr lang="ru-RU" sz="2000" dirty="0" smtClean="0"/>
            </a:br>
            <a:r>
              <a:rPr lang="ru-RU" sz="2000" dirty="0" smtClean="0"/>
              <a:t>800х600 с палитрой 32 цвета.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3573016"/>
            <a:ext cx="8676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2. Какой объем видеопамяти необходим для хранения четырех   </a:t>
            </a:r>
            <a:br>
              <a:rPr lang="ru-RU" sz="2000" dirty="0" smtClean="0"/>
            </a:br>
            <a:r>
              <a:rPr lang="ru-RU" sz="2000" dirty="0" smtClean="0"/>
              <a:t>    страниц изображения при условии, что разрешающая   </a:t>
            </a:r>
            <a:br>
              <a:rPr lang="ru-RU" sz="2000" dirty="0" smtClean="0"/>
            </a:br>
            <a:r>
              <a:rPr lang="ru-RU" sz="2000" dirty="0" smtClean="0"/>
              <a:t>    способность дисплея 640х480 точек, а глубина цвета 32?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6" y="2492896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C00000"/>
                </a:solidFill>
              </a:rPr>
              <a:t>Решение</a:t>
            </a:r>
            <a:r>
              <a:rPr lang="ru-RU" sz="2000" b="1" dirty="0" smtClean="0">
                <a:solidFill>
                  <a:srgbClr val="C00000"/>
                </a:solidFill>
              </a:rPr>
              <a:t>: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800*600*5 бит = 2400000 бит : 8 : 1024 = 293 Кбайт</a:t>
            </a:r>
            <a:r>
              <a:rPr lang="ru-RU" sz="2000" b="1" dirty="0" smtClean="0"/>
              <a:t>     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95536" y="4941168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C00000"/>
                </a:solidFill>
              </a:rPr>
              <a:t>Решение: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640*480*5*4 = 6144000 бит : 8 : 1024 = 750 Кбайт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836712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Тест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132856"/>
            <a:ext cx="792088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/>
              <a:t>Графическая информация может быть представлена в виде:</a:t>
            </a:r>
            <a:endParaRPr lang="ru-RU" sz="2400" dirty="0" smtClean="0"/>
          </a:p>
          <a:p>
            <a:r>
              <a:rPr lang="ru-RU" sz="2400" dirty="0" smtClean="0"/>
              <a:t>А. аналоговой формы;</a:t>
            </a:r>
          </a:p>
          <a:p>
            <a:r>
              <a:rPr lang="ru-RU" sz="2400" dirty="0" smtClean="0"/>
              <a:t>Б. дискретной формы;</a:t>
            </a:r>
          </a:p>
          <a:p>
            <a:r>
              <a:rPr lang="ru-RU" sz="2400" dirty="0" smtClean="0"/>
              <a:t>В. Аналоговой и дискретной формы</a:t>
            </a:r>
          </a:p>
          <a:p>
            <a:pPr algn="ctr">
              <a:lnSpc>
                <a:spcPct val="150000"/>
              </a:lnSpc>
            </a:pP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836712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Тест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132856"/>
            <a:ext cx="79208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/>
              <a:t>При аналоговом представлении графической информации:</a:t>
            </a:r>
            <a:endParaRPr lang="ru-RU" sz="2400" dirty="0" smtClean="0"/>
          </a:p>
          <a:p>
            <a:r>
              <a:rPr lang="ru-RU" sz="2400" dirty="0" smtClean="0"/>
              <a:t>А. цвет изображения изменяется непрерывно;</a:t>
            </a:r>
          </a:p>
          <a:p>
            <a:r>
              <a:rPr lang="ru-RU" sz="2400" dirty="0" smtClean="0"/>
              <a:t>Б. изображение состоит из отдельных точек разного цвета</a:t>
            </a:r>
          </a:p>
          <a:p>
            <a:endParaRPr lang="ru-RU" sz="2400" dirty="0" smtClean="0"/>
          </a:p>
          <a:p>
            <a:pPr algn="ctr">
              <a:lnSpc>
                <a:spcPct val="150000"/>
              </a:lnSpc>
            </a:pP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836712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Тест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132856"/>
            <a:ext cx="79208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/>
              <a:t>Графическое изображение преобразуется путем пространственной дискретизации:</a:t>
            </a:r>
            <a:endParaRPr lang="ru-RU" sz="2400" dirty="0" smtClean="0"/>
          </a:p>
          <a:p>
            <a:r>
              <a:rPr lang="ru-RU" sz="2400" dirty="0" smtClean="0"/>
              <a:t>А. из аналоговой формы в цифровую;</a:t>
            </a:r>
          </a:p>
          <a:p>
            <a:r>
              <a:rPr lang="ru-RU" sz="2400" dirty="0" smtClean="0"/>
              <a:t>Б. из цифровой формы в аналоговую</a:t>
            </a:r>
          </a:p>
          <a:p>
            <a:pPr algn="ctr">
              <a:lnSpc>
                <a:spcPct val="150000"/>
              </a:lnSpc>
            </a:pP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836712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Тест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700808"/>
            <a:ext cx="792088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400" b="1" dirty="0" smtClean="0"/>
              <a:t>Разрешающая способность растрового изображения определяется:</a:t>
            </a:r>
            <a:endParaRPr lang="ru-RU" sz="2400" dirty="0" smtClean="0"/>
          </a:p>
          <a:p>
            <a:pPr algn="just"/>
            <a:r>
              <a:rPr lang="ru-RU" sz="2400" dirty="0" smtClean="0"/>
              <a:t>А. расстоянием этого изображения по вертикали;</a:t>
            </a:r>
          </a:p>
          <a:p>
            <a:pPr algn="just"/>
            <a:r>
              <a:rPr lang="ru-RU" sz="2400" dirty="0" smtClean="0"/>
              <a:t>Б. расстоянием этого изображения по горизонтали;</a:t>
            </a:r>
          </a:p>
          <a:p>
            <a:pPr algn="just"/>
            <a:r>
              <a:rPr lang="ru-RU" sz="2400" dirty="0" smtClean="0"/>
              <a:t>В. Отношением расстояния по вертикали к расстоянию по горизонтали;</a:t>
            </a:r>
          </a:p>
          <a:p>
            <a:pPr algn="just"/>
            <a:r>
              <a:rPr lang="ru-RU" sz="2400" dirty="0" smtClean="0"/>
              <a:t>Г. Количеством точек как по горизонтали так и по вертикали на единицу длины изображения</a:t>
            </a:r>
          </a:p>
          <a:p>
            <a:pPr algn="just">
              <a:lnSpc>
                <a:spcPct val="150000"/>
              </a:lnSpc>
            </a:pP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836712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Тест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132856"/>
            <a:ext cx="79208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400" b="1" dirty="0" smtClean="0"/>
              <a:t>Глубина цвета – </a:t>
            </a:r>
            <a:endParaRPr lang="ru-RU" sz="2400" dirty="0" smtClean="0"/>
          </a:p>
          <a:p>
            <a:pPr algn="just"/>
            <a:r>
              <a:rPr lang="ru-RU" sz="2400" dirty="0" smtClean="0"/>
              <a:t>А. количество информации, которое используется при кодировании цвета точки изображения;</a:t>
            </a:r>
          </a:p>
          <a:p>
            <a:pPr algn="just"/>
            <a:r>
              <a:rPr lang="ru-RU" sz="2400" dirty="0" smtClean="0"/>
              <a:t>Б. количество цветов, которое может принимать точка;</a:t>
            </a:r>
          </a:p>
          <a:p>
            <a:pPr algn="just"/>
            <a:r>
              <a:rPr lang="ru-RU" sz="2400" dirty="0" smtClean="0"/>
              <a:t>В. Количество точек одного цвета;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836712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Тест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132856"/>
            <a:ext cx="79208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400" b="1" dirty="0" smtClean="0"/>
              <a:t>Пиксель –</a:t>
            </a:r>
            <a:endParaRPr lang="ru-RU" sz="2400" dirty="0" smtClean="0"/>
          </a:p>
          <a:p>
            <a:pPr algn="just"/>
            <a:r>
              <a:rPr lang="ru-RU" sz="2400" dirty="0" smtClean="0"/>
              <a:t>А. графические примитивы, которые используются при составлении изображения;</a:t>
            </a:r>
          </a:p>
          <a:p>
            <a:pPr algn="just"/>
            <a:r>
              <a:rPr lang="ru-RU" sz="2400" dirty="0" smtClean="0"/>
              <a:t>Б. устройство для считывания информации;</a:t>
            </a:r>
          </a:p>
          <a:p>
            <a:pPr algn="just"/>
            <a:r>
              <a:rPr lang="ru-RU" sz="2400" dirty="0" smtClean="0"/>
              <a:t>В. Минимальный участок изображения, для которого независимым образом можно задать цвет.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406" t="11265" r="49043" b="67824"/>
          <a:stretch>
            <a:fillRect/>
          </a:stretch>
        </p:blipFill>
        <p:spPr>
          <a:xfrm>
            <a:off x="251520" y="332656"/>
            <a:ext cx="8640960" cy="62646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376" t="33014" r="49104" b="42570"/>
          <a:stretch>
            <a:fillRect/>
          </a:stretch>
        </p:blipFill>
        <p:spPr>
          <a:xfrm>
            <a:off x="251520" y="332656"/>
            <a:ext cx="8653130" cy="62646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524" t="58326" r="48180" b="13478"/>
          <a:stretch>
            <a:fillRect/>
          </a:stretch>
        </p:blipFill>
        <p:spPr>
          <a:xfrm>
            <a:off x="251520" y="332656"/>
            <a:ext cx="8640960" cy="62646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622416840XgfQ7.jpg"/>
          <p:cNvPicPr>
            <a:picLocks noChangeAspect="1"/>
          </p:cNvPicPr>
          <p:nvPr/>
        </p:nvPicPr>
        <p:blipFill>
          <a:blip r:embed="rId2" cstate="print"/>
          <a:srcRect l="2835" b="7924"/>
          <a:stretch>
            <a:fillRect/>
          </a:stretch>
        </p:blipFill>
        <p:spPr>
          <a:xfrm>
            <a:off x="2123728" y="2996176"/>
            <a:ext cx="4176464" cy="34728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234514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Кодирование и обработка</a:t>
            </a:r>
          </a:p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графической и мультимедийной информации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2204864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Кодирование графической информации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548680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Графическая информация </a:t>
            </a:r>
          </a:p>
          <a:p>
            <a:pPr algn="ctr"/>
            <a:r>
              <a:rPr lang="ru-RU" sz="2400" dirty="0" smtClean="0"/>
              <a:t>может быть представлена в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аналоговой</a:t>
            </a:r>
            <a:r>
              <a:rPr lang="ru-RU" sz="2400" dirty="0" smtClean="0"/>
              <a:t> и </a:t>
            </a:r>
            <a:r>
              <a:rPr lang="ru-RU" sz="2400" dirty="0" smtClean="0">
                <a:solidFill>
                  <a:srgbClr val="C00000"/>
                </a:solidFill>
              </a:rPr>
              <a:t>дискретной</a:t>
            </a:r>
            <a:r>
              <a:rPr lang="ru-RU" sz="2400" dirty="0" smtClean="0"/>
              <a:t> форме</a:t>
            </a:r>
            <a:endParaRPr lang="ru-RU" sz="2400" dirty="0"/>
          </a:p>
        </p:txBody>
      </p:sp>
      <p:pic>
        <p:nvPicPr>
          <p:cNvPr id="7" name="Рисунок 6" descr="57226758_1270124016_p73.jpg"/>
          <p:cNvPicPr>
            <a:picLocks noChangeAspect="1"/>
          </p:cNvPicPr>
          <p:nvPr/>
        </p:nvPicPr>
        <p:blipFill>
          <a:blip r:embed="rId2" cstate="print"/>
          <a:srcRect l="1805" t="2100" r="2523"/>
          <a:stretch>
            <a:fillRect/>
          </a:stretch>
        </p:blipFill>
        <p:spPr>
          <a:xfrm>
            <a:off x="467544" y="2772260"/>
            <a:ext cx="3816424" cy="3356991"/>
          </a:xfrm>
          <a:prstGeom prst="rect">
            <a:avLst/>
          </a:prstGeom>
        </p:spPr>
      </p:pic>
      <p:pic>
        <p:nvPicPr>
          <p:cNvPr id="8" name="Рисунок 7" descr="0_115d3_6e9a8554_XL.jpg"/>
          <p:cNvPicPr>
            <a:picLocks noChangeAspect="1"/>
          </p:cNvPicPr>
          <p:nvPr/>
        </p:nvPicPr>
        <p:blipFill>
          <a:blip r:embed="rId3" cstate="print"/>
          <a:srcRect r="12941"/>
          <a:stretch>
            <a:fillRect/>
          </a:stretch>
        </p:blipFill>
        <p:spPr>
          <a:xfrm>
            <a:off x="4716016" y="2780928"/>
            <a:ext cx="4003024" cy="3384376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 rot="10800000" flipV="1">
            <a:off x="1979712" y="1700808"/>
            <a:ext cx="1152128" cy="1008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148064" y="1700808"/>
            <a:ext cx="1224136" cy="1008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43608" y="616530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живописное полотно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220072" y="616530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цифровая фотография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44008" y="1052736"/>
            <a:ext cx="41044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Примером аналогового представления информации может служить живописное полотно, </a:t>
            </a:r>
          </a:p>
          <a:p>
            <a:pPr algn="ctr"/>
            <a:r>
              <a:rPr lang="ru-RU" sz="2400" dirty="0" smtClean="0"/>
              <a:t>цвет которого изменяется непрерывно</a:t>
            </a:r>
          </a:p>
          <a:p>
            <a:pPr algn="ctr"/>
            <a:r>
              <a:rPr lang="ru-RU" sz="2400" dirty="0" smtClean="0"/>
              <a:t>  </a:t>
            </a:r>
            <a:endParaRPr lang="ru-RU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4209835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mona_lisa_653a648ef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4437112"/>
            <a:ext cx="4209611" cy="20882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0" y="1340768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3275856" y="5229200"/>
            <a:ext cx="2015430" cy="432008"/>
          </a:xfrm>
          <a:prstGeom prst="straightConnector1">
            <a:avLst/>
          </a:prstGeom>
          <a:ln w="28575">
            <a:tailEnd type="arrow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476672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Дискретное изображение состоит </a:t>
            </a:r>
          </a:p>
          <a:p>
            <a:pPr algn="ctr"/>
            <a:r>
              <a:rPr lang="ru-RU" sz="2400" dirty="0" smtClean="0"/>
              <a:t>из отдельных точек</a:t>
            </a:r>
          </a:p>
        </p:txBody>
      </p:sp>
      <p:pic>
        <p:nvPicPr>
          <p:cNvPr id="9" name="Рисунок 8" descr="200404271654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4112364" cy="2736304"/>
          </a:xfrm>
          <a:prstGeom prst="rect">
            <a:avLst/>
          </a:prstGeom>
        </p:spPr>
      </p:pic>
      <p:pic>
        <p:nvPicPr>
          <p:cNvPr id="10" name="Рисунок 9" descr="200404271659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212976"/>
            <a:ext cx="4068660" cy="27072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31640" y="443711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лазерный принтер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652120" y="594928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струйный принтер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67544" y="530120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4936</TotalTime>
  <Words>748</Words>
  <Application>Microsoft Office PowerPoint</Application>
  <PresentationFormat>Экран (4:3)</PresentationFormat>
  <Paragraphs>146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Аспект</vt:lpstr>
      <vt:lpstr>Слайд 1</vt:lpstr>
      <vt:lpstr>Техника безопасности  в кабинете информатики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Laki1</dc:creator>
  <cp:lastModifiedBy>SONY</cp:lastModifiedBy>
  <cp:revision>145</cp:revision>
  <dcterms:created xsi:type="dcterms:W3CDTF">2011-10-07T19:13:32Z</dcterms:created>
  <dcterms:modified xsi:type="dcterms:W3CDTF">2013-10-23T10:48:51Z</dcterms:modified>
</cp:coreProperties>
</file>