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5" r:id="rId3"/>
    <p:sldId id="257" r:id="rId4"/>
    <p:sldId id="258" r:id="rId5"/>
    <p:sldId id="266" r:id="rId6"/>
    <p:sldId id="259" r:id="rId7"/>
    <p:sldId id="260" r:id="rId8"/>
    <p:sldId id="261" r:id="rId9"/>
    <p:sldId id="262" r:id="rId10"/>
    <p:sldId id="267" r:id="rId11"/>
    <p:sldId id="272" r:id="rId12"/>
    <p:sldId id="264" r:id="rId13"/>
    <p:sldId id="271" r:id="rId14"/>
    <p:sldId id="270" r:id="rId15"/>
    <p:sldId id="273" r:id="rId16"/>
    <p:sldId id="274" r:id="rId17"/>
    <p:sldId id="276" r:id="rId18"/>
    <p:sldId id="275" r:id="rId19"/>
    <p:sldId id="269" r:id="rId20"/>
    <p:sldId id="268"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a:xfrm>
            <a:off x="914400" y="4323846"/>
            <a:ext cx="4880610" cy="365125"/>
          </a:xfrm>
        </p:spPr>
        <p:txBody>
          <a:bodyPr/>
          <a:lstStyle/>
          <a:p>
            <a:endParaRPr lang="ru-RU"/>
          </a:p>
        </p:txBody>
      </p:sp>
      <p:sp>
        <p:nvSpPr>
          <p:cNvPr id="6" name="Slide Number Placeholder 5"/>
          <p:cNvSpPr>
            <a:spLocks noGrp="1"/>
          </p:cNvSpPr>
          <p:nvPr>
            <p:ph type="sldNum" sz="quarter" idx="12"/>
          </p:nvPr>
        </p:nvSpPr>
        <p:spPr>
          <a:xfrm>
            <a:off x="6057900" y="1430867"/>
            <a:ext cx="2171700" cy="365125"/>
          </a:xfrm>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493728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923061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a:xfrm>
            <a:off x="594360" y="381001"/>
            <a:ext cx="4830656" cy="365125"/>
          </a:xfrm>
        </p:spPr>
        <p:txBody>
          <a:bodyPr/>
          <a:lstStyle/>
          <a:p>
            <a:endParaRPr lang="ru-RU"/>
          </a:p>
        </p:txBody>
      </p:sp>
      <p:sp>
        <p:nvSpPr>
          <p:cNvPr id="7" name="Slide Number Placeholder 6"/>
          <p:cNvSpPr>
            <a:spLocks noGrp="1"/>
          </p:cNvSpPr>
          <p:nvPr>
            <p:ph type="sldNum" sz="quarter" idx="12"/>
          </p:nvPr>
        </p:nvSpPr>
        <p:spPr>
          <a:xfrm>
            <a:off x="7882466" y="381001"/>
            <a:ext cx="667174" cy="365125"/>
          </a:xfrm>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1358568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a:xfrm>
            <a:off x="594360" y="379438"/>
            <a:ext cx="4830656" cy="365125"/>
          </a:xfrm>
        </p:spPr>
        <p:txBody>
          <a:bodyPr/>
          <a:lstStyle/>
          <a:p>
            <a:endParaRPr lang="ru-RU"/>
          </a:p>
        </p:txBody>
      </p:sp>
      <p:sp>
        <p:nvSpPr>
          <p:cNvPr id="7" name="Slide Number Placeholder 6"/>
          <p:cNvSpPr>
            <a:spLocks noGrp="1"/>
          </p:cNvSpPr>
          <p:nvPr>
            <p:ph type="sldNum" sz="quarter" idx="12"/>
          </p:nvPr>
        </p:nvSpPr>
        <p:spPr>
          <a:xfrm>
            <a:off x="7882466" y="381001"/>
            <a:ext cx="667174" cy="365125"/>
          </a:xfrm>
        </p:spPr>
        <p:txBody>
          <a:bodyPr/>
          <a:lstStyle/>
          <a:p>
            <a:fld id="{58AF5E1A-1411-431C-A304-EA11F2C0ED1C}" type="slidenum">
              <a:rPr lang="ru-RU" smtClean="0"/>
              <a:pPr/>
              <a:t>‹#›</a:t>
            </a:fld>
            <a:endParaRPr lang="ru-RU"/>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2372058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a:xfrm>
            <a:off x="594360" y="378884"/>
            <a:ext cx="4830656" cy="365125"/>
          </a:xfrm>
        </p:spPr>
        <p:txBody>
          <a:bodyPr/>
          <a:lstStyle/>
          <a:p>
            <a:endParaRPr lang="ru-RU"/>
          </a:p>
        </p:txBody>
      </p:sp>
      <p:sp>
        <p:nvSpPr>
          <p:cNvPr id="7" name="Slide Number Placeholder 6"/>
          <p:cNvSpPr>
            <a:spLocks noGrp="1"/>
          </p:cNvSpPr>
          <p:nvPr>
            <p:ph type="sldNum" sz="quarter" idx="12"/>
          </p:nvPr>
        </p:nvSpPr>
        <p:spPr>
          <a:xfrm>
            <a:off x="7882466" y="381001"/>
            <a:ext cx="667174" cy="365125"/>
          </a:xfrm>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3930290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612365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151634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749980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a:xfrm>
            <a:off x="594360" y="381001"/>
            <a:ext cx="4830656" cy="365125"/>
          </a:xfrm>
        </p:spPr>
        <p:txBody>
          <a:bodyPr/>
          <a:lstStyle/>
          <a:p>
            <a:endParaRPr lang="ru-RU"/>
          </a:p>
        </p:txBody>
      </p:sp>
      <p:sp>
        <p:nvSpPr>
          <p:cNvPr id="6" name="Slide Number Placeholder 5"/>
          <p:cNvSpPr>
            <a:spLocks noGrp="1"/>
          </p:cNvSpPr>
          <p:nvPr>
            <p:ph type="sldNum" sz="quarter" idx="12"/>
          </p:nvPr>
        </p:nvSpPr>
        <p:spPr>
          <a:xfrm>
            <a:off x="7882466" y="381001"/>
            <a:ext cx="667174" cy="365125"/>
          </a:xfrm>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474063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2589662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1B55ECC-3B91-44F6-BCB9-0D45CDFD9F49}" type="datetimeFigureOut">
              <a:rPr lang="ru-RU" smtClean="0"/>
              <a:pPr/>
              <a:t>03.02.2015</a:t>
            </a:fld>
            <a:endParaRPr lang="ru-RU"/>
          </a:p>
        </p:txBody>
      </p:sp>
      <p:sp>
        <p:nvSpPr>
          <p:cNvPr id="5" name="Footer Placeholder 4"/>
          <p:cNvSpPr>
            <a:spLocks noGrp="1"/>
          </p:cNvSpPr>
          <p:nvPr>
            <p:ph type="ftr" sz="quarter" idx="11"/>
          </p:nvPr>
        </p:nvSpPr>
        <p:spPr>
          <a:xfrm>
            <a:off x="594360" y="381001"/>
            <a:ext cx="4830656" cy="365125"/>
          </a:xfrm>
        </p:spPr>
        <p:txBody>
          <a:bodyPr/>
          <a:lstStyle/>
          <a:p>
            <a:endParaRPr lang="ru-RU"/>
          </a:p>
        </p:txBody>
      </p:sp>
      <p:sp>
        <p:nvSpPr>
          <p:cNvPr id="6" name="Slide Number Placeholder 5"/>
          <p:cNvSpPr>
            <a:spLocks noGrp="1"/>
          </p:cNvSpPr>
          <p:nvPr>
            <p:ph type="sldNum" sz="quarter" idx="12"/>
          </p:nvPr>
        </p:nvSpPr>
        <p:spPr>
          <a:xfrm>
            <a:off x="7882466" y="381001"/>
            <a:ext cx="667173" cy="365125"/>
          </a:xfrm>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294206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301957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94359" y="3132667"/>
            <a:ext cx="3910579" cy="31309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2098" y="3132667"/>
            <a:ext cx="3907541" cy="31309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284478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4128692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366879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196920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1B55ECC-3B91-44F6-BCB9-0D45CDFD9F49}" type="datetimeFigureOut">
              <a:rPr lang="ru-RU" smtClean="0"/>
              <a:pPr/>
              <a:t>03.02.2015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4145757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xmlns=""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1B55ECC-3B91-44F6-BCB9-0D45CDFD9F49}" type="datetimeFigureOut">
              <a:rPr lang="ru-RU" smtClean="0"/>
              <a:pPr/>
              <a:t>03.02.2015</a:t>
            </a:fld>
            <a:endParaRPr lang="ru-RU"/>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8AF5E1A-1411-431C-A304-EA11F2C0ED1C}" type="slidenum">
              <a:rPr lang="ru-RU" smtClean="0"/>
              <a:pPr/>
              <a:t>‹#›</a:t>
            </a:fld>
            <a:endParaRPr lang="ru-RU"/>
          </a:p>
        </p:txBody>
      </p:sp>
    </p:spTree>
    <p:extLst>
      <p:ext uri="{BB962C8B-B14F-4D97-AF65-F5344CB8AC3E}">
        <p14:creationId xmlns:p14="http://schemas.microsoft.com/office/powerpoint/2010/main" xmlns="" val="370519707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err="1" smtClean="0"/>
              <a:t>Deutscher</a:t>
            </a:r>
            <a:r>
              <a:rPr lang="en-US" dirty="0" smtClean="0"/>
              <a:t> </a:t>
            </a:r>
            <a:r>
              <a:rPr lang="en-US" dirty="0"/>
              <a:t> </a:t>
            </a:r>
            <a:r>
              <a:rPr lang="en-US" dirty="0" err="1" smtClean="0"/>
              <a:t>aufsatz</a:t>
            </a:r>
            <a:r>
              <a:rPr lang="en-US" dirty="0" smtClean="0"/>
              <a:t> </a:t>
            </a:r>
            <a:br>
              <a:rPr lang="en-US" dirty="0" smtClean="0"/>
            </a:br>
            <a:r>
              <a:rPr lang="en-US" dirty="0" smtClean="0"/>
              <a:t>(essay)</a:t>
            </a:r>
            <a:endParaRPr lang="ru-RU" dirty="0"/>
          </a:p>
        </p:txBody>
      </p:sp>
      <p:sp>
        <p:nvSpPr>
          <p:cNvPr id="3" name="TextBox 2"/>
          <p:cNvSpPr txBox="1"/>
          <p:nvPr/>
        </p:nvSpPr>
        <p:spPr>
          <a:xfrm>
            <a:off x="4572000" y="5500702"/>
            <a:ext cx="4357718" cy="1169551"/>
          </a:xfrm>
          <a:prstGeom prst="rect">
            <a:avLst/>
          </a:prstGeom>
          <a:noFill/>
        </p:spPr>
        <p:txBody>
          <a:bodyPr wrap="square" rtlCol="0">
            <a:spAutoFit/>
          </a:bodyPr>
          <a:lstStyle/>
          <a:p>
            <a:r>
              <a:rPr lang="ru-RU" sz="1400" dirty="0" smtClean="0">
                <a:latin typeface="Times New Roman" pitchFamily="18" charset="0"/>
                <a:cs typeface="Times New Roman" pitchFamily="18" charset="0"/>
              </a:rPr>
              <a:t>Соловьянова Татьяна Анатольевна</a:t>
            </a:r>
          </a:p>
          <a:p>
            <a:r>
              <a:rPr lang="ru-RU" sz="1400" dirty="0" smtClean="0">
                <a:latin typeface="Times New Roman" pitchFamily="18" charset="0"/>
                <a:cs typeface="Times New Roman" pitchFamily="18" charset="0"/>
              </a:rPr>
              <a:t>Учитель немецкого языка</a:t>
            </a:r>
          </a:p>
          <a:p>
            <a:r>
              <a:rPr lang="ru-RU" sz="1400" dirty="0" smtClean="0">
                <a:latin typeface="Times New Roman" pitchFamily="18" charset="0"/>
                <a:cs typeface="Times New Roman" pitchFamily="18" charset="0"/>
              </a:rPr>
              <a:t>Муниципального бюджетного общеобразовательного учреждения «Средняя общеобразовательная школа №6» г. Новомосковск, Тульская область</a:t>
            </a:r>
            <a:endParaRPr lang="ru-RU" sz="1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r>
              <a:rPr lang="ru-RU" dirty="0"/>
              <a:t> </a:t>
            </a:r>
            <a:r>
              <a:rPr lang="de-DE" dirty="0" smtClean="0"/>
              <a:t>Anfangs (Zuerst)…</a:t>
            </a:r>
          </a:p>
          <a:p>
            <a:r>
              <a:rPr lang="de-DE" dirty="0" smtClean="0"/>
              <a:t> Danach (Zunächst)…</a:t>
            </a:r>
          </a:p>
          <a:p>
            <a:r>
              <a:rPr lang="de-DE" dirty="0" smtClean="0"/>
              <a:t>Erstens /zweitens / drittens….</a:t>
            </a:r>
          </a:p>
          <a:p>
            <a:r>
              <a:rPr lang="de-DE" dirty="0" smtClean="0"/>
              <a:t>Aber…</a:t>
            </a:r>
          </a:p>
          <a:p>
            <a:r>
              <a:rPr lang="de-DE" dirty="0" smtClean="0"/>
              <a:t>Während; wie…</a:t>
            </a:r>
          </a:p>
          <a:p>
            <a:r>
              <a:rPr lang="de-DE" dirty="0" smtClean="0"/>
              <a:t>Und…</a:t>
            </a:r>
          </a:p>
          <a:p>
            <a:r>
              <a:rPr lang="de-DE" dirty="0" smtClean="0"/>
              <a:t>Zwar…</a:t>
            </a:r>
          </a:p>
          <a:p>
            <a:r>
              <a:rPr lang="de-DE" dirty="0" smtClean="0"/>
              <a:t>Abschließend (am Ende)….</a:t>
            </a:r>
          </a:p>
          <a:p>
            <a:r>
              <a:rPr lang="de-DE" dirty="0" smtClean="0"/>
              <a:t>Schließlich (zum Schluss)…</a:t>
            </a:r>
          </a:p>
          <a:p>
            <a:r>
              <a:rPr lang="de-DE" dirty="0" smtClean="0"/>
              <a:t>Zusammenfassend….</a:t>
            </a:r>
          </a:p>
          <a:p>
            <a:r>
              <a:rPr lang="de-DE" dirty="0" smtClean="0"/>
              <a:t>Kommt darauf an,…</a:t>
            </a:r>
          </a:p>
          <a:p>
            <a:r>
              <a:rPr lang="de-DE" dirty="0" smtClean="0"/>
              <a:t>Das hängt damit zusammen,</a:t>
            </a:r>
            <a:r>
              <a:rPr lang="ru-RU" dirty="0" smtClean="0"/>
              <a:t> </a:t>
            </a:r>
            <a:r>
              <a:rPr lang="de-DE" dirty="0" smtClean="0"/>
              <a:t>dass….</a:t>
            </a:r>
          </a:p>
          <a:p>
            <a:r>
              <a:rPr lang="de-DE" dirty="0" smtClean="0"/>
              <a:t>Das fängt davon ab, dass…</a:t>
            </a:r>
          </a:p>
          <a:p>
            <a:r>
              <a:rPr lang="de-DE" dirty="0" smtClean="0"/>
              <a:t>Einerseits/andererseits…</a:t>
            </a:r>
          </a:p>
          <a:p>
            <a:endParaRPr lang="ru-RU" dirty="0" smtClean="0"/>
          </a:p>
          <a:p>
            <a:endParaRPr lang="ru-RU" dirty="0" smtClean="0"/>
          </a:p>
          <a:p>
            <a:pPr>
              <a:buNone/>
            </a:pPr>
            <a:endParaRPr lang="ru-RU" dirty="0"/>
          </a:p>
        </p:txBody>
      </p:sp>
      <p:sp>
        <p:nvSpPr>
          <p:cNvPr id="8" name="Заголовок 2"/>
          <p:cNvSpPr txBox="1">
            <a:spLocks/>
          </p:cNvSpPr>
          <p:nvPr/>
        </p:nvSpPr>
        <p:spPr>
          <a:xfrm>
            <a:off x="609600" y="427038"/>
            <a:ext cx="8229600" cy="1143000"/>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Языковой материал</a:t>
            </a:r>
            <a:br>
              <a:rPr kumimoji="0" lang="ru-RU"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lang="ru-RU" sz="4100" b="1" dirty="0" smtClean="0">
                <a:solidFill>
                  <a:srgbClr val="FF0000"/>
                </a:solidFill>
                <a:effectLst>
                  <a:outerShdw blurRad="31750" dist="25400" dir="5400000" algn="tl" rotWithShape="0">
                    <a:srgbClr val="000000">
                      <a:alpha val="25000"/>
                    </a:srgbClr>
                  </a:outerShdw>
                </a:effectLst>
                <a:latin typeface="+mj-lt"/>
                <a:ea typeface="+mj-ea"/>
                <a:cs typeface="+mj-cs"/>
              </a:rPr>
              <a:t>Вводные слова</a:t>
            </a:r>
            <a:r>
              <a:rPr lang="de-DE" sz="4100" b="1" dirty="0" smtClean="0">
                <a:solidFill>
                  <a:srgbClr val="FF0000"/>
                </a:solidFill>
                <a:effectLst>
                  <a:outerShdw blurRad="31750" dist="25400" dir="5400000" algn="tl" rotWithShape="0">
                    <a:srgbClr val="000000">
                      <a:alpha val="25000"/>
                    </a:srgbClr>
                  </a:outerShdw>
                </a:effectLst>
                <a:latin typeface="+mj-lt"/>
                <a:ea typeface="+mj-ea"/>
                <a:cs typeface="+mj-cs"/>
              </a:rPr>
              <a:t> </a:t>
            </a:r>
            <a:r>
              <a:rPr lang="ru-RU" sz="4100" b="1" dirty="0" smtClean="0">
                <a:solidFill>
                  <a:srgbClr val="FF0000"/>
                </a:solidFill>
                <a:effectLst>
                  <a:outerShdw blurRad="31750" dist="25400" dir="5400000" algn="tl" rotWithShape="0">
                    <a:srgbClr val="000000">
                      <a:alpha val="25000"/>
                    </a:srgbClr>
                  </a:outerShdw>
                </a:effectLst>
                <a:latin typeface="+mj-lt"/>
                <a:ea typeface="+mj-ea"/>
                <a:cs typeface="+mj-cs"/>
              </a:rPr>
              <a:t>и союзы</a:t>
            </a:r>
            <a:endParaRPr kumimoji="0" lang="ru-RU" sz="41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mj-lt"/>
              <a:ea typeface="+mj-ea"/>
              <a:cs typeface="+mj-cs"/>
            </a:endParaRPr>
          </a:p>
        </p:txBody>
      </p:sp>
      <p:sp>
        <p:nvSpPr>
          <p:cNvPr id="9" name="Содержимое 1"/>
          <p:cNvSpPr txBox="1">
            <a:spLocks/>
          </p:cNvSpPr>
          <p:nvPr/>
        </p:nvSpPr>
        <p:spPr>
          <a:xfrm>
            <a:off x="2771800" y="4005064"/>
            <a:ext cx="4536504" cy="1930219"/>
          </a:xfrm>
          <a:prstGeom prst="rect">
            <a:avLst/>
          </a:prstGeom>
        </p:spPr>
        <p:txBody>
          <a:bodyPr vert="horz">
            <a:normAutofit/>
          </a:bodyPr>
          <a:lstStyle/>
          <a:p>
            <a:pPr marL="109728" marR="0" lvl="0" algn="l" defTabSz="914400" rtl="0" eaLnBrk="1" fontAlgn="auto" latinLnBrk="0" hangingPunct="1">
              <a:lnSpc>
                <a:spcPct val="100000"/>
              </a:lnSpc>
              <a:spcBef>
                <a:spcPts val="400"/>
              </a:spcBef>
              <a:spcAft>
                <a:spcPts val="0"/>
              </a:spcAft>
              <a:buClr>
                <a:schemeClr val="accent1"/>
              </a:buClr>
              <a:buSzPct val="68000"/>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r>
              <a:rPr lang="en-US" dirty="0" err="1" smtClean="0"/>
              <a:t>Meinen</a:t>
            </a:r>
            <a:endParaRPr lang="en-US" dirty="0" smtClean="0"/>
          </a:p>
          <a:p>
            <a:r>
              <a:rPr lang="en-US" dirty="0" err="1"/>
              <a:t>D</a:t>
            </a:r>
            <a:r>
              <a:rPr lang="en-US" dirty="0" err="1" smtClean="0"/>
              <a:t>enken</a:t>
            </a:r>
            <a:endParaRPr lang="en-US" dirty="0" smtClean="0"/>
          </a:p>
          <a:p>
            <a:r>
              <a:rPr lang="en-US" dirty="0" err="1" smtClean="0"/>
              <a:t>Finden</a:t>
            </a:r>
            <a:endParaRPr lang="en-US" dirty="0" smtClean="0"/>
          </a:p>
          <a:p>
            <a:r>
              <a:rPr lang="en-US" dirty="0" err="1" smtClean="0"/>
              <a:t>Betonen</a:t>
            </a:r>
            <a:endParaRPr lang="en-US" dirty="0" smtClean="0"/>
          </a:p>
          <a:p>
            <a:r>
              <a:rPr lang="en-US" dirty="0" err="1" smtClean="0"/>
              <a:t>Bekräftigen</a:t>
            </a:r>
            <a:endParaRPr lang="en-US" dirty="0" smtClean="0"/>
          </a:p>
          <a:p>
            <a:r>
              <a:rPr lang="en-US" dirty="0" err="1" smtClean="0"/>
              <a:t>Bestätigen</a:t>
            </a:r>
            <a:endParaRPr lang="en-US" dirty="0" smtClean="0"/>
          </a:p>
          <a:p>
            <a:r>
              <a:rPr lang="en-US" dirty="0" err="1" smtClean="0"/>
              <a:t>Deutlich</a:t>
            </a:r>
            <a:r>
              <a:rPr lang="en-US" dirty="0" smtClean="0"/>
              <a:t> </a:t>
            </a:r>
            <a:r>
              <a:rPr lang="en-US" dirty="0" err="1" smtClean="0"/>
              <a:t>machen</a:t>
            </a:r>
            <a:endParaRPr lang="en-US" dirty="0" smtClean="0"/>
          </a:p>
          <a:p>
            <a:r>
              <a:rPr lang="en-US" dirty="0" err="1" smtClean="0"/>
              <a:t>Hervorheben</a:t>
            </a:r>
            <a:endParaRPr lang="en-US" dirty="0" smtClean="0"/>
          </a:p>
          <a:p>
            <a:r>
              <a:rPr lang="en-US" dirty="0" err="1" smtClean="0"/>
              <a:t>Unterstreichen</a:t>
            </a:r>
            <a:endParaRPr lang="en-US" dirty="0" smtClean="0"/>
          </a:p>
          <a:p>
            <a:r>
              <a:rPr lang="en-US" dirty="0" err="1" smtClean="0"/>
              <a:t>Überzeugt</a:t>
            </a:r>
            <a:r>
              <a:rPr lang="en-US" dirty="0" smtClean="0"/>
              <a:t> sein</a:t>
            </a:r>
          </a:p>
          <a:p>
            <a:endParaRPr lang="en-US" dirty="0" smtClean="0"/>
          </a:p>
          <a:p>
            <a:endParaRPr lang="en-US" dirty="0" smtClean="0"/>
          </a:p>
          <a:p>
            <a:endParaRPr lang="en-US" dirty="0" smtClean="0"/>
          </a:p>
          <a:p>
            <a:endParaRPr lang="de-DE" dirty="0" smtClean="0"/>
          </a:p>
          <a:p>
            <a:endParaRPr lang="ru-RU" dirty="0" smtClean="0"/>
          </a:p>
          <a:p>
            <a:endParaRPr lang="ru-RU" dirty="0" smtClean="0"/>
          </a:p>
          <a:p>
            <a:pPr>
              <a:buNone/>
            </a:pPr>
            <a:endParaRPr lang="ru-RU" dirty="0"/>
          </a:p>
        </p:txBody>
      </p:sp>
      <p:sp>
        <p:nvSpPr>
          <p:cNvPr id="8" name="Заголовок 2"/>
          <p:cNvSpPr txBox="1">
            <a:spLocks/>
          </p:cNvSpPr>
          <p:nvPr/>
        </p:nvSpPr>
        <p:spPr>
          <a:xfrm>
            <a:off x="609600" y="427038"/>
            <a:ext cx="8229600" cy="1143000"/>
          </a:xfrm>
          <a:prstGeom prst="rect">
            <a:avLst/>
          </a:prstGeom>
        </p:spPr>
        <p:txBody>
          <a:bodyPr vert="horz" rtlCol="0" anchor="ctr">
            <a:normAutofit fontScale="75000" lnSpcReduction="2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Языковой материал</a:t>
            </a:r>
            <a:br>
              <a:rPr kumimoji="0" lang="ru-RU"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r>
              <a:rPr lang="ru-RU" sz="4100" b="1" dirty="0" smtClean="0">
                <a:solidFill>
                  <a:srgbClr val="FF0000"/>
                </a:solidFill>
                <a:effectLst>
                  <a:outerShdw blurRad="31750" dist="25400" dir="5400000" algn="tl" rotWithShape="0">
                    <a:srgbClr val="000000">
                      <a:alpha val="25000"/>
                    </a:srgbClr>
                  </a:outerShdw>
                </a:effectLst>
                <a:latin typeface="+mj-lt"/>
                <a:ea typeface="+mj-ea"/>
                <a:cs typeface="+mj-cs"/>
              </a:rPr>
              <a:t>глаголы повествования</a:t>
            </a:r>
            <a:r>
              <a:rPr lang="de-DE" sz="4100" b="1" dirty="0" smtClean="0">
                <a:solidFill>
                  <a:srgbClr val="FF0000"/>
                </a:solidFill>
                <a:effectLst>
                  <a:outerShdw blurRad="31750" dist="25400" dir="5400000" algn="tl" rotWithShape="0">
                    <a:srgbClr val="000000">
                      <a:alpha val="25000"/>
                    </a:srgbClr>
                  </a:outerShdw>
                </a:effectLst>
                <a:latin typeface="+mj-lt"/>
                <a:ea typeface="+mj-ea"/>
                <a:cs typeface="+mj-cs"/>
              </a:rPr>
              <a:t> </a:t>
            </a:r>
            <a:r>
              <a:rPr lang="ru-RU" sz="4100" b="1" dirty="0" smtClean="0">
                <a:solidFill>
                  <a:srgbClr val="FF0000"/>
                </a:solidFill>
                <a:effectLst>
                  <a:outerShdw blurRad="31750" dist="25400" dir="5400000" algn="tl" rotWithShape="0">
                    <a:srgbClr val="000000">
                      <a:alpha val="25000"/>
                    </a:srgbClr>
                  </a:outerShdw>
                </a:effectLst>
                <a:latin typeface="+mj-lt"/>
                <a:ea typeface="+mj-ea"/>
                <a:cs typeface="+mj-cs"/>
              </a:rPr>
              <a:t>и рассуждения</a:t>
            </a:r>
            <a:endParaRPr kumimoji="0" lang="ru-RU" sz="41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mj-lt"/>
              <a:ea typeface="+mj-ea"/>
              <a:cs typeface="+mj-cs"/>
            </a:endParaRPr>
          </a:p>
        </p:txBody>
      </p:sp>
      <p:sp>
        <p:nvSpPr>
          <p:cNvPr id="9" name="Содержимое 1"/>
          <p:cNvSpPr txBox="1">
            <a:spLocks/>
          </p:cNvSpPr>
          <p:nvPr/>
        </p:nvSpPr>
        <p:spPr>
          <a:xfrm>
            <a:off x="2771800" y="4005064"/>
            <a:ext cx="4536504" cy="1930219"/>
          </a:xfrm>
          <a:prstGeom prst="rect">
            <a:avLst/>
          </a:prstGeom>
        </p:spPr>
        <p:txBody>
          <a:bodyPr vert="horz">
            <a:normAutofit/>
          </a:bodyPr>
          <a:lstStyle/>
          <a:p>
            <a:pPr marL="109728" marR="0" lvl="0" algn="l" defTabSz="914400" rtl="0" eaLnBrk="1" fontAlgn="auto" latinLnBrk="0" hangingPunct="1">
              <a:lnSpc>
                <a:spcPct val="100000"/>
              </a:lnSpc>
              <a:spcBef>
                <a:spcPts val="400"/>
              </a:spcBef>
              <a:spcAft>
                <a:spcPts val="0"/>
              </a:spcAft>
              <a:buClr>
                <a:schemeClr val="accent1"/>
              </a:buClr>
              <a:buSzPct val="68000"/>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50293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Правила написания</a:t>
            </a:r>
            <a:endParaRPr lang="ru-RU" dirty="0"/>
          </a:p>
        </p:txBody>
      </p:sp>
      <p:sp>
        <p:nvSpPr>
          <p:cNvPr id="2" name="Содержимое 1"/>
          <p:cNvSpPr>
            <a:spLocks noGrp="1"/>
          </p:cNvSpPr>
          <p:nvPr>
            <p:ph idx="1"/>
          </p:nvPr>
        </p:nvSpPr>
        <p:spPr/>
        <p:txBody>
          <a:bodyPr/>
          <a:lstStyle/>
          <a:p>
            <a:r>
              <a:rPr lang="en-US" dirty="0" smtClean="0"/>
              <a:t> </a:t>
            </a:r>
            <a:r>
              <a:rPr lang="ru-RU" dirty="0" smtClean="0"/>
              <a:t>объем работы – 200-</a:t>
            </a:r>
            <a:r>
              <a:rPr lang="de-DE" dirty="0" smtClean="0"/>
              <a:t>25</a:t>
            </a:r>
            <a:r>
              <a:rPr lang="ru-RU" dirty="0" smtClean="0"/>
              <a:t>0 слов.</a:t>
            </a:r>
          </a:p>
          <a:p>
            <a:r>
              <a:rPr lang="ru-RU" dirty="0" smtClean="0"/>
              <a:t> допустимые отклонения – 10%.</a:t>
            </a:r>
          </a:p>
          <a:p>
            <a:r>
              <a:rPr lang="ru-RU" dirty="0" smtClean="0"/>
              <a:t> менее </a:t>
            </a:r>
            <a:r>
              <a:rPr lang="de-DE" dirty="0" smtClean="0"/>
              <a:t>1</a:t>
            </a:r>
            <a:r>
              <a:rPr lang="ru-RU" dirty="0" smtClean="0"/>
              <a:t>80 слов – 0 баллов.</a:t>
            </a:r>
          </a:p>
          <a:p>
            <a:r>
              <a:rPr lang="ru-RU" dirty="0" smtClean="0"/>
              <a:t>Соблюдение структуры.</a:t>
            </a:r>
          </a:p>
          <a:p>
            <a:r>
              <a:rPr lang="ru-RU" dirty="0" smtClean="0"/>
              <a:t>Отсутствие красной строки.</a:t>
            </a:r>
          </a:p>
          <a:p>
            <a:pPr marL="0" indent="0">
              <a:buNone/>
            </a:pPr>
            <a:endParaRPr lang="ru-RU" dirty="0" smtClean="0"/>
          </a:p>
          <a:p>
            <a:pPr>
              <a:buNone/>
            </a:pPr>
            <a:endParaRPr lang="ru-RU" dirty="0" smtClean="0"/>
          </a:p>
          <a:p>
            <a:pP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547664" y="764373"/>
            <a:ext cx="7001976" cy="1293028"/>
          </a:xfrm>
        </p:spPr>
        <p:txBody>
          <a:bodyPr>
            <a:normAutofit/>
          </a:bodyPr>
          <a:lstStyle/>
          <a:p>
            <a:pPr algn="ctr"/>
            <a:r>
              <a:rPr lang="ru-RU" dirty="0" smtClean="0"/>
              <a:t>Алгоритм  написания</a:t>
            </a:r>
            <a:endParaRPr lang="ru-RU" dirty="0"/>
          </a:p>
        </p:txBody>
      </p:sp>
      <p:sp>
        <p:nvSpPr>
          <p:cNvPr id="2" name="Содержимое 1"/>
          <p:cNvSpPr>
            <a:spLocks noGrp="1"/>
          </p:cNvSpPr>
          <p:nvPr>
            <p:ph idx="1"/>
          </p:nvPr>
        </p:nvSpPr>
        <p:spPr>
          <a:xfrm>
            <a:off x="395536" y="2194560"/>
            <a:ext cx="8568952" cy="4069080"/>
          </a:xfrm>
        </p:spPr>
        <p:txBody>
          <a:bodyPr>
            <a:normAutofit lnSpcReduction="10000"/>
          </a:bodyPr>
          <a:lstStyle/>
          <a:p>
            <a:pPr marL="457200" indent="-457200">
              <a:buAutoNum type="arabicPeriod"/>
            </a:pPr>
            <a:r>
              <a:rPr lang="ru-RU" dirty="0" smtClean="0"/>
              <a:t>Определите тему</a:t>
            </a:r>
          </a:p>
          <a:p>
            <a:pPr marL="457200" indent="-457200">
              <a:buAutoNum type="arabicPeriod"/>
            </a:pPr>
            <a:r>
              <a:rPr lang="ru-RU" dirty="0" smtClean="0"/>
              <a:t>Сформулируйте для себя заданное мнение</a:t>
            </a:r>
          </a:p>
          <a:p>
            <a:pPr marL="457200" indent="-457200">
              <a:buFont typeface="Arial" panose="020B0604020202020204" pitchFamily="34" charset="0"/>
              <a:buAutoNum type="arabicPeriod"/>
            </a:pPr>
            <a:r>
              <a:rPr lang="ru-RU" dirty="0" smtClean="0"/>
              <a:t>Сформулируйте </a:t>
            </a:r>
            <a:r>
              <a:rPr lang="ru-RU" dirty="0"/>
              <a:t>для себя мнение против</a:t>
            </a:r>
          </a:p>
          <a:p>
            <a:pPr marL="457200" indent="-457200">
              <a:buAutoNum type="arabicPeriod"/>
            </a:pPr>
            <a:r>
              <a:rPr lang="ru-RU" dirty="0" smtClean="0"/>
              <a:t>Выберите наиболее выгодную позицию</a:t>
            </a:r>
          </a:p>
          <a:p>
            <a:pPr marL="457200" indent="-457200">
              <a:buFont typeface="Arial" panose="020B0604020202020204" pitchFamily="34" charset="0"/>
              <a:buAutoNum type="arabicPeriod"/>
            </a:pPr>
            <a:r>
              <a:rPr lang="ru-RU" dirty="0"/>
              <a:t>Набросайте аргументы «за» (4)</a:t>
            </a:r>
          </a:p>
          <a:p>
            <a:pPr marL="457200" indent="-457200">
              <a:buAutoNum type="arabicPeriod"/>
            </a:pPr>
            <a:r>
              <a:rPr lang="ru-RU" dirty="0" smtClean="0"/>
              <a:t>Набросайте аргументы «против» (3)</a:t>
            </a:r>
          </a:p>
          <a:p>
            <a:pPr marL="457200" indent="-457200">
              <a:buAutoNum type="arabicPeriod"/>
            </a:pPr>
            <a:r>
              <a:rPr lang="ru-RU" dirty="0" smtClean="0"/>
              <a:t>Продумайте введение и заключение </a:t>
            </a:r>
          </a:p>
          <a:p>
            <a:pPr marL="457200" indent="-457200">
              <a:buAutoNum type="arabicPeriod"/>
            </a:pPr>
            <a:r>
              <a:rPr lang="ru-RU" dirty="0" smtClean="0"/>
              <a:t>Приступайте к письму, соблюдая структуру (5 абзацев), а также орфографическую, лексическую и грамматическую правильность построения текста</a:t>
            </a:r>
          </a:p>
          <a:p>
            <a:pPr marL="457200" indent="-457200">
              <a:buAutoNum type="arabicPeriod"/>
            </a:pPr>
            <a:r>
              <a:rPr lang="ru-RU" dirty="0" smtClean="0"/>
              <a:t>Проверьте </a:t>
            </a:r>
          </a:p>
          <a:p>
            <a:pPr marL="457200" indent="-457200">
              <a:buAutoNum type="arabicPeriod"/>
            </a:pPr>
            <a:endParaRPr lang="ru-RU" dirty="0" smtClean="0"/>
          </a:p>
          <a:p>
            <a:endParaRPr lang="ru-RU" dirty="0" smtClean="0"/>
          </a:p>
          <a:p>
            <a:pPr marL="0" indent="0">
              <a:buNone/>
            </a:pPr>
            <a:endParaRPr lang="ru-RU" dirty="0" smtClean="0"/>
          </a:p>
          <a:p>
            <a:pPr>
              <a:buNone/>
            </a:pPr>
            <a:endParaRPr lang="ru-RU" dirty="0" smtClean="0"/>
          </a:p>
          <a:p>
            <a:pPr>
              <a:buNone/>
            </a:pPr>
            <a:endParaRPr lang="ru-RU" dirty="0"/>
          </a:p>
        </p:txBody>
      </p:sp>
    </p:spTree>
    <p:extLst>
      <p:ext uri="{BB962C8B-B14F-4D97-AF65-F5344CB8AC3E}">
        <p14:creationId xmlns:p14="http://schemas.microsoft.com/office/powerpoint/2010/main" xmlns="" val="151322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547664" y="764373"/>
            <a:ext cx="7001976" cy="1293028"/>
          </a:xfrm>
        </p:spPr>
        <p:txBody>
          <a:bodyPr>
            <a:normAutofit/>
          </a:bodyPr>
          <a:lstStyle/>
          <a:p>
            <a:pPr algn="ctr"/>
            <a:r>
              <a:rPr lang="ru-RU" dirty="0" smtClean="0"/>
              <a:t>Стратегия  написания</a:t>
            </a:r>
            <a:endParaRPr lang="ru-RU" dirty="0"/>
          </a:p>
        </p:txBody>
      </p:sp>
      <p:sp>
        <p:nvSpPr>
          <p:cNvPr id="2" name="Содержимое 1"/>
          <p:cNvSpPr>
            <a:spLocks noGrp="1"/>
          </p:cNvSpPr>
          <p:nvPr>
            <p:ph idx="1"/>
          </p:nvPr>
        </p:nvSpPr>
        <p:spPr>
          <a:xfrm>
            <a:off x="323528" y="1844824"/>
            <a:ext cx="8568952" cy="5256584"/>
          </a:xfrm>
        </p:spPr>
        <p:txBody>
          <a:bodyPr>
            <a:normAutofit fontScale="62500" lnSpcReduction="20000"/>
          </a:bodyPr>
          <a:lstStyle/>
          <a:p>
            <a:r>
              <a:rPr lang="en-US" dirty="0" smtClean="0"/>
              <a:t> </a:t>
            </a:r>
            <a:r>
              <a:rPr lang="ru-RU" sz="2900" dirty="0">
                <a:latin typeface="Times New Roman" panose="02020603050405020304" pitchFamily="18" charset="0"/>
                <a:cs typeface="Times New Roman" panose="02020603050405020304" pitchFamily="18" charset="0"/>
              </a:rPr>
              <a:t>- строить высказывание в соответствии с предложенным планом;</a:t>
            </a:r>
          </a:p>
          <a:p>
            <a:r>
              <a:rPr lang="ru-RU" sz="2900" dirty="0">
                <a:latin typeface="Times New Roman" panose="02020603050405020304" pitchFamily="18" charset="0"/>
                <a:cs typeface="Times New Roman" panose="02020603050405020304" pitchFamily="18" charset="0"/>
              </a:rPr>
              <a:t>- начинать введение следует с общего представления темы и предложения, отображающего ее проблемный характер;</a:t>
            </a:r>
          </a:p>
          <a:p>
            <a:r>
              <a:rPr lang="ru-RU" sz="2900" dirty="0">
                <a:latin typeface="Times New Roman" panose="02020603050405020304" pitchFamily="18" charset="0"/>
                <a:cs typeface="Times New Roman" panose="02020603050405020304" pitchFamily="18" charset="0"/>
              </a:rPr>
              <a:t>- во введении необходимо перефразировать тему/проблему, данную в задании, не повторяя ее дословно;</a:t>
            </a:r>
          </a:p>
          <a:p>
            <a:r>
              <a:rPr lang="ru-RU" sz="2900" dirty="0">
                <a:latin typeface="Times New Roman" panose="02020603050405020304" pitchFamily="18" charset="0"/>
                <a:cs typeface="Times New Roman" panose="02020603050405020304" pitchFamily="18" charset="0"/>
              </a:rPr>
              <a:t>- при планировании письменного высказывания сначала продумать ключевые фразы каждого абзаца;</a:t>
            </a:r>
          </a:p>
          <a:p>
            <a:r>
              <a:rPr lang="ru-RU" sz="2900" dirty="0">
                <a:latin typeface="Times New Roman" panose="02020603050405020304" pitchFamily="18" charset="0"/>
                <a:cs typeface="Times New Roman" panose="02020603050405020304" pitchFamily="18" charset="0"/>
              </a:rPr>
              <a:t>- делить текст на абзацы, которые отражают логическую и содержательную структуру текста;</a:t>
            </a:r>
          </a:p>
          <a:p>
            <a:r>
              <a:rPr lang="ru-RU" sz="2900" dirty="0">
                <a:latin typeface="Times New Roman" panose="02020603050405020304" pitchFamily="18" charset="0"/>
                <a:cs typeface="Times New Roman" panose="02020603050405020304" pitchFamily="18" charset="0"/>
              </a:rPr>
              <a:t>- каждый абзац должен быть написан соответствующим образом (рекомендуется в первом предложении выразить основную мысль абзаца и далее ее развивать, подкрепляя примерами и аргументами);</a:t>
            </a:r>
          </a:p>
          <a:p>
            <a:r>
              <a:rPr lang="ru-RU" sz="2900" dirty="0">
                <a:latin typeface="Times New Roman" panose="02020603050405020304" pitchFamily="18" charset="0"/>
                <a:cs typeface="Times New Roman" panose="02020603050405020304" pitchFamily="18" charset="0"/>
              </a:rPr>
              <a:t>- введение и заключение должны быть примерно одинаковы по объему;</a:t>
            </a:r>
          </a:p>
          <a:p>
            <a:r>
              <a:rPr lang="ru-RU" sz="2900" dirty="0">
                <a:latin typeface="Times New Roman" panose="02020603050405020304" pitchFamily="18" charset="0"/>
                <a:cs typeface="Times New Roman" panose="02020603050405020304" pitchFamily="18" charset="0"/>
              </a:rPr>
              <a:t>- в основной части должны быть как минимум два абзаца, приблизительно одинаковых по размеру;</a:t>
            </a:r>
          </a:p>
          <a:p>
            <a:r>
              <a:rPr lang="ru-RU" sz="2900" dirty="0">
                <a:latin typeface="Times New Roman" panose="02020603050405020304" pitchFamily="18" charset="0"/>
                <a:cs typeface="Times New Roman" panose="02020603050405020304" pitchFamily="18" charset="0"/>
              </a:rPr>
              <a:t>- общий объем основной части не должен быть меньше общего объема введения и заключения;</a:t>
            </a:r>
          </a:p>
          <a:p>
            <a:r>
              <a:rPr lang="ru-RU" sz="2900" dirty="0">
                <a:latin typeface="Times New Roman" panose="02020603050405020304" pitchFamily="18" charset="0"/>
                <a:cs typeface="Times New Roman" panose="02020603050405020304" pitchFamily="18" charset="0"/>
              </a:rPr>
              <a:t>- особое внимание уделять средствам логической связи как внутри предложений, так и между предложениями</a:t>
            </a:r>
            <a:r>
              <a:rPr lang="ru-RU" sz="29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550695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412776"/>
            <a:ext cx="7632848" cy="3970318"/>
          </a:xfrm>
          <a:prstGeom prst="rect">
            <a:avLst/>
          </a:prstGeom>
        </p:spPr>
        <p:txBody>
          <a:bodyPr wrap="square">
            <a:spAutoFit/>
          </a:bodyPr>
          <a:lstStyle/>
          <a:p>
            <a:pPr marL="171450" algn="ctr">
              <a:spcAft>
                <a:spcPts val="0"/>
              </a:spcAft>
            </a:pPr>
            <a:r>
              <a:rPr lang="ru-RU" b="1" dirty="0">
                <a:latin typeface="Times New Roman" panose="02020603050405020304" pitchFamily="18" charset="0"/>
                <a:ea typeface="Times New Roman" panose="02020603050405020304" pitchFamily="18" charset="0"/>
              </a:rPr>
              <a:t>Письменное высказывание с элементами рассуждения «За и против»:</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в основной части сначала представить аргументы «за» в первом абзаце, во втором – аргументы «против»;</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число аргументов «за» и аргументов «против» должно быть сбалансированным (может быть одинаковым);</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в заключительном абзаце еще раз указать на проблемный характер темы, подвести итог сказанному. Можно выразить надежду на нахождение компромисса, подсказать этот компромиссный путь;</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хотя тема сформулирована как «За и против», а не «Ваше мнение», в заключении уместно высказать свое мнение, используя, к примеру, такие формулировки: на мой взгляд, аргументы «за» более весомы/представляется, что противники этой идеи более убедительны. Можно подчеркнуть, что у автора пока не сложилось свое мнение по данному вопросу.</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081700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412776"/>
            <a:ext cx="7632848" cy="4401205"/>
          </a:xfrm>
          <a:prstGeom prst="rect">
            <a:avLst/>
          </a:prstGeom>
        </p:spPr>
        <p:txBody>
          <a:bodyPr wrap="square">
            <a:spAutoFit/>
          </a:bodyPr>
          <a:lstStyle/>
          <a:p>
            <a:pPr algn="ctr"/>
            <a:r>
              <a:rPr lang="ru-RU" sz="2000" b="1" dirty="0">
                <a:latin typeface="Times New Roman" panose="02020603050405020304" pitchFamily="18" charset="0"/>
                <a:cs typeface="Times New Roman" panose="02020603050405020304" pitchFamily="18" charset="0"/>
              </a:rPr>
              <a:t>Письменное высказывание с элементами рассуждения </a:t>
            </a:r>
            <a:endParaRPr lang="ru-RU" sz="2000" b="1" dirty="0" smtClean="0">
              <a:latin typeface="Times New Roman" panose="02020603050405020304" pitchFamily="18" charset="0"/>
              <a:cs typeface="Times New Roman" panose="02020603050405020304" pitchFamily="18" charset="0"/>
            </a:endParaRPr>
          </a:p>
          <a:p>
            <a:pPr algn="ctr"/>
            <a:r>
              <a:rPr lang="ru-RU" sz="2000" b="1" dirty="0" smtClean="0">
                <a:latin typeface="Times New Roman" panose="02020603050405020304" pitchFamily="18" charset="0"/>
                <a:cs typeface="Times New Roman" panose="02020603050405020304" pitchFamily="18" charset="0"/>
              </a:rPr>
              <a:t>«</a:t>
            </a:r>
            <a:r>
              <a:rPr lang="ru-RU" sz="2000" b="1" dirty="0">
                <a:latin typeface="Times New Roman" panose="02020603050405020304" pitchFamily="18" charset="0"/>
                <a:cs typeface="Times New Roman" panose="02020603050405020304" pitchFamily="18" charset="0"/>
              </a:rPr>
              <a:t>Ваше мнение»:</a:t>
            </a:r>
            <a:endParaRPr lang="ru-RU" sz="20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в основной части сначала высказать свое мнение и аргументировать его, затем привести другие точки зрения и дать аргументацию, почему вы с ними не </a:t>
            </a:r>
            <a:r>
              <a:rPr lang="ru-RU" sz="2000" dirty="0" smtClean="0">
                <a:latin typeface="Times New Roman" panose="02020603050405020304" pitchFamily="18" charset="0"/>
                <a:cs typeface="Times New Roman" panose="02020603050405020304" pitchFamily="18" charset="0"/>
              </a:rPr>
              <a:t>согласны;</a:t>
            </a:r>
          </a:p>
          <a:p>
            <a:pPr marL="285750" lvl="0" indent="-285750">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приводя </a:t>
            </a:r>
            <a:r>
              <a:rPr lang="ru-RU" sz="2000" dirty="0">
                <a:latin typeface="Times New Roman" panose="02020603050405020304" pitchFamily="18" charset="0"/>
                <a:cs typeface="Times New Roman" panose="02020603050405020304" pitchFamily="18" charset="0"/>
              </a:rPr>
              <a:t>контраргументы, отстаивая свою точку зрения, желательно выражать свое мнение не теми же словами, что раньше, а используя перифраз, </a:t>
            </a:r>
            <a:r>
              <a:rPr lang="ru-RU" sz="2000" dirty="0" smtClean="0">
                <a:latin typeface="Times New Roman" panose="02020603050405020304" pitchFamily="18" charset="0"/>
                <a:cs typeface="Times New Roman" panose="02020603050405020304" pitchFamily="18" charset="0"/>
              </a:rPr>
              <a:t>синонимию;</a:t>
            </a:r>
          </a:p>
          <a:p>
            <a:pPr marL="285750" lvl="0" indent="-285750">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заключительном абзаце еще раз указать на проблемный характер темы, показать, что хотя у вас есть свое мнение, вы способны видеть другие точки зрения. Можно подчеркнуть, что ваша точка зрения, тем не менее, кажется вам наиболее убедительной.</a:t>
            </a:r>
          </a:p>
          <a:p>
            <a:pPr marL="171450" algn="ctr">
              <a:spcAft>
                <a:spcPts val="0"/>
              </a:spcAft>
            </a:pPr>
            <a:endParaRPr lang="ru-RU"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923415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2132856"/>
            <a:ext cx="7992888" cy="2585323"/>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Необходимо помнить, что основным критерием при оценивании </a:t>
            </a:r>
            <a:r>
              <a:rPr lang="ru-RU" dirty="0" smtClean="0">
                <a:latin typeface="Times New Roman" panose="02020603050405020304" pitchFamily="18" charset="0"/>
                <a:cs typeface="Times New Roman" panose="02020603050405020304" pitchFamily="18" charset="0"/>
              </a:rPr>
              <a:t>сочинения </a:t>
            </a:r>
            <a:r>
              <a:rPr lang="ru-RU" dirty="0">
                <a:latin typeface="Times New Roman" panose="02020603050405020304" pitchFamily="18" charset="0"/>
                <a:cs typeface="Times New Roman" panose="02020603050405020304" pitchFamily="18" charset="0"/>
              </a:rPr>
              <a:t>является </a:t>
            </a:r>
            <a:r>
              <a:rPr lang="ru-RU" b="1" dirty="0">
                <a:latin typeface="Times New Roman" panose="02020603050405020304" pitchFamily="18" charset="0"/>
                <a:cs typeface="Times New Roman" panose="02020603050405020304" pitchFamily="18" charset="0"/>
              </a:rPr>
              <a:t>«Содержание»</a:t>
            </a:r>
            <a:r>
              <a:rPr lang="ru-RU" dirty="0">
                <a:latin typeface="Times New Roman" panose="02020603050405020304" pitchFamily="18" charset="0"/>
                <a:cs typeface="Times New Roman" panose="02020603050405020304" pitchFamily="18" charset="0"/>
              </a:rPr>
              <a:t>, т. е. степень выполнения коммуникативной задачи. Следовательно, эксперты обращают внимание на соответствие </a:t>
            </a:r>
            <a:r>
              <a:rPr lang="ru-RU" dirty="0" smtClean="0">
                <a:latin typeface="Times New Roman" panose="02020603050405020304" pitchFamily="18" charset="0"/>
                <a:cs typeface="Times New Roman" panose="02020603050405020304" pitchFamily="18" charset="0"/>
              </a:rPr>
              <a:t>сочинения </a:t>
            </a:r>
            <a:r>
              <a:rPr lang="ru-RU" dirty="0">
                <a:latin typeface="Times New Roman" panose="02020603050405020304" pitchFamily="18" charset="0"/>
                <a:cs typeface="Times New Roman" panose="02020603050405020304" pitchFamily="18" charset="0"/>
              </a:rPr>
              <a:t>теме и ситуации общения, указанной в коммуникативном задании, полноту раскрытия темы, использование определенного стиля речи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соответствии с указанной в коммуникативном задании ситуацией.</a:t>
            </a:r>
          </a:p>
          <a:p>
            <a:pPr algn="just"/>
            <a:r>
              <a:rPr lang="ru-RU" dirty="0">
                <a:latin typeface="Times New Roman" panose="02020603050405020304" pitchFamily="18" charset="0"/>
                <a:cs typeface="Times New Roman" panose="02020603050405020304" pitchFamily="18" charset="0"/>
              </a:rPr>
              <a:t>При подготовке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 </a:t>
            </a:r>
            <a:r>
              <a:rPr lang="ru-RU" dirty="0" smtClean="0">
                <a:latin typeface="Times New Roman" panose="02020603050405020304" pitchFamily="18" charset="0"/>
                <a:cs typeface="Times New Roman" panose="02020603050405020304" pitchFamily="18" charset="0"/>
              </a:rPr>
              <a:t>написанию сочинения  </a:t>
            </a:r>
            <a:r>
              <a:rPr lang="ru-RU" dirty="0">
                <a:latin typeface="Times New Roman" panose="02020603050405020304" pitchFamily="18" charset="0"/>
                <a:cs typeface="Times New Roman" panose="02020603050405020304" pitchFamily="18" charset="0"/>
              </a:rPr>
              <a:t>необходимо также обращать внимание на организацию текста, т.е. правильное </a:t>
            </a:r>
            <a:r>
              <a:rPr lang="ru-RU" b="1" dirty="0">
                <a:latin typeface="Times New Roman" panose="02020603050405020304" pitchFamily="18" charset="0"/>
                <a:cs typeface="Times New Roman" panose="02020603050405020304" pitchFamily="18" charset="0"/>
              </a:rPr>
              <a:t>разделение </a:t>
            </a:r>
            <a:r>
              <a:rPr lang="ru-RU" dirty="0" smtClean="0">
                <a:latin typeface="Times New Roman" panose="02020603050405020304" pitchFamily="18" charset="0"/>
                <a:cs typeface="Times New Roman" panose="02020603050405020304" pitchFamily="18" charset="0"/>
              </a:rPr>
              <a:t>текста</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на абзацы</a:t>
            </a:r>
            <a:r>
              <a:rPr lang="ru-RU" dirty="0">
                <a:latin typeface="Times New Roman" panose="02020603050405020304" pitchFamily="18" charset="0"/>
                <a:cs typeface="Times New Roman" panose="02020603050405020304" pitchFamily="18" charset="0"/>
              </a:rPr>
              <a:t>, верное использование </a:t>
            </a:r>
            <a:r>
              <a:rPr lang="ru-RU" b="1" dirty="0">
                <a:latin typeface="Times New Roman" panose="02020603050405020304" pitchFamily="18" charset="0"/>
                <a:cs typeface="Times New Roman" panose="02020603050405020304" pitchFamily="18" charset="0"/>
              </a:rPr>
              <a:t>средств логической связи</a:t>
            </a:r>
            <a:r>
              <a:rPr lang="ru-RU" dirty="0">
                <a:latin typeface="Times New Roman" panose="02020603050405020304" pitchFamily="18" charset="0"/>
                <a:cs typeface="Times New Roman" panose="02020603050405020304" pitchFamily="18" charset="0"/>
              </a:rPr>
              <a:t> и </a:t>
            </a:r>
            <a:r>
              <a:rPr lang="ru-RU" dirty="0" smtClean="0">
                <a:latin typeface="Times New Roman" panose="02020603050405020304" pitchFamily="18" charset="0"/>
                <a:cs typeface="Times New Roman" panose="02020603050405020304" pitchFamily="18" charset="0"/>
              </a:rPr>
              <a:t>общую </a:t>
            </a:r>
            <a:r>
              <a:rPr lang="ru-RU" b="1" dirty="0" smtClean="0">
                <a:latin typeface="Times New Roman" panose="02020603050405020304" pitchFamily="18" charset="0"/>
                <a:cs typeface="Times New Roman" panose="02020603050405020304" pitchFamily="18" charset="0"/>
              </a:rPr>
              <a:t>логику</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520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24744"/>
            <a:ext cx="7992888" cy="5355312"/>
          </a:xfrm>
          <a:prstGeom prst="rect">
            <a:avLst/>
          </a:prstGeom>
        </p:spPr>
        <p:txBody>
          <a:bodyPr wrap="square">
            <a:spAutoFit/>
          </a:bodyPr>
          <a:lstStyle/>
          <a:p>
            <a:pPr algn="just">
              <a:spcAft>
                <a:spcPts val="0"/>
              </a:spcAft>
            </a:pPr>
            <a:r>
              <a:rPr lang="ru-RU" dirty="0">
                <a:latin typeface="Times New Roman" panose="02020603050405020304" pitchFamily="18" charset="0"/>
                <a:ea typeface="Times New Roman" panose="02020603050405020304" pitchFamily="18" charset="0"/>
              </a:rPr>
              <a:t>При оценивании </a:t>
            </a:r>
            <a:r>
              <a:rPr lang="ru-RU" dirty="0" smtClean="0">
                <a:latin typeface="Times New Roman" panose="02020603050405020304" pitchFamily="18" charset="0"/>
                <a:ea typeface="Times New Roman" panose="02020603050405020304" pitchFamily="18" charset="0"/>
              </a:rPr>
              <a:t>сочинения  </a:t>
            </a:r>
            <a:r>
              <a:rPr lang="ru-RU" dirty="0">
                <a:latin typeface="Times New Roman" panose="02020603050405020304" pitchFamily="18" charset="0"/>
                <a:ea typeface="Times New Roman" panose="02020603050405020304" pitchFamily="18" charset="0"/>
              </a:rPr>
              <a:t>учитываются не только критерии «Содержание» и «Организация текста</a:t>
            </a:r>
            <a:r>
              <a:rPr lang="ru-RU" dirty="0" smtClean="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но и лексическая грамотность речи, грамматическая правильность высказывания, орфография и пунктуация.</a:t>
            </a:r>
            <a:endParaRPr lang="ru-RU" sz="16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При оценивании </a:t>
            </a:r>
            <a:r>
              <a:rPr lang="ru-RU" b="1" dirty="0">
                <a:latin typeface="Times New Roman" panose="02020603050405020304" pitchFamily="18" charset="0"/>
                <a:ea typeface="Times New Roman" panose="02020603050405020304" pitchFamily="18" charset="0"/>
              </a:rPr>
              <a:t>лексической грамотности</a:t>
            </a:r>
            <a:r>
              <a:rPr lang="ru-RU" dirty="0">
                <a:latin typeface="Times New Roman" panose="02020603050405020304" pitchFamily="18" charset="0"/>
                <a:ea typeface="Times New Roman" panose="02020603050405020304" pitchFamily="18" charset="0"/>
              </a:rPr>
              <a:t> учитываются: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точность в выборе слов и выражений и их соответствие теме и ситуации общения;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правильность формирования лексических словосочетаний;</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грамотность словообразования;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запас слов и разнообразие используемой лексики (синонимы, антонимы, фразеологизмы) и их соответствие высокому уровню (В2).</a:t>
            </a:r>
            <a:endParaRPr lang="ru-RU" sz="1600" dirty="0">
              <a:latin typeface="Times New Roman" panose="02020603050405020304" pitchFamily="18" charset="0"/>
              <a:ea typeface="Times New Roman" panose="02020603050405020304" pitchFamily="18" charset="0"/>
            </a:endParaRPr>
          </a:p>
          <a:p>
            <a:pPr marL="171450" algn="just">
              <a:spcAft>
                <a:spcPts val="0"/>
              </a:spcAft>
            </a:pPr>
            <a:r>
              <a:rPr lang="ru-RU" dirty="0">
                <a:latin typeface="Times New Roman" panose="02020603050405020304" pitchFamily="18" charset="0"/>
                <a:ea typeface="Times New Roman" panose="02020603050405020304" pitchFamily="18" charset="0"/>
              </a:rPr>
              <a:t>При оценивании </a:t>
            </a:r>
            <a:r>
              <a:rPr lang="ru-RU" b="1" dirty="0">
                <a:latin typeface="Times New Roman" panose="02020603050405020304" pitchFamily="18" charset="0"/>
                <a:ea typeface="Times New Roman" panose="02020603050405020304" pitchFamily="18" charset="0"/>
              </a:rPr>
              <a:t>грамматической правильности речи </a:t>
            </a:r>
            <a:r>
              <a:rPr lang="ru-RU" dirty="0">
                <a:latin typeface="Times New Roman" panose="02020603050405020304" pitchFamily="18" charset="0"/>
                <a:ea typeface="Times New Roman" panose="02020603050405020304" pitchFamily="18" charset="0"/>
              </a:rPr>
              <a:t>учитывается: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точность в выборе грамматической конструкции в соответствии с целью высказывания;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разнообразие используемых грамматических средств;</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сложность используемых конструкций.</a:t>
            </a:r>
            <a:endParaRPr lang="ru-RU" sz="1600" dirty="0">
              <a:latin typeface="Times New Roman" panose="02020603050405020304" pitchFamily="18" charset="0"/>
              <a:ea typeface="Times New Roman" panose="02020603050405020304" pitchFamily="18" charset="0"/>
            </a:endParaRPr>
          </a:p>
          <a:p>
            <a:pPr marL="171450" algn="just">
              <a:spcAft>
                <a:spcPts val="0"/>
              </a:spcAft>
            </a:pPr>
            <a:r>
              <a:rPr lang="ru-RU" dirty="0">
                <a:latin typeface="Times New Roman" panose="02020603050405020304" pitchFamily="18" charset="0"/>
                <a:ea typeface="Times New Roman" panose="02020603050405020304" pitchFamily="18" charset="0"/>
              </a:rPr>
              <a:t>При оценивании </a:t>
            </a:r>
            <a:r>
              <a:rPr lang="ru-RU" b="1" dirty="0">
                <a:latin typeface="Times New Roman" panose="02020603050405020304" pitchFamily="18" charset="0"/>
                <a:ea typeface="Times New Roman" panose="02020603050405020304" pitchFamily="18" charset="0"/>
              </a:rPr>
              <a:t>правильности орфографии и пунктуации</a:t>
            </a:r>
            <a:r>
              <a:rPr lang="ru-RU" dirty="0">
                <a:latin typeface="Times New Roman" panose="02020603050405020304" pitchFamily="18" charset="0"/>
                <a:ea typeface="Times New Roman" panose="02020603050405020304" pitchFamily="18" charset="0"/>
              </a:rPr>
              <a:t> учитывается:</a:t>
            </a:r>
            <a:endParaRPr lang="ru-RU" sz="1600" dirty="0">
              <a:latin typeface="Times New Roman" panose="02020603050405020304" pitchFamily="18" charset="0"/>
              <a:ea typeface="Times New Roman" panose="02020603050405020304" pitchFamily="18" charset="0"/>
            </a:endParaRPr>
          </a:p>
          <a:p>
            <a:pPr marL="342900" lvl="0" indent="-342900" algn="just">
              <a:spcAft>
                <a:spcPts val="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rPr>
              <a:t>соблюдение норм орфографии иностранного языка;</a:t>
            </a:r>
            <a:endParaRPr lang="ru-RU" sz="1600" dirty="0">
              <a:latin typeface="Times New Roman" panose="02020603050405020304" pitchFamily="18" charset="0"/>
              <a:ea typeface="Times New Roman" panose="02020603050405020304" pitchFamily="18" charset="0"/>
            </a:endParaRPr>
          </a:p>
          <a:p>
            <a:r>
              <a:rPr lang="ru-RU" dirty="0">
                <a:latin typeface="Times New Roman" panose="02020603050405020304" pitchFamily="18" charset="0"/>
                <a:ea typeface="Times New Roman" panose="02020603050405020304" pitchFamily="18" charset="0"/>
              </a:rPr>
              <a:t>правильное оформление начала и конца предложений (заглавная буква, точка, восклицательный и вопросительный знаки).</a:t>
            </a:r>
            <a:endParaRPr lang="ru-RU" dirty="0"/>
          </a:p>
        </p:txBody>
      </p:sp>
    </p:spTree>
    <p:extLst>
      <p:ext uri="{BB962C8B-B14F-4D97-AF65-F5344CB8AC3E}">
        <p14:creationId xmlns:p14="http://schemas.microsoft.com/office/powerpoint/2010/main" xmlns="" val="3082091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3466" y="1691680"/>
            <a:ext cx="7848872" cy="4320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Заголовок 2"/>
          <p:cNvSpPr>
            <a:spLocks noGrp="1"/>
          </p:cNvSpPr>
          <p:nvPr>
            <p:ph type="title"/>
          </p:nvPr>
        </p:nvSpPr>
        <p:spPr>
          <a:xfrm>
            <a:off x="467544" y="0"/>
            <a:ext cx="8229600" cy="1143000"/>
          </a:xfrm>
        </p:spPr>
        <p:txBody>
          <a:bodyPr/>
          <a:lstStyle/>
          <a:p>
            <a:r>
              <a:rPr lang="ru-RU" dirty="0" smtClean="0"/>
              <a:t>Задание</a:t>
            </a:r>
            <a:endParaRPr lang="ru-RU" dirty="0"/>
          </a:p>
        </p:txBody>
      </p:sp>
      <p:sp>
        <p:nvSpPr>
          <p:cNvPr id="2" name="Содержимое 1"/>
          <p:cNvSpPr>
            <a:spLocks noGrp="1"/>
          </p:cNvSpPr>
          <p:nvPr>
            <p:ph idx="1"/>
          </p:nvPr>
        </p:nvSpPr>
        <p:spPr>
          <a:xfrm>
            <a:off x="107504" y="980728"/>
            <a:ext cx="8373616" cy="5256584"/>
          </a:xfrm>
        </p:spPr>
        <p:txBody>
          <a:bodyPr>
            <a:normAutofit lnSpcReduction="10000"/>
          </a:bodyPr>
          <a:lstStyle/>
          <a:p>
            <a:pPr marL="0" indent="0">
              <a:buNone/>
            </a:pPr>
            <a:r>
              <a:rPr lang="de-DE" dirty="0"/>
              <a:t>Sie haben 40 Minuten, um diese Aufgabe zu machen.</a:t>
            </a:r>
            <a:endParaRPr lang="ru-RU" dirty="0"/>
          </a:p>
          <a:p>
            <a:pPr marL="0" indent="0">
              <a:buNone/>
            </a:pPr>
            <a:r>
              <a:rPr lang="de-DE" dirty="0"/>
              <a:t>Kommentieren Sie die folgende Aussage:</a:t>
            </a:r>
            <a:endParaRPr lang="ru-RU" dirty="0"/>
          </a:p>
          <a:p>
            <a:pPr marL="0" indent="0">
              <a:buNone/>
            </a:pPr>
            <a:r>
              <a:rPr lang="de-DE" i="1" dirty="0"/>
              <a:t>Ein guter Freund ist das schönste, was es in der Welt gibt.</a:t>
            </a:r>
            <a:endParaRPr lang="ru-RU" dirty="0"/>
          </a:p>
          <a:p>
            <a:pPr marL="0" indent="0">
              <a:buNone/>
            </a:pPr>
            <a:r>
              <a:rPr lang="de-DE" dirty="0"/>
              <a:t>Nehmen Sie Stellung zu dieser Äußerung. Sie können sich an folgenden Plan halten:</a:t>
            </a:r>
            <a:endParaRPr lang="ru-RU" dirty="0"/>
          </a:p>
          <a:p>
            <a:pPr lvl="0">
              <a:buFont typeface="Wingdings" panose="05000000000000000000" pitchFamily="2" charset="2"/>
              <a:buChar char="§"/>
            </a:pPr>
            <a:r>
              <a:rPr lang="de-DE" dirty="0"/>
              <a:t>Einleitung – erklären Sie in allgemeinen Zügen, was mit dieser Äußerung  gemeint wird;</a:t>
            </a:r>
            <a:endParaRPr lang="ru-RU" dirty="0"/>
          </a:p>
          <a:p>
            <a:pPr lvl="0">
              <a:buFont typeface="Wingdings" panose="05000000000000000000" pitchFamily="2" charset="2"/>
              <a:buChar char="§"/>
            </a:pPr>
            <a:r>
              <a:rPr lang="de-DE" dirty="0"/>
              <a:t>erläutern Sie Ihre Meinung; </a:t>
            </a:r>
            <a:endParaRPr lang="ru-RU" dirty="0"/>
          </a:p>
          <a:p>
            <a:pPr lvl="0">
              <a:buFont typeface="Wingdings" panose="05000000000000000000" pitchFamily="2" charset="2"/>
              <a:buChar char="§"/>
            </a:pPr>
            <a:r>
              <a:rPr lang="de-DE" dirty="0"/>
              <a:t>nennen Sie eine andere Meinung und erklären Sie, warum Sie mit diesen nicht einverstanden sind;</a:t>
            </a:r>
            <a:endParaRPr lang="ru-RU" dirty="0"/>
          </a:p>
          <a:p>
            <a:pPr lvl="0">
              <a:buFont typeface="Wingdings" panose="05000000000000000000" pitchFamily="2" charset="2"/>
              <a:buChar char="§"/>
            </a:pPr>
            <a:r>
              <a:rPr lang="de-DE" dirty="0"/>
              <a:t>Schlussfolgerungen: Formulieren Sie ein abschließendes Urteil.</a:t>
            </a:r>
            <a:endParaRPr lang="ru-RU" dirty="0"/>
          </a:p>
          <a:p>
            <a:pPr marL="0" indent="0">
              <a:buNone/>
            </a:pPr>
            <a:r>
              <a:rPr lang="de-DE" dirty="0"/>
              <a:t> </a:t>
            </a:r>
            <a:endParaRPr lang="ru-RU" dirty="0"/>
          </a:p>
          <a:p>
            <a:pPr marL="0" indent="0">
              <a:buNone/>
            </a:pPr>
            <a:r>
              <a:rPr lang="de-DE" dirty="0"/>
              <a:t>Der Umfang Ihres Textes: </a:t>
            </a:r>
            <a:r>
              <a:rPr lang="de-DE" b="1" dirty="0"/>
              <a:t>200 – 250 Wörter</a:t>
            </a:r>
            <a:r>
              <a:rPr lang="de-DE" dirty="0"/>
              <a:t>. </a:t>
            </a:r>
            <a:endParaRPr lang="ru-RU" dirty="0"/>
          </a:p>
          <a:p>
            <a:pPr marL="0" indent="0">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extLst>
              <p:ext uri="{D42A27DB-BD31-4B8C-83A1-F6EECF244321}">
                <p14:modId xmlns:p14="http://schemas.microsoft.com/office/powerpoint/2010/main" xmlns="" val="3825316481"/>
              </p:ext>
            </p:extLst>
          </p:nvPr>
        </p:nvGraphicFramePr>
        <p:xfrm>
          <a:off x="251520" y="1052736"/>
          <a:ext cx="8712969" cy="5264282"/>
        </p:xfrm>
        <a:graphic>
          <a:graphicData uri="http://schemas.openxmlformats.org/drawingml/2006/table">
            <a:tbl>
              <a:tblPr firstRow="1" bandRow="1">
                <a:tableStyleId>{5C22544A-7EE6-4342-B048-85BDC9FD1C3A}</a:tableStyleId>
              </a:tblPr>
              <a:tblGrid>
                <a:gridCol w="1080120"/>
                <a:gridCol w="1512168"/>
                <a:gridCol w="3744416"/>
                <a:gridCol w="1368152"/>
                <a:gridCol w="1008113"/>
              </a:tblGrid>
              <a:tr h="772440">
                <a:tc>
                  <a:txBody>
                    <a:bodyPr/>
                    <a:lstStyle/>
                    <a:p>
                      <a:pPr algn="ctr">
                        <a:lnSpc>
                          <a:spcPct val="115000"/>
                        </a:lnSpc>
                        <a:spcBef>
                          <a:spcPts val="1200"/>
                        </a:spcBef>
                        <a:spcAft>
                          <a:spcPts val="300"/>
                        </a:spcAft>
                      </a:pPr>
                      <a:r>
                        <a:rPr lang="ru-RU" sz="2000" b="0" dirty="0" err="1">
                          <a:latin typeface="Times New Roman" pitchFamily="18" charset="0"/>
                          <a:ea typeface="Times New Roman"/>
                          <a:cs typeface="Times New Roman" pitchFamily="18" charset="0"/>
                        </a:rPr>
                        <a:t>Зада-ние</a:t>
                      </a:r>
                      <a:endParaRPr lang="ru-RU" sz="2000" b="1" dirty="0">
                        <a:latin typeface="Times New Roman" pitchFamily="18" charset="0"/>
                        <a:ea typeface="Times New Roman"/>
                        <a:cs typeface="Times New Roman" pitchFamily="18" charset="0"/>
                      </a:endParaRPr>
                    </a:p>
                  </a:txBody>
                  <a:tcPr marL="68580" marR="68580" marT="0" marB="0" anchor="ctr"/>
                </a:tc>
                <a:tc>
                  <a:txBody>
                    <a:bodyPr/>
                    <a:lstStyle/>
                    <a:p>
                      <a:pPr algn="ctr">
                        <a:lnSpc>
                          <a:spcPct val="115000"/>
                        </a:lnSpc>
                        <a:spcAft>
                          <a:spcPts val="0"/>
                        </a:spcAft>
                      </a:pPr>
                      <a:r>
                        <a:rPr lang="ru-RU" sz="2000" dirty="0">
                          <a:latin typeface="Times New Roman" pitchFamily="18" charset="0"/>
                          <a:ea typeface="Times New Roman"/>
                          <a:cs typeface="Times New Roman" pitchFamily="18" charset="0"/>
                        </a:rPr>
                        <a:t>Тип задания</a:t>
                      </a:r>
                    </a:p>
                  </a:txBody>
                  <a:tcPr marL="68580" marR="68580" marT="0" marB="0" anchor="ctr"/>
                </a:tc>
                <a:tc>
                  <a:txBody>
                    <a:bodyPr/>
                    <a:lstStyle/>
                    <a:p>
                      <a:pPr algn="ctr">
                        <a:lnSpc>
                          <a:spcPct val="115000"/>
                        </a:lnSpc>
                        <a:spcAft>
                          <a:spcPts val="0"/>
                        </a:spcAft>
                      </a:pPr>
                      <a:r>
                        <a:rPr lang="ru-RU" sz="2000" dirty="0">
                          <a:latin typeface="Times New Roman" pitchFamily="18" charset="0"/>
                          <a:ea typeface="Times New Roman"/>
                          <a:cs typeface="Times New Roman" pitchFamily="18" charset="0"/>
                        </a:rPr>
                        <a:t>Проверяемые умения (основные блоки)</a:t>
                      </a:r>
                    </a:p>
                  </a:txBody>
                  <a:tcPr marL="68580" marR="68580" marT="0" marB="0" anchor="ctr"/>
                </a:tc>
                <a:tc>
                  <a:txBody>
                    <a:bodyPr/>
                    <a:lstStyle/>
                    <a:p>
                      <a:pPr algn="ctr">
                        <a:lnSpc>
                          <a:spcPct val="115000"/>
                        </a:lnSpc>
                        <a:spcAft>
                          <a:spcPts val="0"/>
                        </a:spcAft>
                      </a:pPr>
                      <a:r>
                        <a:rPr lang="ru-RU" sz="2000">
                          <a:latin typeface="Times New Roman" pitchFamily="18" charset="0"/>
                          <a:ea typeface="Times New Roman"/>
                          <a:cs typeface="Times New Roman" pitchFamily="18" charset="0"/>
                        </a:rPr>
                        <a:t>Требуемый объем</a:t>
                      </a:r>
                    </a:p>
                  </a:txBody>
                  <a:tcPr marL="68580" marR="68580" marT="0" marB="0"/>
                </a:tc>
                <a:tc>
                  <a:txBody>
                    <a:bodyPr/>
                    <a:lstStyle/>
                    <a:p>
                      <a:pPr algn="ctr">
                        <a:lnSpc>
                          <a:spcPct val="115000"/>
                        </a:lnSpc>
                        <a:spcAft>
                          <a:spcPts val="0"/>
                        </a:spcAft>
                      </a:pPr>
                      <a:r>
                        <a:rPr lang="ru-RU" sz="2000">
                          <a:latin typeface="Times New Roman" pitchFamily="18" charset="0"/>
                          <a:ea typeface="Times New Roman"/>
                          <a:cs typeface="Times New Roman" pitchFamily="18" charset="0"/>
                        </a:rPr>
                        <a:t>Рек. время выпол- нения</a:t>
                      </a:r>
                    </a:p>
                  </a:txBody>
                  <a:tcPr marL="68580" marR="68580" marT="0" marB="0"/>
                </a:tc>
              </a:tr>
              <a:tr h="3862202">
                <a:tc>
                  <a:txBody>
                    <a:bodyPr/>
                    <a:lstStyle/>
                    <a:p>
                      <a:pPr algn="ctr">
                        <a:lnSpc>
                          <a:spcPct val="115000"/>
                        </a:lnSpc>
                        <a:spcAft>
                          <a:spcPts val="0"/>
                        </a:spcAft>
                      </a:pPr>
                      <a:r>
                        <a:rPr lang="ru-RU" sz="2000" dirty="0" smtClean="0">
                          <a:latin typeface="Times New Roman" pitchFamily="18" charset="0"/>
                          <a:ea typeface="Times New Roman"/>
                          <a:cs typeface="Times New Roman" pitchFamily="18" charset="0"/>
                        </a:rPr>
                        <a:t>Письмо</a:t>
                      </a:r>
                      <a:r>
                        <a:rPr lang="ru-RU" sz="2000" baseline="0" dirty="0" smtClean="0">
                          <a:latin typeface="Times New Roman" pitchFamily="18" charset="0"/>
                          <a:ea typeface="Times New Roman"/>
                          <a:cs typeface="Times New Roman" pitchFamily="18" charset="0"/>
                        </a:rPr>
                        <a:t> 2</a:t>
                      </a:r>
                      <a:endParaRPr lang="ru-RU" sz="20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1600" dirty="0" smtClean="0">
                          <a:latin typeface="Times New Roman" pitchFamily="18" charset="0"/>
                          <a:ea typeface="Times New Roman"/>
                          <a:cs typeface="Times New Roman" pitchFamily="18" charset="0"/>
                        </a:rPr>
                        <a:t>Письменное высказывание с элементами рассуждения по предложенной проблеме «Ваше мнение» </a:t>
                      </a:r>
                      <a:endParaRPr lang="ru-RU"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2000" dirty="0">
                          <a:latin typeface="Times New Roman" pitchFamily="18" charset="0"/>
                          <a:ea typeface="Times New Roman"/>
                          <a:cs typeface="Times New Roman" pitchFamily="18" charset="0"/>
                        </a:rPr>
                        <a:t>- </a:t>
                      </a:r>
                      <a:r>
                        <a:rPr lang="ru-RU" sz="1600" dirty="0" smtClean="0">
                          <a:latin typeface="Times New Roman" pitchFamily="18" charset="0"/>
                          <a:ea typeface="Times New Roman"/>
                          <a:cs typeface="Times New Roman" pitchFamily="18" charset="0"/>
                        </a:rPr>
                        <a:t>Строить</a:t>
                      </a:r>
                      <a:r>
                        <a:rPr lang="ru-RU" sz="1600" baseline="0" dirty="0" smtClean="0">
                          <a:latin typeface="Times New Roman" pitchFamily="18" charset="0"/>
                          <a:ea typeface="Times New Roman"/>
                          <a:cs typeface="Times New Roman" pitchFamily="18" charset="0"/>
                        </a:rPr>
                        <a:t> развернутое высказывание в контексте коммуникативной задачи и в заданном объеме</a:t>
                      </a:r>
                      <a:endParaRPr lang="ru-RU" sz="1600" dirty="0">
                        <a:latin typeface="Times New Roman" pitchFamily="18" charset="0"/>
                        <a:ea typeface="Times New Roman"/>
                        <a:cs typeface="Times New Roman" pitchFamily="18" charset="0"/>
                      </a:endParaRPr>
                    </a:p>
                    <a:p>
                      <a:pPr algn="ctr">
                        <a:lnSpc>
                          <a:spcPct val="115000"/>
                        </a:lnSpc>
                        <a:spcAft>
                          <a:spcPts val="0"/>
                        </a:spcAft>
                      </a:pPr>
                      <a:r>
                        <a:rPr lang="ru-RU" sz="1600" dirty="0" smtClean="0">
                          <a:latin typeface="Times New Roman" pitchFamily="18" charset="0"/>
                          <a:ea typeface="Times New Roman"/>
                          <a:cs typeface="Times New Roman" pitchFamily="18" charset="0"/>
                        </a:rPr>
                        <a:t>-Описать события/факты/явления</a:t>
                      </a:r>
                      <a:endParaRPr lang="ru-RU" sz="1600" dirty="0">
                        <a:latin typeface="Times New Roman" pitchFamily="18" charset="0"/>
                        <a:ea typeface="Times New Roman"/>
                        <a:cs typeface="Times New Roman" pitchFamily="18" charset="0"/>
                      </a:endParaRPr>
                    </a:p>
                    <a:p>
                      <a:pPr marL="342900" lvl="0" indent="-342900" algn="ctr">
                        <a:lnSpc>
                          <a:spcPct val="115000"/>
                        </a:lnSpc>
                        <a:spcAft>
                          <a:spcPts val="0"/>
                        </a:spcAft>
                        <a:buFont typeface="Times New Roman"/>
                        <a:buChar char="-"/>
                        <a:tabLst>
                          <a:tab pos="226695" algn="l"/>
                        </a:tabLst>
                      </a:pPr>
                      <a:r>
                        <a:rPr lang="ru-RU" sz="1600" dirty="0">
                          <a:latin typeface="Times New Roman" pitchFamily="18" charset="0"/>
                          <a:ea typeface="Times New Roman"/>
                          <a:cs typeface="Times New Roman" pitchFamily="18" charset="0"/>
                        </a:rPr>
                        <a:t>Последовательно и </a:t>
                      </a:r>
                      <a:r>
                        <a:rPr lang="ru-RU" sz="1600" dirty="0" smtClean="0">
                          <a:latin typeface="Times New Roman" pitchFamily="18" charset="0"/>
                          <a:ea typeface="Times New Roman"/>
                          <a:cs typeface="Times New Roman" pitchFamily="18" charset="0"/>
                        </a:rPr>
                        <a:t>логически</a:t>
                      </a:r>
                      <a:r>
                        <a:rPr lang="ru-RU" sz="1600" baseline="0" dirty="0" smtClean="0">
                          <a:latin typeface="Times New Roman" pitchFamily="18" charset="0"/>
                          <a:ea typeface="Times New Roman"/>
                          <a:cs typeface="Times New Roman" pitchFamily="18" charset="0"/>
                        </a:rPr>
                        <a:t> </a:t>
                      </a:r>
                      <a:r>
                        <a:rPr lang="ru-RU" sz="1600" dirty="0" smtClean="0">
                          <a:latin typeface="Times New Roman" pitchFamily="18" charset="0"/>
                          <a:ea typeface="Times New Roman"/>
                          <a:cs typeface="Times New Roman" pitchFamily="18" charset="0"/>
                        </a:rPr>
                        <a:t>правильно строить</a:t>
                      </a:r>
                      <a:r>
                        <a:rPr lang="ru-RU" sz="1600" baseline="0" dirty="0" smtClean="0">
                          <a:latin typeface="Times New Roman" pitchFamily="18" charset="0"/>
                          <a:ea typeface="Times New Roman"/>
                          <a:cs typeface="Times New Roman" pitchFamily="18" charset="0"/>
                        </a:rPr>
                        <a:t> </a:t>
                      </a:r>
                      <a:r>
                        <a:rPr lang="ru-RU" sz="1600" dirty="0" smtClean="0">
                          <a:latin typeface="Times New Roman" pitchFamily="18" charset="0"/>
                          <a:ea typeface="Times New Roman"/>
                          <a:cs typeface="Times New Roman" pitchFamily="18" charset="0"/>
                        </a:rPr>
                        <a:t>высказывания</a:t>
                      </a:r>
                    </a:p>
                    <a:p>
                      <a:pPr marL="0" lvl="0" indent="0" algn="ctr">
                        <a:lnSpc>
                          <a:spcPct val="115000"/>
                        </a:lnSpc>
                        <a:spcAft>
                          <a:spcPts val="0"/>
                        </a:spcAft>
                        <a:buFont typeface="Times New Roman"/>
                        <a:buNone/>
                        <a:tabLst>
                          <a:tab pos="226695" algn="l"/>
                        </a:tabLst>
                      </a:pPr>
                      <a:r>
                        <a:rPr lang="ru-RU" sz="1600" dirty="0" smtClean="0">
                          <a:latin typeface="Times New Roman" pitchFamily="18" charset="0"/>
                          <a:ea typeface="Times New Roman"/>
                          <a:cs typeface="Times New Roman" pitchFamily="18" charset="0"/>
                        </a:rPr>
                        <a:t>-Выразить собственное мнение/суждение</a:t>
                      </a:r>
                    </a:p>
                    <a:p>
                      <a:pPr marL="0" lvl="0" indent="0" algn="ctr">
                        <a:lnSpc>
                          <a:spcPct val="115000"/>
                        </a:lnSpc>
                        <a:spcAft>
                          <a:spcPts val="0"/>
                        </a:spcAft>
                        <a:buFont typeface="Times New Roman"/>
                        <a:buNone/>
                        <a:tabLst>
                          <a:tab pos="226695" algn="l"/>
                        </a:tabLst>
                      </a:pPr>
                      <a:r>
                        <a:rPr lang="ru-RU" sz="1600" dirty="0" smtClean="0">
                          <a:latin typeface="Times New Roman" pitchFamily="18" charset="0"/>
                          <a:ea typeface="Times New Roman"/>
                          <a:cs typeface="Times New Roman" pitchFamily="18" charset="0"/>
                        </a:rPr>
                        <a:t>- Аргументировать свою точку зрения и делать выводы </a:t>
                      </a:r>
                      <a:endParaRPr lang="ru-RU" sz="1600" dirty="0">
                        <a:latin typeface="Times New Roman" pitchFamily="18" charset="0"/>
                        <a:ea typeface="Times New Roman"/>
                        <a:cs typeface="Times New Roman" pitchFamily="18" charset="0"/>
                      </a:endParaRPr>
                    </a:p>
                    <a:p>
                      <a:pPr marL="342900" lvl="0" indent="-342900" algn="ctr">
                        <a:lnSpc>
                          <a:spcPct val="115000"/>
                        </a:lnSpc>
                        <a:spcAft>
                          <a:spcPts val="0"/>
                        </a:spcAft>
                        <a:buFont typeface="Times New Roman"/>
                        <a:buChar char="-"/>
                        <a:tabLst>
                          <a:tab pos="226695" algn="l"/>
                        </a:tabLst>
                      </a:pPr>
                      <a:r>
                        <a:rPr lang="ru-RU" sz="1600" dirty="0" smtClean="0">
                          <a:latin typeface="Times New Roman" pitchFamily="18" charset="0"/>
                          <a:ea typeface="Times New Roman"/>
                          <a:cs typeface="Times New Roman" pitchFamily="18" charset="0"/>
                        </a:rPr>
                        <a:t>Соблюдать </a:t>
                      </a:r>
                      <a:r>
                        <a:rPr lang="ru-RU" sz="1600" baseline="0" dirty="0" smtClean="0">
                          <a:latin typeface="Times New Roman" pitchFamily="18" charset="0"/>
                          <a:ea typeface="Times New Roman"/>
                          <a:cs typeface="Times New Roman" pitchFamily="18" charset="0"/>
                        </a:rPr>
                        <a:t>  стилевое оформление (описание, рассуждение, сообщение, повествование)  и языковые нормы письменного высказывания на ин. яз.</a:t>
                      </a:r>
                      <a:endParaRPr lang="ru-RU" sz="16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ru-RU" sz="2000" dirty="0" smtClean="0">
                          <a:latin typeface="Times New Roman" pitchFamily="18" charset="0"/>
                          <a:ea typeface="Times New Roman"/>
                          <a:cs typeface="Times New Roman" pitchFamily="18" charset="0"/>
                        </a:rPr>
                        <a:t>200-250 </a:t>
                      </a:r>
                      <a:r>
                        <a:rPr lang="ru-RU" sz="2000" dirty="0">
                          <a:latin typeface="Times New Roman" pitchFamily="18" charset="0"/>
                          <a:ea typeface="Times New Roman"/>
                          <a:cs typeface="Times New Roman" pitchFamily="18" charset="0"/>
                        </a:rPr>
                        <a:t>слов</a:t>
                      </a:r>
                    </a:p>
                  </a:txBody>
                  <a:tcPr marL="68580" marR="68580" marT="0" marB="0"/>
                </a:tc>
                <a:tc>
                  <a:txBody>
                    <a:bodyPr/>
                    <a:lstStyle/>
                    <a:p>
                      <a:pPr algn="ctr">
                        <a:lnSpc>
                          <a:spcPct val="115000"/>
                        </a:lnSpc>
                        <a:spcAft>
                          <a:spcPts val="0"/>
                        </a:spcAft>
                      </a:pPr>
                      <a:r>
                        <a:rPr lang="ru-RU" sz="2000" dirty="0">
                          <a:latin typeface="Times New Roman" pitchFamily="18" charset="0"/>
                          <a:ea typeface="Times New Roman"/>
                          <a:cs typeface="Times New Roman" pitchFamily="18" charset="0"/>
                        </a:rPr>
                        <a:t>4</a:t>
                      </a:r>
                      <a:r>
                        <a:rPr lang="ru-RU" sz="2000" dirty="0" smtClean="0">
                          <a:latin typeface="Times New Roman" pitchFamily="18" charset="0"/>
                          <a:ea typeface="Times New Roman"/>
                          <a:cs typeface="Times New Roman" pitchFamily="18" charset="0"/>
                        </a:rPr>
                        <a:t>0 </a:t>
                      </a:r>
                      <a:r>
                        <a:rPr lang="ru-RU" sz="2000" dirty="0">
                          <a:latin typeface="Times New Roman" pitchFamily="18" charset="0"/>
                          <a:ea typeface="Times New Roman"/>
                          <a:cs typeface="Times New Roman" pitchFamily="18" charset="0"/>
                        </a:rPr>
                        <a:t>мин.</a:t>
                      </a:r>
                    </a:p>
                  </a:txBody>
                  <a:tcPr marL="68580" marR="68580" marT="0" marB="0"/>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3528" y="260648"/>
            <a:ext cx="8229600" cy="1143000"/>
          </a:xfrm>
        </p:spPr>
        <p:txBody>
          <a:bodyPr>
            <a:normAutofit fontScale="90000"/>
          </a:bodyPr>
          <a:lstStyle/>
          <a:p>
            <a:pPr algn="ctr"/>
            <a:r>
              <a:rPr lang="ru-RU" sz="2700" dirty="0" smtClean="0">
                <a:latin typeface="Times New Roman" panose="02020603050405020304" pitchFamily="18" charset="0"/>
                <a:cs typeface="Times New Roman" pitchFamily="18" charset="0"/>
              </a:rPr>
              <a:t>Пример сочинения (эссе), выполненного </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учащимся и оцененного в 8 баллов (1-содержание, 2-организация текста, 2-лексика, 1-грамматика, 2-орфография и пунктуация)</a:t>
            </a:r>
            <a:br>
              <a:rPr lang="ru-RU" sz="2400" dirty="0">
                <a:latin typeface="Times New Roman" panose="02020603050405020304" pitchFamily="18" charset="0"/>
                <a:cs typeface="Times New Roman" panose="02020603050405020304" pitchFamily="18" charset="0"/>
              </a:rPr>
            </a:br>
            <a:r>
              <a:rPr lang="ru-RU" sz="2400" dirty="0"/>
              <a:t> </a:t>
            </a:r>
          </a:p>
        </p:txBody>
      </p:sp>
      <p:sp>
        <p:nvSpPr>
          <p:cNvPr id="5" name="Содержимое 4"/>
          <p:cNvSpPr>
            <a:spLocks noGrp="1"/>
          </p:cNvSpPr>
          <p:nvPr>
            <p:ph idx="1"/>
          </p:nvPr>
        </p:nvSpPr>
        <p:spPr>
          <a:xfrm>
            <a:off x="28092" y="1426705"/>
            <a:ext cx="8820472" cy="540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marL="0" indent="0">
              <a:buNone/>
            </a:pPr>
            <a:r>
              <a:rPr lang="de-DE" sz="1600" dirty="0">
                <a:latin typeface="Times New Roman" panose="02020603050405020304" pitchFamily="18" charset="0"/>
                <a:cs typeface="Times New Roman" panose="02020603050405020304" pitchFamily="18" charset="0"/>
              </a:rPr>
              <a:t>Was ist eigentlich Freundschaft? Was versteht man unter </a:t>
            </a:r>
            <a:r>
              <a:rPr lang="de-DE" sz="1600" dirty="0" smtClean="0">
                <a:latin typeface="Times New Roman" panose="02020603050405020304" pitchFamily="18" charset="0"/>
                <a:cs typeface="Times New Roman" panose="02020603050405020304" pitchFamily="18" charset="0"/>
              </a:rPr>
              <a:t>diesen Begriff? </a:t>
            </a:r>
            <a:r>
              <a:rPr lang="de-DE" sz="1600" dirty="0">
                <a:latin typeface="Times New Roman" panose="02020603050405020304" pitchFamily="18" charset="0"/>
                <a:cs typeface="Times New Roman" panose="02020603050405020304" pitchFamily="18" charset="0"/>
              </a:rPr>
              <a:t>Im großen und ganzen ist sie einen enge Beziehung zwischen zwei oder mehrere Leute, die sich miteinander gut verstehen und positive Gefühle zueinander haben. Aber hier ist wichtig zu bemerken, dass es Freunde und Bekannte gibt. Und das ist nicht dasselbe. Leider verwechseln viele Menschen diese Dinge.</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Meiner Meinung nach, ist eine richtige Freundschaft ein </a:t>
            </a:r>
            <a:r>
              <a:rPr lang="de-DE" sz="1600" dirty="0" smtClean="0">
                <a:latin typeface="Times New Roman" panose="02020603050405020304" pitchFamily="18" charset="0"/>
                <a:cs typeface="Times New Roman" panose="02020603050405020304" pitchFamily="18" charset="0"/>
              </a:rPr>
              <a:t>totales </a:t>
            </a:r>
            <a:r>
              <a:rPr lang="de-DE" sz="1600" dirty="0">
                <a:latin typeface="Times New Roman" panose="02020603050405020304" pitchFamily="18" charset="0"/>
                <a:cs typeface="Times New Roman" panose="02020603050405020304" pitchFamily="18" charset="0"/>
              </a:rPr>
              <a:t>Verständnis, Blick statt Wörterkontakt. In der richtigen Freundschaft kann es keine Idee oder andere Sache geben, die die Menschen verbinden. In dieser Situation sprechen wir dann von der Bekanntschaft. Gewöhnlich ist man nicht im  Stande zu</a:t>
            </a:r>
            <a:r>
              <a:rPr lang="de-DE" sz="1600" i="1" dirty="0">
                <a:latin typeface="Times New Roman" panose="02020603050405020304" pitchFamily="18" charset="0"/>
                <a:cs typeface="Times New Roman" panose="02020603050405020304" pitchFamily="18" charset="0"/>
              </a:rPr>
              <a:t> </a:t>
            </a:r>
            <a:r>
              <a:rPr lang="de-DE" sz="1600" dirty="0">
                <a:latin typeface="Times New Roman" panose="02020603050405020304" pitchFamily="18" charset="0"/>
                <a:cs typeface="Times New Roman" panose="02020603050405020304" pitchFamily="18" charset="0"/>
              </a:rPr>
              <a:t>erklären, warum man an einem Menschen so geklebt ist: verschiedene Interesse, Eigenschaften, Sozialstatus, aber eine Schicksal.</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Das nennt man eine richtige Freundschaft.</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Ich denke, dass es keine bestimmte Charakterzüge eines richtigen Freund gibt. Schließlich sind wir alle nicht ideal und können das nicht von unseren Nähersten  fordern. Aber ein Freund soll immer hilfsbereit und verständnisvoll sein. Das ist das Einzige, was man braucht.</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Glücklicherweise, kann ich bestimmen, dass ich viele Freunde habe. Manche von denen sind auch richtige. Wir haben immer viel zu tun: gehen ins Kino, ins Theater, in die Disco, machen Ausflüge und auch große Reisen. Wir haben ein buntes Leben. Manchmal sitze ich mit meiner Freundin einfach im Park und unterhalte mich mit ihr über ganz verschiedene Dinge.</a:t>
            </a:r>
            <a:endParaRPr lang="ru-RU" sz="1600" dirty="0">
              <a:latin typeface="Times New Roman" panose="02020603050405020304" pitchFamily="18" charset="0"/>
              <a:cs typeface="Times New Roman" panose="02020603050405020304" pitchFamily="18" charset="0"/>
            </a:endParaRPr>
          </a:p>
          <a:p>
            <a:pPr marL="0" indent="0">
              <a:buNone/>
            </a:pPr>
            <a:r>
              <a:rPr lang="de-DE" sz="1600" dirty="0">
                <a:latin typeface="Times New Roman" panose="02020603050405020304" pitchFamily="18" charset="0"/>
                <a:cs typeface="Times New Roman" panose="02020603050405020304" pitchFamily="18" charset="0"/>
              </a:rPr>
              <a:t>Zum Schluss kann ich umfassen, dass in der Freundschaft alles von beiden Menschen abhängt. Damit eine Beziehung lange hält, muss man alles Mögliche unternehmen damit sein Freund sich auch wohl fühlt.</a:t>
            </a:r>
            <a:endParaRPr lang="ru-RU"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Структура сочинения (эссе)</a:t>
            </a:r>
            <a:endParaRPr lang="ru-RU" dirty="0"/>
          </a:p>
        </p:txBody>
      </p:sp>
      <p:sp>
        <p:nvSpPr>
          <p:cNvPr id="2" name="Содержимое 1"/>
          <p:cNvSpPr>
            <a:spLocks noGrp="1"/>
          </p:cNvSpPr>
          <p:nvPr>
            <p:ph idx="1"/>
          </p:nvPr>
        </p:nvSpPr>
        <p:spPr/>
        <p:txBody>
          <a:bodyPr>
            <a:normAutofit/>
          </a:bodyPr>
          <a:lstStyle/>
          <a:p>
            <a:endParaRPr lang="ru-RU" dirty="0" smtClean="0"/>
          </a:p>
          <a:p>
            <a:pPr marL="457200" indent="-457200">
              <a:buFont typeface="+mj-lt"/>
              <a:buAutoNum type="arabicPeriod"/>
            </a:pPr>
            <a:r>
              <a:rPr lang="ru-RU" dirty="0" smtClean="0"/>
              <a:t>Вступление – постановка проблемы</a:t>
            </a:r>
          </a:p>
          <a:p>
            <a:pPr marL="457200" indent="-457200">
              <a:buFont typeface="+mj-lt"/>
              <a:buAutoNum type="arabicPeriod"/>
            </a:pPr>
            <a:r>
              <a:rPr lang="ru-RU" dirty="0" smtClean="0"/>
              <a:t>Ваше  мнение с 2- 3 аргументами </a:t>
            </a:r>
          </a:p>
          <a:p>
            <a:pPr marL="457200" indent="-457200">
              <a:buFont typeface="+mj-lt"/>
              <a:buAutoNum type="arabicPeriod"/>
            </a:pPr>
            <a:r>
              <a:rPr lang="ru-RU" dirty="0" smtClean="0"/>
              <a:t>Противоположная точка зрения с 1-2 аргументами</a:t>
            </a:r>
          </a:p>
          <a:p>
            <a:pPr marL="457200" indent="-457200">
              <a:buFont typeface="+mj-lt"/>
              <a:buAutoNum type="arabicPeriod"/>
            </a:pPr>
            <a:r>
              <a:rPr lang="ru-RU" dirty="0" smtClean="0"/>
              <a:t>Объяснение вашего несогласия с противоположной точкой зрения (контраргументация)</a:t>
            </a:r>
          </a:p>
          <a:p>
            <a:pPr marL="457200" indent="-457200">
              <a:buFont typeface="+mj-lt"/>
              <a:buAutoNum type="arabicPeriod"/>
            </a:pPr>
            <a:r>
              <a:rPr lang="ru-RU" dirty="0" smtClean="0"/>
              <a:t>Заключение с подтверждением вашей позиции.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мнение</a:t>
            </a:r>
            <a:endParaRPr lang="ru-RU" dirty="0">
              <a:solidFill>
                <a:srgbClr val="FF0000"/>
              </a:solidFill>
            </a:endParaRPr>
          </a:p>
        </p:txBody>
      </p:sp>
      <p:sp>
        <p:nvSpPr>
          <p:cNvPr id="2" name="Содержимое 1"/>
          <p:cNvSpPr>
            <a:spLocks noGrp="1"/>
          </p:cNvSpPr>
          <p:nvPr>
            <p:ph idx="1"/>
          </p:nvPr>
        </p:nvSpPr>
        <p:spPr>
          <a:xfrm>
            <a:off x="1331640" y="2132856"/>
            <a:ext cx="7355160" cy="3874435"/>
          </a:xfrm>
        </p:spPr>
        <p:txBody>
          <a:bodyPr>
            <a:normAutofit fontScale="92500" lnSpcReduction="10000"/>
          </a:bodyPr>
          <a:lstStyle/>
          <a:p>
            <a:r>
              <a:rPr lang="de-DE" dirty="0" smtClean="0"/>
              <a:t>Ich meine, dass…</a:t>
            </a:r>
          </a:p>
          <a:p>
            <a:r>
              <a:rPr lang="ru-RU" dirty="0" smtClean="0"/>
              <a:t>М</a:t>
            </a:r>
            <a:r>
              <a:rPr lang="de-DE" dirty="0" smtClean="0"/>
              <a:t>einer Meinung nach….</a:t>
            </a:r>
            <a:endParaRPr lang="en-US" dirty="0" smtClean="0"/>
          </a:p>
          <a:p>
            <a:r>
              <a:rPr lang="de-DE" dirty="0" smtClean="0"/>
              <a:t>Aus meiner Sicht ist…</a:t>
            </a:r>
          </a:p>
          <a:p>
            <a:r>
              <a:rPr lang="de-DE" dirty="0" smtClean="0"/>
              <a:t>Meiner Aussicht nach, … </a:t>
            </a:r>
            <a:endParaRPr lang="en-US" dirty="0" smtClean="0"/>
          </a:p>
          <a:p>
            <a:r>
              <a:rPr lang="de-DE" dirty="0" smtClean="0"/>
              <a:t>Nach meiner Auffassung…</a:t>
            </a:r>
          </a:p>
          <a:p>
            <a:r>
              <a:rPr lang="de-DE" dirty="0" smtClean="0"/>
              <a:t>Ich bin der Auffassung, dass…</a:t>
            </a:r>
            <a:endParaRPr lang="en-US" dirty="0" smtClean="0"/>
          </a:p>
          <a:p>
            <a:r>
              <a:rPr lang="de-DE" dirty="0" smtClean="0"/>
              <a:t>Meine Einstellung dazu ist folgende,…</a:t>
            </a:r>
            <a:endParaRPr lang="en-US" dirty="0" smtClean="0"/>
          </a:p>
          <a:p>
            <a:r>
              <a:rPr lang="de-DE" dirty="0" smtClean="0"/>
              <a:t>Ich bin überzeugt davon, dass…</a:t>
            </a:r>
            <a:endParaRPr lang="en-US" dirty="0" smtClean="0"/>
          </a:p>
          <a:p>
            <a:r>
              <a:rPr lang="de-DE" dirty="0" smtClean="0"/>
              <a:t>Ich stelle auf dem Standpunkt, dass …</a:t>
            </a:r>
          </a:p>
          <a:p>
            <a:r>
              <a:rPr lang="de-DE" dirty="0" smtClean="0"/>
              <a:t>Aus meiner eigenen Erfahrung….</a:t>
            </a:r>
          </a:p>
          <a:p>
            <a:pPr marL="0" indent="0">
              <a:buNone/>
            </a:pPr>
            <a:endParaRPr lang="en-US" dirty="0" smtClean="0"/>
          </a:p>
          <a:p>
            <a:endParaRPr lang="en-US"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Аргументация </a:t>
            </a:r>
            <a:endParaRPr lang="ru-RU" dirty="0">
              <a:solidFill>
                <a:srgbClr val="FF0000"/>
              </a:solidFill>
            </a:endParaRPr>
          </a:p>
        </p:txBody>
      </p:sp>
      <p:sp>
        <p:nvSpPr>
          <p:cNvPr id="2" name="Содержимое 1"/>
          <p:cNvSpPr>
            <a:spLocks noGrp="1"/>
          </p:cNvSpPr>
          <p:nvPr>
            <p:ph idx="1"/>
          </p:nvPr>
        </p:nvSpPr>
        <p:spPr/>
        <p:txBody>
          <a:bodyPr/>
          <a:lstStyle/>
          <a:p>
            <a:r>
              <a:rPr lang="de-DE" dirty="0" smtClean="0"/>
              <a:t>Man kann eine wichtige Argumente dafür einführen.</a:t>
            </a:r>
          </a:p>
          <a:p>
            <a:r>
              <a:rPr lang="de-DE" dirty="0" smtClean="0"/>
              <a:t>Diese Behauptung wird durch….beweisen.</a:t>
            </a:r>
          </a:p>
          <a:p>
            <a:r>
              <a:rPr lang="de-DE" dirty="0" smtClean="0"/>
              <a:t>An erster Stelle wäre zu nennen, dass…</a:t>
            </a:r>
          </a:p>
          <a:p>
            <a:r>
              <a:rPr lang="de-DE" dirty="0" smtClean="0"/>
              <a:t>Erstens ist…</a:t>
            </a:r>
          </a:p>
          <a:p>
            <a:r>
              <a:rPr lang="de-DE" dirty="0" smtClean="0"/>
              <a:t>Ferner ist…</a:t>
            </a:r>
          </a:p>
          <a:p>
            <a:r>
              <a:rPr lang="de-DE" dirty="0" smtClean="0"/>
              <a:t>Nicht weniger wichtig ist, dass…</a:t>
            </a:r>
          </a:p>
          <a:p>
            <a:r>
              <a:rPr lang="de-DE" dirty="0" smtClean="0"/>
              <a:t>Außerdem kann man folgendes hinzufügen,…</a:t>
            </a:r>
          </a:p>
          <a:p>
            <a:r>
              <a:rPr lang="de-DE" dirty="0" smtClean="0"/>
              <a:t>Nichts zu vergessen ist…</a:t>
            </a:r>
          </a:p>
          <a:p>
            <a:r>
              <a:rPr lang="de-DE" dirty="0" smtClean="0"/>
              <a:t>Als letztes Argument sei eingeführt, dass…</a:t>
            </a:r>
          </a:p>
          <a:p>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мнение против </a:t>
            </a:r>
            <a:endParaRPr lang="ru-RU" dirty="0">
              <a:solidFill>
                <a:srgbClr val="FF0000"/>
              </a:solidFill>
            </a:endParaRPr>
          </a:p>
        </p:txBody>
      </p:sp>
      <p:sp>
        <p:nvSpPr>
          <p:cNvPr id="2" name="Содержимое 1"/>
          <p:cNvSpPr>
            <a:spLocks noGrp="1"/>
          </p:cNvSpPr>
          <p:nvPr>
            <p:ph idx="1"/>
          </p:nvPr>
        </p:nvSpPr>
        <p:spPr>
          <a:xfrm>
            <a:off x="971600" y="2060848"/>
            <a:ext cx="7200800" cy="3874435"/>
          </a:xfrm>
        </p:spPr>
        <p:txBody>
          <a:bodyPr/>
          <a:lstStyle/>
          <a:p>
            <a:r>
              <a:rPr lang="de-DE" dirty="0" smtClean="0"/>
              <a:t>Es gibt aber eine andere Meinung zu diesem Problem</a:t>
            </a:r>
            <a:r>
              <a:rPr lang="en-US" dirty="0" smtClean="0"/>
              <a:t>.</a:t>
            </a:r>
            <a:endParaRPr lang="en-US" dirty="0"/>
          </a:p>
          <a:p>
            <a:r>
              <a:rPr lang="en-US" dirty="0" err="1" smtClean="0"/>
              <a:t>Andere</a:t>
            </a:r>
            <a:r>
              <a:rPr lang="en-US" dirty="0" smtClean="0"/>
              <a:t> </a:t>
            </a:r>
            <a:r>
              <a:rPr lang="en-US" dirty="0" err="1" smtClean="0"/>
              <a:t>Leute</a:t>
            </a:r>
            <a:r>
              <a:rPr lang="en-US" dirty="0" smtClean="0"/>
              <a:t> </a:t>
            </a:r>
            <a:r>
              <a:rPr lang="en-US" dirty="0" err="1" smtClean="0"/>
              <a:t>denken</a:t>
            </a:r>
            <a:r>
              <a:rPr lang="en-US" dirty="0" smtClean="0"/>
              <a:t>, </a:t>
            </a:r>
            <a:r>
              <a:rPr lang="en-US" dirty="0" err="1" smtClean="0"/>
              <a:t>dass</a:t>
            </a:r>
            <a:r>
              <a:rPr lang="en-US" dirty="0" smtClean="0"/>
              <a:t>… </a:t>
            </a:r>
          </a:p>
          <a:p>
            <a:r>
              <a:rPr lang="en-US" dirty="0"/>
              <a:t> A</a:t>
            </a:r>
            <a:r>
              <a:rPr lang="en-US" dirty="0" smtClean="0"/>
              <a:t>ber </a:t>
            </a:r>
            <a:r>
              <a:rPr lang="en-US" dirty="0" err="1" smtClean="0"/>
              <a:t>andere</a:t>
            </a:r>
            <a:r>
              <a:rPr lang="en-US" dirty="0" smtClean="0"/>
              <a:t> </a:t>
            </a:r>
            <a:r>
              <a:rPr lang="en-US" dirty="0" err="1" smtClean="0"/>
              <a:t>Leute</a:t>
            </a:r>
            <a:r>
              <a:rPr lang="en-US" dirty="0" smtClean="0"/>
              <a:t> </a:t>
            </a:r>
            <a:r>
              <a:rPr lang="en-US" dirty="0" err="1" smtClean="0"/>
              <a:t>sind</a:t>
            </a:r>
            <a:r>
              <a:rPr lang="en-US" dirty="0" smtClean="0"/>
              <a:t> der </a:t>
            </a:r>
            <a:r>
              <a:rPr lang="en-US" dirty="0" err="1" smtClean="0"/>
              <a:t>Meinung</a:t>
            </a:r>
            <a:r>
              <a:rPr lang="en-US" dirty="0"/>
              <a:t>,</a:t>
            </a:r>
            <a:r>
              <a:rPr lang="en-US" dirty="0" smtClean="0"/>
              <a:t> </a:t>
            </a:r>
            <a:r>
              <a:rPr lang="en-US" dirty="0" err="1" smtClean="0"/>
              <a:t>dass</a:t>
            </a:r>
            <a:r>
              <a:rPr lang="en-US" dirty="0" smtClean="0"/>
              <a:t>…</a:t>
            </a:r>
          </a:p>
          <a:p>
            <a:r>
              <a:rPr lang="en-US" dirty="0" smtClean="0"/>
              <a:t> </a:t>
            </a:r>
            <a:r>
              <a:rPr lang="en-US" dirty="0" err="1" smtClean="0"/>
              <a:t>Anderseits</a:t>
            </a:r>
            <a:r>
              <a:rPr lang="en-US" dirty="0" smtClean="0"/>
              <a:t> </a:t>
            </a:r>
            <a:r>
              <a:rPr lang="en-US" dirty="0" err="1" smtClean="0"/>
              <a:t>ist</a:t>
            </a:r>
            <a:r>
              <a:rPr lang="en-US" dirty="0" smtClean="0"/>
              <a:t>….</a:t>
            </a:r>
          </a:p>
          <a:p>
            <a:r>
              <a:rPr lang="en-US" dirty="0" smtClean="0"/>
              <a:t>Auf der </a:t>
            </a:r>
            <a:r>
              <a:rPr lang="en-US" dirty="0" err="1" smtClean="0"/>
              <a:t>anderen</a:t>
            </a:r>
            <a:r>
              <a:rPr lang="en-US" dirty="0" smtClean="0"/>
              <a:t> </a:t>
            </a:r>
            <a:r>
              <a:rPr lang="en-US" dirty="0" err="1" smtClean="0"/>
              <a:t>Seite</a:t>
            </a:r>
            <a:r>
              <a:rPr lang="en-US" dirty="0" smtClean="0"/>
              <a:t> …</a:t>
            </a:r>
          </a:p>
          <a:p>
            <a:pPr marL="0" indent="0">
              <a:buNone/>
            </a:pPr>
            <a:endParaRPr lang="en-US" dirty="0" smtClean="0"/>
          </a:p>
          <a:p>
            <a:endParaRPr lang="en-US" dirty="0" smtClean="0"/>
          </a:p>
          <a:p>
            <a:endParaRPr lang="en-US" dirty="0" smtClean="0"/>
          </a:p>
          <a:p>
            <a:endParaRPr lang="en-US"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Возращение</a:t>
            </a:r>
            <a:endParaRPr lang="ru-RU" dirty="0">
              <a:solidFill>
                <a:srgbClr val="FF0000"/>
              </a:solidFill>
            </a:endParaRPr>
          </a:p>
        </p:txBody>
      </p:sp>
      <p:sp>
        <p:nvSpPr>
          <p:cNvPr id="2" name="Содержимое 1"/>
          <p:cNvSpPr>
            <a:spLocks noGrp="1"/>
          </p:cNvSpPr>
          <p:nvPr>
            <p:ph idx="1"/>
          </p:nvPr>
        </p:nvSpPr>
        <p:spPr>
          <a:xfrm>
            <a:off x="1331640" y="2132856"/>
            <a:ext cx="7355160" cy="3874435"/>
          </a:xfrm>
        </p:spPr>
        <p:txBody>
          <a:bodyPr>
            <a:normAutofit/>
          </a:bodyPr>
          <a:lstStyle/>
          <a:p>
            <a:r>
              <a:rPr lang="en-US" dirty="0" err="1"/>
              <a:t>Ich</a:t>
            </a:r>
            <a:r>
              <a:rPr lang="en-US" dirty="0"/>
              <a:t> bin </a:t>
            </a:r>
            <a:r>
              <a:rPr lang="en-US" dirty="0" err="1"/>
              <a:t>nicht</a:t>
            </a:r>
            <a:r>
              <a:rPr lang="en-US" dirty="0"/>
              <a:t> </a:t>
            </a:r>
            <a:r>
              <a:rPr lang="en-US" dirty="0" err="1"/>
              <a:t>dieser</a:t>
            </a:r>
            <a:r>
              <a:rPr lang="en-US" dirty="0"/>
              <a:t> </a:t>
            </a:r>
            <a:r>
              <a:rPr lang="en-US" dirty="0" err="1"/>
              <a:t>Meinung</a:t>
            </a:r>
            <a:r>
              <a:rPr lang="en-US" dirty="0"/>
              <a:t>.</a:t>
            </a:r>
          </a:p>
          <a:p>
            <a:r>
              <a:rPr lang="en-US" dirty="0" err="1"/>
              <a:t>Dieser</a:t>
            </a:r>
            <a:r>
              <a:rPr lang="en-US" dirty="0"/>
              <a:t> </a:t>
            </a:r>
            <a:r>
              <a:rPr lang="en-US" dirty="0" smtClean="0"/>
              <a:t> </a:t>
            </a:r>
            <a:r>
              <a:rPr lang="en-US" dirty="0" err="1" smtClean="0"/>
              <a:t>Ansicht</a:t>
            </a:r>
            <a:r>
              <a:rPr lang="en-US" dirty="0" smtClean="0"/>
              <a:t> </a:t>
            </a:r>
            <a:r>
              <a:rPr lang="en-US" dirty="0" err="1" smtClean="0"/>
              <a:t>kann</a:t>
            </a:r>
            <a:r>
              <a:rPr lang="en-US" dirty="0" smtClean="0"/>
              <a:t> </a:t>
            </a:r>
            <a:r>
              <a:rPr lang="en-US" dirty="0" err="1" smtClean="0"/>
              <a:t>ich</a:t>
            </a:r>
            <a:r>
              <a:rPr lang="en-US" dirty="0" smtClean="0"/>
              <a:t> </a:t>
            </a:r>
            <a:r>
              <a:rPr lang="en-US" dirty="0" err="1" smtClean="0"/>
              <a:t>nicht</a:t>
            </a:r>
            <a:r>
              <a:rPr lang="en-US" dirty="0" smtClean="0"/>
              <a:t> </a:t>
            </a:r>
            <a:r>
              <a:rPr lang="en-US" dirty="0" err="1" smtClean="0"/>
              <a:t>zustimmen</a:t>
            </a:r>
            <a:r>
              <a:rPr lang="en-US" dirty="0" smtClean="0"/>
              <a:t>.</a:t>
            </a:r>
          </a:p>
          <a:p>
            <a:r>
              <a:rPr lang="en-US" dirty="0" err="1" smtClean="0"/>
              <a:t>Ich</a:t>
            </a:r>
            <a:r>
              <a:rPr lang="en-US" dirty="0" smtClean="0"/>
              <a:t> bin </a:t>
            </a:r>
            <a:r>
              <a:rPr lang="en-US" dirty="0" err="1" smtClean="0"/>
              <a:t>mit</a:t>
            </a:r>
            <a:r>
              <a:rPr lang="en-US" dirty="0" smtClean="0"/>
              <a:t> </a:t>
            </a:r>
            <a:r>
              <a:rPr lang="en-US" dirty="0" err="1" smtClean="0"/>
              <a:t>dieser</a:t>
            </a:r>
            <a:r>
              <a:rPr lang="en-US" dirty="0" smtClean="0"/>
              <a:t> </a:t>
            </a:r>
            <a:r>
              <a:rPr lang="en-US" dirty="0" err="1" smtClean="0"/>
              <a:t>Meinung</a:t>
            </a:r>
            <a:r>
              <a:rPr lang="en-US" dirty="0" smtClean="0"/>
              <a:t> </a:t>
            </a:r>
            <a:r>
              <a:rPr lang="en-US" dirty="0" err="1" smtClean="0"/>
              <a:t>nicht</a:t>
            </a:r>
            <a:r>
              <a:rPr lang="en-US" dirty="0" smtClean="0"/>
              <a:t> </a:t>
            </a:r>
            <a:r>
              <a:rPr lang="en-US" dirty="0" err="1" smtClean="0"/>
              <a:t>einverstanden</a:t>
            </a:r>
            <a:r>
              <a:rPr lang="en-US" dirty="0" smtClean="0"/>
              <a:t>.</a:t>
            </a:r>
          </a:p>
          <a:p>
            <a:r>
              <a:rPr lang="en-US" dirty="0" smtClean="0"/>
              <a:t>Dem </a:t>
            </a:r>
            <a:r>
              <a:rPr lang="en-US" dirty="0" err="1" smtClean="0"/>
              <a:t>kann</a:t>
            </a:r>
            <a:r>
              <a:rPr lang="en-US" dirty="0" smtClean="0"/>
              <a:t> </a:t>
            </a:r>
            <a:r>
              <a:rPr lang="en-US" dirty="0" err="1" smtClean="0"/>
              <a:t>ich</a:t>
            </a:r>
            <a:r>
              <a:rPr lang="en-US" dirty="0" smtClean="0"/>
              <a:t> </a:t>
            </a:r>
            <a:r>
              <a:rPr lang="en-US" dirty="0" err="1" smtClean="0"/>
              <a:t>nicht</a:t>
            </a:r>
            <a:r>
              <a:rPr lang="en-US" dirty="0" smtClean="0"/>
              <a:t> </a:t>
            </a:r>
            <a:r>
              <a:rPr lang="en-US" dirty="0" err="1" smtClean="0"/>
              <a:t>zustimmen</a:t>
            </a:r>
            <a:r>
              <a:rPr lang="en-US" dirty="0" smtClean="0"/>
              <a:t>. </a:t>
            </a:r>
            <a:endParaRPr lang="en-US" dirty="0"/>
          </a:p>
          <a:p>
            <a:pPr marL="0" indent="0">
              <a:buNone/>
            </a:pPr>
            <a:endParaRPr lang="en-US" dirty="0" smtClean="0"/>
          </a:p>
          <a:p>
            <a:endParaRPr lang="en-US" dirty="0" smtClean="0"/>
          </a:p>
          <a:p>
            <a:endParaRPr lang="en-US" dirty="0" smtClean="0"/>
          </a:p>
          <a:p>
            <a:endParaRPr lang="en-US"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контраргументы  </a:t>
            </a:r>
            <a:endParaRPr lang="ru-RU" dirty="0">
              <a:solidFill>
                <a:srgbClr val="FF0000"/>
              </a:solidFill>
            </a:endParaRPr>
          </a:p>
        </p:txBody>
      </p:sp>
      <p:sp>
        <p:nvSpPr>
          <p:cNvPr id="2" name="Содержимое 1"/>
          <p:cNvSpPr>
            <a:spLocks noGrp="1"/>
          </p:cNvSpPr>
          <p:nvPr>
            <p:ph idx="1"/>
          </p:nvPr>
        </p:nvSpPr>
        <p:spPr>
          <a:xfrm>
            <a:off x="1331640" y="2132856"/>
            <a:ext cx="7355160" cy="3874435"/>
          </a:xfrm>
        </p:spPr>
        <p:txBody>
          <a:bodyPr>
            <a:normAutofit/>
          </a:bodyPr>
          <a:lstStyle/>
          <a:p>
            <a:r>
              <a:rPr lang="en-US" dirty="0" smtClean="0"/>
              <a:t> </a:t>
            </a:r>
            <a:r>
              <a:rPr lang="en-US" dirty="0" err="1"/>
              <a:t>I</a:t>
            </a:r>
            <a:r>
              <a:rPr lang="en-US" dirty="0" err="1" smtClean="0"/>
              <a:t>ch</a:t>
            </a:r>
            <a:r>
              <a:rPr lang="en-US" dirty="0" smtClean="0"/>
              <a:t> </a:t>
            </a:r>
            <a:r>
              <a:rPr lang="en-US" dirty="0" err="1" smtClean="0"/>
              <a:t>finde</a:t>
            </a:r>
            <a:r>
              <a:rPr lang="en-US" dirty="0" smtClean="0"/>
              <a:t> </a:t>
            </a:r>
            <a:r>
              <a:rPr lang="en-US" dirty="0" err="1" smtClean="0"/>
              <a:t>es</a:t>
            </a:r>
            <a:r>
              <a:rPr lang="en-US" dirty="0" smtClean="0"/>
              <a:t> </a:t>
            </a:r>
            <a:r>
              <a:rPr lang="en-US" dirty="0" err="1" smtClean="0"/>
              <a:t>besonders</a:t>
            </a:r>
            <a:r>
              <a:rPr lang="en-US" dirty="0" smtClean="0"/>
              <a:t> </a:t>
            </a:r>
            <a:r>
              <a:rPr lang="en-US" dirty="0" err="1" smtClean="0"/>
              <a:t>wichtig</a:t>
            </a:r>
            <a:r>
              <a:rPr lang="en-US" dirty="0" smtClean="0"/>
              <a:t>, </a:t>
            </a:r>
            <a:r>
              <a:rPr lang="en-US" dirty="0" err="1" smtClean="0"/>
              <a:t>dass</a:t>
            </a:r>
            <a:r>
              <a:rPr lang="en-US" dirty="0" smtClean="0"/>
              <a:t>…</a:t>
            </a:r>
          </a:p>
          <a:p>
            <a:r>
              <a:rPr lang="en-US" dirty="0" err="1" smtClean="0"/>
              <a:t>Es</a:t>
            </a:r>
            <a:r>
              <a:rPr lang="en-US" dirty="0" smtClean="0"/>
              <a:t> </a:t>
            </a:r>
            <a:r>
              <a:rPr lang="en-US" dirty="0" err="1" smtClean="0"/>
              <a:t>legt</a:t>
            </a:r>
            <a:r>
              <a:rPr lang="en-US" dirty="0" smtClean="0"/>
              <a:t> </a:t>
            </a:r>
            <a:r>
              <a:rPr lang="en-US" dirty="0" err="1" smtClean="0"/>
              <a:t>mir</a:t>
            </a:r>
            <a:r>
              <a:rPr lang="en-US" dirty="0" smtClean="0"/>
              <a:t> </a:t>
            </a:r>
            <a:r>
              <a:rPr lang="en-US" dirty="0" err="1" smtClean="0"/>
              <a:t>daran</a:t>
            </a:r>
            <a:r>
              <a:rPr lang="en-US" dirty="0" smtClean="0"/>
              <a:t>, </a:t>
            </a:r>
            <a:r>
              <a:rPr lang="en-US" dirty="0" err="1" smtClean="0"/>
              <a:t>dass</a:t>
            </a:r>
            <a:r>
              <a:rPr lang="en-US" dirty="0" smtClean="0"/>
              <a:t>…</a:t>
            </a:r>
          </a:p>
          <a:p>
            <a:r>
              <a:rPr lang="en-US" dirty="0" err="1" smtClean="0"/>
              <a:t>Ich</a:t>
            </a:r>
            <a:r>
              <a:rPr lang="en-US" dirty="0" smtClean="0"/>
              <a:t> </a:t>
            </a:r>
            <a:r>
              <a:rPr lang="en-US" dirty="0" err="1" smtClean="0"/>
              <a:t>weiß</a:t>
            </a:r>
            <a:r>
              <a:rPr lang="en-US" dirty="0" smtClean="0"/>
              <a:t> </a:t>
            </a:r>
            <a:r>
              <a:rPr lang="en-US" dirty="0" err="1" smtClean="0"/>
              <a:t>aus</a:t>
            </a:r>
            <a:r>
              <a:rPr lang="en-US" dirty="0" smtClean="0"/>
              <a:t> </a:t>
            </a:r>
            <a:r>
              <a:rPr lang="en-US" dirty="0" err="1" smtClean="0"/>
              <a:t>meiner</a:t>
            </a:r>
            <a:r>
              <a:rPr lang="en-US" dirty="0" smtClean="0"/>
              <a:t> </a:t>
            </a:r>
            <a:r>
              <a:rPr lang="en-US" dirty="0" err="1" smtClean="0"/>
              <a:t>eigenen</a:t>
            </a:r>
            <a:r>
              <a:rPr lang="en-US" dirty="0" smtClean="0"/>
              <a:t> </a:t>
            </a:r>
            <a:r>
              <a:rPr lang="en-US" dirty="0" err="1" smtClean="0"/>
              <a:t>erfahrungen</a:t>
            </a:r>
            <a:r>
              <a:rPr lang="en-US" dirty="0" smtClean="0"/>
              <a:t>  </a:t>
            </a:r>
            <a:r>
              <a:rPr lang="en-US" dirty="0" err="1" smtClean="0"/>
              <a:t>sehr</a:t>
            </a:r>
            <a:r>
              <a:rPr lang="en-US" dirty="0" smtClean="0"/>
              <a:t> gut, </a:t>
            </a:r>
            <a:r>
              <a:rPr lang="en-US" dirty="0" err="1" smtClean="0"/>
              <a:t>dass</a:t>
            </a:r>
            <a:r>
              <a:rPr lang="en-US" dirty="0" smtClean="0"/>
              <a:t>...</a:t>
            </a:r>
          </a:p>
          <a:p>
            <a:r>
              <a:rPr lang="en-US" dirty="0" err="1" smtClean="0"/>
              <a:t>Ich</a:t>
            </a:r>
            <a:r>
              <a:rPr lang="en-US" dirty="0" smtClean="0"/>
              <a:t> </a:t>
            </a:r>
            <a:r>
              <a:rPr lang="en-US" dirty="0" err="1" smtClean="0"/>
              <a:t>habe</a:t>
            </a:r>
            <a:r>
              <a:rPr lang="en-US" dirty="0" smtClean="0"/>
              <a:t> </a:t>
            </a:r>
            <a:r>
              <a:rPr lang="en-US" dirty="0" err="1" smtClean="0"/>
              <a:t>es</a:t>
            </a:r>
            <a:r>
              <a:rPr lang="en-US" dirty="0" smtClean="0"/>
              <a:t> </a:t>
            </a:r>
            <a:r>
              <a:rPr lang="en-US" dirty="0" err="1" smtClean="0"/>
              <a:t>schon</a:t>
            </a:r>
            <a:r>
              <a:rPr lang="en-US" dirty="0" smtClean="0"/>
              <a:t> mal </a:t>
            </a:r>
            <a:r>
              <a:rPr lang="en-US" dirty="0" err="1" smtClean="0"/>
              <a:t>erlebt</a:t>
            </a:r>
            <a:r>
              <a:rPr lang="en-US" dirty="0" smtClean="0"/>
              <a:t>, </a:t>
            </a:r>
            <a:r>
              <a:rPr lang="en-US" dirty="0" err="1" smtClean="0"/>
              <a:t>dass</a:t>
            </a:r>
            <a:r>
              <a:rPr lang="en-US" dirty="0" smtClean="0"/>
              <a:t>…</a:t>
            </a:r>
          </a:p>
          <a:p>
            <a:r>
              <a:rPr lang="en-US" dirty="0" smtClean="0"/>
              <a:t>Mir </a:t>
            </a:r>
            <a:r>
              <a:rPr lang="en-US" dirty="0" err="1" smtClean="0"/>
              <a:t>geht</a:t>
            </a:r>
            <a:r>
              <a:rPr lang="en-US" dirty="0" smtClean="0"/>
              <a:t> </a:t>
            </a:r>
            <a:r>
              <a:rPr lang="en-US" dirty="0" err="1" smtClean="0"/>
              <a:t>es</a:t>
            </a:r>
            <a:r>
              <a:rPr lang="en-US" dirty="0" smtClean="0"/>
              <a:t> </a:t>
            </a:r>
            <a:r>
              <a:rPr lang="en-US" dirty="0" err="1" smtClean="0"/>
              <a:t>darum</a:t>
            </a:r>
            <a:r>
              <a:rPr lang="en-US" dirty="0" smtClean="0"/>
              <a:t>, </a:t>
            </a:r>
            <a:r>
              <a:rPr lang="en-US" dirty="0" err="1" smtClean="0"/>
              <a:t>dass</a:t>
            </a:r>
            <a:r>
              <a:rPr lang="en-US" dirty="0" smtClean="0"/>
              <a:t>…</a:t>
            </a:r>
          </a:p>
          <a:p>
            <a:r>
              <a:rPr lang="en-US" dirty="0" err="1" smtClean="0"/>
              <a:t>Wenn</a:t>
            </a:r>
            <a:r>
              <a:rPr lang="en-US" dirty="0" smtClean="0"/>
              <a:t> man </a:t>
            </a:r>
            <a:r>
              <a:rPr lang="en-US" dirty="0" err="1" smtClean="0"/>
              <a:t>zum</a:t>
            </a:r>
            <a:r>
              <a:rPr lang="en-US" dirty="0" smtClean="0"/>
              <a:t> </a:t>
            </a:r>
            <a:r>
              <a:rPr lang="en-US" dirty="0" err="1" smtClean="0"/>
              <a:t>Beispiel</a:t>
            </a:r>
            <a:r>
              <a:rPr lang="en-US" dirty="0" smtClean="0"/>
              <a:t>…</a:t>
            </a:r>
          </a:p>
          <a:p>
            <a:r>
              <a:rPr lang="en-US" dirty="0" err="1" smtClean="0"/>
              <a:t>Ich</a:t>
            </a:r>
            <a:r>
              <a:rPr lang="en-US" dirty="0" smtClean="0"/>
              <a:t> </a:t>
            </a:r>
            <a:r>
              <a:rPr lang="en-US" dirty="0" err="1" smtClean="0"/>
              <a:t>habe</a:t>
            </a:r>
            <a:r>
              <a:rPr lang="en-US" dirty="0" smtClean="0"/>
              <a:t> </a:t>
            </a:r>
            <a:r>
              <a:rPr lang="en-US" dirty="0" err="1" smtClean="0"/>
              <a:t>beispielweise</a:t>
            </a:r>
            <a:r>
              <a:rPr lang="en-US" dirty="0" smtClean="0"/>
              <a:t>…</a:t>
            </a:r>
          </a:p>
          <a:p>
            <a:r>
              <a:rPr lang="en-US" dirty="0" smtClean="0"/>
              <a:t>Und </a:t>
            </a:r>
            <a:r>
              <a:rPr lang="en-US" dirty="0" err="1"/>
              <a:t>z</a:t>
            </a:r>
            <a:r>
              <a:rPr lang="en-US" dirty="0" err="1" smtClean="0"/>
              <a:t>war</a:t>
            </a:r>
            <a:r>
              <a:rPr lang="en-US" dirty="0" smtClean="0"/>
              <a:t> </a:t>
            </a:r>
            <a:r>
              <a:rPr lang="en-US" dirty="0" err="1" smtClean="0"/>
              <a:t>habe</a:t>
            </a:r>
            <a:r>
              <a:rPr lang="en-US" dirty="0" smtClean="0"/>
              <a:t> </a:t>
            </a:r>
            <a:r>
              <a:rPr lang="en-US" dirty="0" err="1" smtClean="0"/>
              <a:t>ich</a:t>
            </a:r>
            <a:r>
              <a:rPr lang="en-US" dirty="0" smtClean="0"/>
              <a:t>/ </a:t>
            </a:r>
            <a:r>
              <a:rPr lang="en-US" dirty="0" err="1" smtClean="0"/>
              <a:t>kann</a:t>
            </a:r>
            <a:r>
              <a:rPr lang="en-US" dirty="0" smtClean="0"/>
              <a:t> </a:t>
            </a:r>
            <a:r>
              <a:rPr lang="en-US" dirty="0" err="1" smtClean="0"/>
              <a:t>ich</a:t>
            </a:r>
            <a:r>
              <a:rPr lang="en-US" dirty="0" smtClean="0"/>
              <a:t> (man) (</a:t>
            </a:r>
            <a:r>
              <a:rPr lang="en-US" dirty="0" err="1" smtClean="0"/>
              <a:t>keine</a:t>
            </a:r>
            <a:r>
              <a:rPr lang="en-US" dirty="0" smtClean="0"/>
              <a:t>) …</a:t>
            </a:r>
          </a:p>
          <a:p>
            <a:endParaRPr lang="en-US" dirty="0" smtClean="0"/>
          </a:p>
          <a:p>
            <a:endParaRPr lang="en-US" dirty="0" smtClean="0"/>
          </a:p>
          <a:p>
            <a:endParaRPr lang="en-US"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dirty="0" smtClean="0"/>
              <a:t>Языковой материал</a:t>
            </a:r>
            <a:br>
              <a:rPr lang="ru-RU" dirty="0" smtClean="0"/>
            </a:br>
            <a:r>
              <a:rPr lang="ru-RU" dirty="0" smtClean="0">
                <a:solidFill>
                  <a:srgbClr val="FF0000"/>
                </a:solidFill>
              </a:rPr>
              <a:t>Выводы  </a:t>
            </a:r>
            <a:endParaRPr lang="ru-RU" dirty="0">
              <a:solidFill>
                <a:srgbClr val="FF0000"/>
              </a:solidFill>
            </a:endParaRPr>
          </a:p>
        </p:txBody>
      </p:sp>
      <p:sp>
        <p:nvSpPr>
          <p:cNvPr id="2" name="Содержимое 1"/>
          <p:cNvSpPr>
            <a:spLocks noGrp="1"/>
          </p:cNvSpPr>
          <p:nvPr>
            <p:ph idx="1"/>
          </p:nvPr>
        </p:nvSpPr>
        <p:spPr>
          <a:xfrm>
            <a:off x="899592" y="2492896"/>
            <a:ext cx="7008812" cy="4824536"/>
          </a:xfrm>
        </p:spPr>
        <p:txBody>
          <a:bodyPr>
            <a:normAutofit/>
          </a:bodyPr>
          <a:lstStyle/>
          <a:p>
            <a:r>
              <a:rPr lang="de-DE" dirty="0" smtClean="0">
                <a:latin typeface="Times New Roman" pitchFamily="18" charset="0"/>
                <a:cs typeface="Times New Roman" pitchFamily="18" charset="0"/>
              </a:rPr>
              <a:t>Ich kann also die Schlussfolgerungen ziehen, dass… </a:t>
            </a:r>
            <a:endParaRPr lang="ru-RU"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Zusammenfassen könnte man sagen, dass…</a:t>
            </a:r>
            <a:endParaRPr lang="ru-RU"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rPr>
              <a:t>Abschließend möchte ich festhalten, dass…</a:t>
            </a:r>
            <a:endParaRPr lang="ru-RU" dirty="0" smtClean="0">
              <a:latin typeface="Times New Roman" pitchFamily="18" charset="0"/>
              <a:cs typeface="Times New Roman" pitchFamily="18" charset="0"/>
            </a:endParaRPr>
          </a:p>
          <a:p>
            <a:r>
              <a:rPr lang="de-DE" dirty="0">
                <a:latin typeface="Times New Roman" pitchFamily="18" charset="0"/>
                <a:cs typeface="Times New Roman" pitchFamily="18" charset="0"/>
              </a:rPr>
              <a:t> Z</a:t>
            </a:r>
            <a:r>
              <a:rPr lang="de-DE" dirty="0" smtClean="0">
                <a:latin typeface="Times New Roman" pitchFamily="18" charset="0"/>
                <a:cs typeface="Times New Roman" pitchFamily="18" charset="0"/>
              </a:rPr>
              <a:t>um Schluss möchte ich sagen, dass…</a:t>
            </a:r>
            <a:endParaRPr lang="ru-RU" dirty="0" smtClean="0">
              <a:latin typeface="Times New Roman" pitchFamily="18" charset="0"/>
              <a:cs typeface="Times New Roman" pitchFamily="18" charset="0"/>
            </a:endParaRPr>
          </a:p>
          <a:p>
            <a:endParaRPr lang="en-US" dirty="0" smtClean="0"/>
          </a:p>
          <a:p>
            <a:endParaRPr lang="en-US" dirty="0" smtClean="0"/>
          </a:p>
          <a:p>
            <a:endParaRPr lang="en-US" dirty="0" smtClean="0"/>
          </a:p>
          <a:p>
            <a:endParaRPr lang="en-US" dirty="0" smtClean="0"/>
          </a:p>
          <a:p>
            <a:endParaRPr lang="en-US" dirty="0" smtClean="0"/>
          </a:p>
          <a:p>
            <a:endParaRPr lang="ru-RU" dirty="0"/>
          </a:p>
        </p:txBody>
      </p:sp>
    </p:spTree>
  </p:cSld>
  <p:clrMapOvr>
    <a:masterClrMapping/>
  </p:clrMapOvr>
</p:sld>
</file>

<file path=ppt/theme/theme1.xml><?xml version="1.0" encoding="utf-8"?>
<a:theme xmlns:a="http://schemas.openxmlformats.org/drawingml/2006/main" name="След самолета">
  <a:themeElements>
    <a:clrScheme name="След самолета">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След самолета">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ед самолета">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TM04033937[[fn=След самолета]]</Template>
  <TotalTime>220</TotalTime>
  <Words>1458</Words>
  <Application>Microsoft Office PowerPoint</Application>
  <PresentationFormat>Экран (4:3)</PresentationFormat>
  <Paragraphs>199</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След самолета</vt:lpstr>
      <vt:lpstr>Deutscher  aufsatz  (essay)</vt:lpstr>
      <vt:lpstr>Слайд 2</vt:lpstr>
      <vt:lpstr>Структура сочинения (эссе)</vt:lpstr>
      <vt:lpstr>Языковой материал мнение</vt:lpstr>
      <vt:lpstr>Языковой материал Аргументация </vt:lpstr>
      <vt:lpstr>Языковой материал мнение против </vt:lpstr>
      <vt:lpstr>Языковой материал Возращение</vt:lpstr>
      <vt:lpstr>Языковой материал контраргументы  </vt:lpstr>
      <vt:lpstr>Языковой материал Выводы  </vt:lpstr>
      <vt:lpstr>Слайд 10</vt:lpstr>
      <vt:lpstr>Слайд 11</vt:lpstr>
      <vt:lpstr>Правила написания</vt:lpstr>
      <vt:lpstr>Алгоритм  написания</vt:lpstr>
      <vt:lpstr>Стратегия  написания</vt:lpstr>
      <vt:lpstr>Слайд 15</vt:lpstr>
      <vt:lpstr>Слайд 16</vt:lpstr>
      <vt:lpstr>Слайд 17</vt:lpstr>
      <vt:lpstr>Слайд 18</vt:lpstr>
      <vt:lpstr>Задание</vt:lpstr>
      <vt:lpstr>Пример сочинения (эссе), выполненного  учащимся и оцененного в 8 баллов (1-содержание, 2-организация текста, 2-лексика, 1-грамматика, 2-орфография и пунктуация)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Deutscher Brief</dc:title>
  <dc:creator>Татьяна</dc:creator>
  <cp:lastModifiedBy>Пользователь</cp:lastModifiedBy>
  <cp:revision>26</cp:revision>
  <dcterms:created xsi:type="dcterms:W3CDTF">2014-10-05T15:45:04Z</dcterms:created>
  <dcterms:modified xsi:type="dcterms:W3CDTF">2015-02-03T09:18:42Z</dcterms:modified>
</cp:coreProperties>
</file>