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5" r:id="rId3"/>
    <p:sldId id="264" r:id="rId4"/>
    <p:sldId id="263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54AF7-D20B-40D7-B60B-F3BF3B3A03F0}" type="datetimeFigureOut">
              <a:rPr lang="ru-RU" smtClean="0"/>
              <a:pPr/>
              <a:t>03.02.2015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266D58-F401-433E-95B6-B46516618F4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476672"/>
            <a:ext cx="4741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Презентация по английскому языку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4466" y="4509120"/>
            <a:ext cx="46195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Шайдурова Валентина Федоровна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Учитель английского языка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ГБОУ «Школа №106»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5949280"/>
            <a:ext cx="2317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Санкт-Петербург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1767" y="1628800"/>
            <a:ext cx="71081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Чтение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букв «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и «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3-м типе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слога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Буквосочетания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Or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в конце слова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класс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Урок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УМК М.З. Биболетова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132856"/>
            <a:ext cx="83164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</a:t>
            </a:r>
            <a:r>
              <a:rPr lang="ru-RU" sz="2400" b="1" dirty="0" smtClean="0"/>
              <a:t>одержание</a:t>
            </a:r>
          </a:p>
          <a:p>
            <a:endParaRPr lang="ru-RU" sz="2400" b="1" dirty="0" smtClean="0"/>
          </a:p>
          <a:p>
            <a:pPr marL="457200" indent="-457200">
              <a:buAutoNum type="arabicPeriod"/>
            </a:pPr>
            <a:r>
              <a:rPr lang="ru-RU" sz="2400" b="1" dirty="0" smtClean="0"/>
              <a:t>Правило чтения</a:t>
            </a:r>
          </a:p>
          <a:p>
            <a:pPr marL="457200" indent="-457200">
              <a:buAutoNum type="arabicPeriod"/>
            </a:pPr>
            <a:endParaRPr lang="ru-RU" sz="2400" b="1" dirty="0" smtClean="0"/>
          </a:p>
          <a:p>
            <a:pPr marL="342900" indent="-342900"/>
            <a:r>
              <a:rPr lang="ru-RU" sz="2400" b="1" dirty="0" smtClean="0"/>
              <a:t>2. Чтение букв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I</a:t>
            </a:r>
            <a:r>
              <a:rPr lang="ru-RU" sz="2400" b="1" dirty="0" smtClean="0">
                <a:solidFill>
                  <a:srgbClr val="C00000"/>
                </a:solidFill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</a:rPr>
              <a:t> E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/>
              <a:t>в 3-м типе слога</a:t>
            </a:r>
          </a:p>
          <a:p>
            <a:pPr marL="342900" indent="-342900"/>
            <a:endParaRPr lang="ru-RU" sz="2400" b="1" dirty="0" smtClean="0"/>
          </a:p>
          <a:p>
            <a:pPr marL="342900" indent="-342900"/>
            <a:r>
              <a:rPr lang="ru-RU" sz="2400" b="1" dirty="0" smtClean="0"/>
              <a:t>3. Чтение буквосочетаний </a:t>
            </a:r>
            <a:r>
              <a:rPr lang="en-US" sz="2400" b="1" dirty="0" smtClean="0">
                <a:solidFill>
                  <a:srgbClr val="C00000"/>
                </a:solidFill>
              </a:rPr>
              <a:t>Or,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Ir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/>
              <a:t>в конце слова</a:t>
            </a:r>
            <a:endParaRPr lang="ru-RU" sz="2400" b="1" dirty="0"/>
          </a:p>
        </p:txBody>
      </p:sp>
      <p:pic>
        <p:nvPicPr>
          <p:cNvPr id="3" name="Picture 2" descr="iап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960" y="692696"/>
            <a:ext cx="1905000" cy="1428750"/>
          </a:xfrm>
          <a:prstGeom prst="rect">
            <a:avLst/>
          </a:prstGeom>
        </p:spPr>
      </p:pic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812360" y="2708920"/>
            <a:ext cx="432048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7884368" y="3573016"/>
            <a:ext cx="432048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ction Button: Forward or Next 5">
            <a:hlinkClick r:id="rId5" action="ppaction://hlinksldjump" highlightClick="1"/>
          </p:cNvPr>
          <p:cNvSpPr/>
          <p:nvPr/>
        </p:nvSpPr>
        <p:spPr>
          <a:xfrm>
            <a:off x="7956376" y="4365104"/>
            <a:ext cx="432048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80728"/>
            <a:ext cx="650428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Правило чтения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endParaRPr lang="en-US" sz="2800" b="1" dirty="0" smtClean="0"/>
          </a:p>
          <a:p>
            <a:r>
              <a:rPr lang="ru-RU" sz="2800" b="1" dirty="0" smtClean="0"/>
              <a:t>Буквосочетания  </a:t>
            </a:r>
            <a:r>
              <a:rPr lang="en-US" sz="2800" b="1" dirty="0" err="1" smtClean="0">
                <a:solidFill>
                  <a:srgbClr val="C00000"/>
                </a:solidFill>
              </a:rPr>
              <a:t>er</a:t>
            </a:r>
            <a:r>
              <a:rPr lang="en-US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ir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/>
              <a:t>под</a:t>
            </a:r>
          </a:p>
          <a:p>
            <a:r>
              <a:rPr lang="ru-RU" sz="2800" b="1" dirty="0" smtClean="0"/>
              <a:t>ударением читаются как</a:t>
            </a:r>
            <a:r>
              <a:rPr lang="ru-RU" sz="2800" b="1" dirty="0" smtClean="0"/>
              <a:t> </a:t>
            </a:r>
            <a:r>
              <a:rPr lang="en-US" sz="2800" b="1" dirty="0" smtClean="0"/>
              <a:t>[  </a:t>
            </a:r>
            <a:r>
              <a:rPr lang="en-US" sz="2800" b="1" dirty="0" smtClean="0">
                <a:latin typeface="Calibri"/>
              </a:rPr>
              <a:t>ə</a:t>
            </a:r>
            <a:r>
              <a:rPr lang="en-US" sz="2800" b="1" dirty="0" smtClean="0"/>
              <a:t> : ]</a:t>
            </a:r>
            <a:endParaRPr lang="ru-RU" sz="2800" b="1" dirty="0" smtClean="0"/>
          </a:p>
          <a:p>
            <a:r>
              <a:rPr lang="ru-RU" sz="2800" b="1" dirty="0" smtClean="0"/>
              <a:t> (3-й тип слога)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7030A0"/>
                </a:solidFill>
              </a:rPr>
              <a:t>g</a:t>
            </a:r>
            <a:r>
              <a:rPr lang="en-US" sz="2800" b="1" dirty="0" smtClean="0">
                <a:solidFill>
                  <a:srgbClr val="7030A0"/>
                </a:solidFill>
              </a:rPr>
              <a:t>irl, her, bird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endParaRPr lang="ru-RU" sz="2800" b="1" dirty="0" smtClean="0"/>
          </a:p>
          <a:p>
            <a:r>
              <a:rPr lang="ru-RU" sz="2800" b="1" dirty="0" smtClean="0"/>
              <a:t>В конце слов букосочетания  </a:t>
            </a:r>
            <a:r>
              <a:rPr lang="en-US" sz="2800" b="1" dirty="0" err="1" smtClean="0">
                <a:solidFill>
                  <a:srgbClr val="C00000"/>
                </a:solidFill>
              </a:rPr>
              <a:t>er</a:t>
            </a:r>
            <a:r>
              <a:rPr lang="en-US" sz="2800" b="1" dirty="0" smtClean="0">
                <a:solidFill>
                  <a:srgbClr val="C00000"/>
                </a:solidFill>
              </a:rPr>
              <a:t>,  or</a:t>
            </a:r>
          </a:p>
          <a:p>
            <a:r>
              <a:rPr lang="ru-RU" sz="2800" b="1" dirty="0" smtClean="0"/>
              <a:t> не под ударением читаются как </a:t>
            </a:r>
            <a:r>
              <a:rPr lang="en-US" sz="2800" b="1" dirty="0" smtClean="0"/>
              <a:t> </a:t>
            </a:r>
            <a:r>
              <a:rPr lang="en-US" sz="2800" b="1" dirty="0" smtClean="0"/>
              <a:t>[</a:t>
            </a:r>
            <a:r>
              <a:rPr lang="en-US" sz="2800" b="1" dirty="0" smtClean="0">
                <a:latin typeface="Calibri"/>
              </a:rPr>
              <a:t>ə]</a:t>
            </a:r>
          </a:p>
          <a:p>
            <a:endParaRPr lang="en-US" sz="2800" b="1" dirty="0" smtClean="0">
              <a:latin typeface="Calibri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Calibri"/>
              </a:rPr>
              <a:t>‘farmer, ‘doctor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430856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63688" y="1052736"/>
          <a:ext cx="6096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[  </a:t>
                      </a:r>
                      <a:r>
                        <a:rPr lang="en-US" sz="2400" b="1" dirty="0" smtClean="0">
                          <a:latin typeface="Calibri"/>
                        </a:rPr>
                        <a:t>ə</a:t>
                      </a:r>
                      <a:r>
                        <a:rPr lang="en-US" sz="2400" b="1" dirty="0" smtClean="0"/>
                        <a:t> : ]</a:t>
                      </a:r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l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B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er</a:t>
                      </a:r>
                      <a:r>
                        <a:rPr lang="en-US" sz="2400" b="1" dirty="0" smtClean="0"/>
                        <a:t>lin</a:t>
                      </a:r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b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d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h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er</a:t>
                      </a:r>
                      <a:endParaRPr lang="en-US" sz="3200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sh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t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thday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d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ty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f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st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th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ir</a:t>
                      </a:r>
                      <a:r>
                        <a:rPr lang="en-US" sz="2400" b="1" dirty="0" smtClean="0"/>
                        <a:t>d</a:t>
                      </a:r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mirth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88"/>
            <a:ext cx="8686800" cy="65008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/>
              <a:t>[  </a:t>
            </a:r>
            <a:r>
              <a:rPr lang="en-US" sz="2800" dirty="0" smtClean="0">
                <a:latin typeface="Calibri"/>
              </a:rPr>
              <a:t>ə</a:t>
            </a:r>
            <a:r>
              <a:rPr lang="en-US" sz="2800" dirty="0" smtClean="0"/>
              <a:t> </a:t>
            </a:r>
            <a:r>
              <a:rPr lang="en-US" sz="2800" dirty="0" smtClean="0"/>
              <a:t>: ]</a:t>
            </a:r>
            <a:endParaRPr lang="ru-RU" sz="2800" dirty="0" smtClean="0"/>
          </a:p>
          <a:p>
            <a:pPr algn="ctr">
              <a:buNone/>
            </a:pPr>
            <a:r>
              <a:rPr lang="en-US" sz="4400" dirty="0" smtClean="0"/>
              <a:t>g</a:t>
            </a:r>
            <a:r>
              <a:rPr lang="en-US" sz="4400" dirty="0" smtClean="0">
                <a:solidFill>
                  <a:srgbClr val="00B050"/>
                </a:solidFill>
              </a:rPr>
              <a:t>ir</a:t>
            </a:r>
            <a:r>
              <a:rPr lang="en-US" sz="4400" dirty="0" smtClean="0"/>
              <a:t>l</a:t>
            </a:r>
          </a:p>
          <a:p>
            <a:pPr algn="ctr">
              <a:buNone/>
            </a:pPr>
            <a:r>
              <a:rPr lang="en-US" sz="4400" dirty="0" smtClean="0"/>
              <a:t>h</a:t>
            </a:r>
            <a:r>
              <a:rPr lang="en-US" sz="4400" dirty="0" smtClean="0">
                <a:solidFill>
                  <a:srgbClr val="00B050"/>
                </a:solidFill>
              </a:rPr>
              <a:t>er</a:t>
            </a:r>
            <a:endParaRPr lang="en-US" sz="5400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4000" dirty="0"/>
              <a:t>b</a:t>
            </a:r>
            <a:r>
              <a:rPr lang="en-US" sz="4000" dirty="0" smtClean="0">
                <a:solidFill>
                  <a:srgbClr val="00B050"/>
                </a:solidFill>
              </a:rPr>
              <a:t>ir</a:t>
            </a:r>
            <a:r>
              <a:rPr lang="en-US" sz="4000" dirty="0" smtClean="0"/>
              <a:t>d</a:t>
            </a:r>
          </a:p>
          <a:p>
            <a:pPr algn="ctr">
              <a:buNone/>
            </a:pPr>
            <a:r>
              <a:rPr lang="en-US" sz="4000" dirty="0"/>
              <a:t>s</a:t>
            </a:r>
            <a:r>
              <a:rPr lang="en-US" sz="4000" dirty="0" smtClean="0"/>
              <a:t>h</a:t>
            </a:r>
            <a:r>
              <a:rPr lang="en-US" sz="4000" dirty="0" smtClean="0">
                <a:solidFill>
                  <a:srgbClr val="00B050"/>
                </a:solidFill>
              </a:rPr>
              <a:t>ir</a:t>
            </a:r>
            <a:r>
              <a:rPr lang="en-US" sz="4000" dirty="0" smtClean="0"/>
              <a:t>t</a:t>
            </a:r>
          </a:p>
          <a:p>
            <a:pPr algn="ctr">
              <a:buNone/>
            </a:pPr>
            <a:r>
              <a:rPr lang="en-US" sz="4000" dirty="0"/>
              <a:t>d</a:t>
            </a:r>
            <a:r>
              <a:rPr lang="en-US" sz="4000" dirty="0" smtClean="0">
                <a:solidFill>
                  <a:srgbClr val="00B050"/>
                </a:solidFill>
              </a:rPr>
              <a:t>ir</a:t>
            </a:r>
            <a:r>
              <a:rPr lang="en-US" sz="4000" dirty="0" smtClean="0"/>
              <a:t>ty</a:t>
            </a:r>
          </a:p>
          <a:p>
            <a:pPr algn="ctr">
              <a:buNone/>
            </a:pPr>
            <a:r>
              <a:rPr lang="en-US" sz="4000" dirty="0"/>
              <a:t>f</a:t>
            </a:r>
            <a:r>
              <a:rPr lang="en-US" sz="4000" dirty="0" smtClean="0">
                <a:solidFill>
                  <a:srgbClr val="00B050"/>
                </a:solidFill>
              </a:rPr>
              <a:t>ir</a:t>
            </a:r>
            <a:r>
              <a:rPr lang="en-US" sz="4000" dirty="0" smtClean="0"/>
              <a:t>st</a:t>
            </a:r>
          </a:p>
          <a:p>
            <a:pPr algn="ctr">
              <a:buNone/>
            </a:pPr>
            <a:r>
              <a:rPr lang="en-US" sz="4000" dirty="0"/>
              <a:t>t</a:t>
            </a:r>
            <a:r>
              <a:rPr lang="en-US" sz="4000" dirty="0" smtClean="0"/>
              <a:t>h</a:t>
            </a:r>
            <a:r>
              <a:rPr lang="en-US" sz="4000" dirty="0" smtClean="0">
                <a:solidFill>
                  <a:srgbClr val="00B050"/>
                </a:solidFill>
              </a:rPr>
              <a:t>ir</a:t>
            </a:r>
            <a:r>
              <a:rPr lang="en-US" sz="4000" dirty="0" smtClean="0"/>
              <a:t>d</a:t>
            </a:r>
          </a:p>
          <a:p>
            <a:pPr algn="ctr">
              <a:buNone/>
            </a:pPr>
            <a:r>
              <a:rPr lang="en-US" sz="4000" dirty="0" smtClean="0"/>
              <a:t>B</a:t>
            </a:r>
            <a:r>
              <a:rPr lang="en-US" sz="4000" dirty="0" smtClean="0">
                <a:solidFill>
                  <a:srgbClr val="00B050"/>
                </a:solidFill>
              </a:rPr>
              <a:t>er</a:t>
            </a:r>
            <a:r>
              <a:rPr lang="en-US" sz="4000" dirty="0" smtClean="0"/>
              <a:t>lin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28625"/>
            <a:ext cx="8686800" cy="5697538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6000" b="1" dirty="0" smtClean="0"/>
          </a:p>
          <a:p>
            <a:pPr algn="ctr">
              <a:buNone/>
            </a:pPr>
            <a:r>
              <a:rPr lang="en-US" sz="5400" b="1" dirty="0" smtClean="0"/>
              <a:t>h</a:t>
            </a:r>
            <a:r>
              <a:rPr lang="en-US" sz="5400" b="1" dirty="0" smtClean="0"/>
              <a:t>er</a:t>
            </a:r>
            <a:r>
              <a:rPr lang="en-US" sz="5400" b="1" dirty="0" smtClean="0"/>
              <a:t>, dirty, third, 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Berlin, her</a:t>
            </a:r>
            <a:r>
              <a:rPr lang="en-US" sz="5400" b="1" dirty="0" smtClean="0"/>
              <a:t>, first, 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shirt</a:t>
            </a:r>
            <a:r>
              <a:rPr lang="en-US" sz="5400" b="1" dirty="0" smtClean="0"/>
              <a:t>, girl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430856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187624" y="0"/>
            <a:ext cx="40386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800" b="1" dirty="0"/>
              <a:t>d</a:t>
            </a:r>
            <a:r>
              <a:rPr lang="en-US" sz="4800" b="1" dirty="0" smtClean="0"/>
              <a:t>oct</a:t>
            </a:r>
            <a:r>
              <a:rPr lang="en-US" sz="4800" b="1" dirty="0" smtClean="0">
                <a:solidFill>
                  <a:srgbClr val="00B050"/>
                </a:solidFill>
              </a:rPr>
              <a:t>or</a:t>
            </a:r>
          </a:p>
          <a:p>
            <a:pPr>
              <a:buNone/>
            </a:pPr>
            <a:r>
              <a:rPr lang="en-US" sz="4800" b="1" dirty="0"/>
              <a:t>f</a:t>
            </a:r>
            <a:r>
              <a:rPr lang="en-US" sz="4800" b="1" dirty="0" smtClean="0"/>
              <a:t>arm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>
              <a:buNone/>
            </a:pPr>
            <a:r>
              <a:rPr lang="en-US" sz="4800" b="1" dirty="0"/>
              <a:t>t</a:t>
            </a:r>
            <a:r>
              <a:rPr lang="en-US" sz="4800" b="1" dirty="0" smtClean="0"/>
              <a:t>ig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>
              <a:buNone/>
            </a:pPr>
            <a:r>
              <a:rPr lang="en-US" sz="4800" b="1" dirty="0"/>
              <a:t>b</a:t>
            </a:r>
            <a:r>
              <a:rPr lang="en-US" sz="4800" b="1" dirty="0" smtClean="0"/>
              <a:t>utt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>
              <a:buNone/>
            </a:pPr>
            <a:r>
              <a:rPr lang="en-US" sz="4800" b="1" dirty="0" smtClean="0"/>
              <a:t>moth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>
              <a:buNone/>
            </a:pPr>
            <a:r>
              <a:rPr lang="en-US" sz="4800" b="1" dirty="0"/>
              <a:t>s</a:t>
            </a:r>
            <a:r>
              <a:rPr lang="en-US" sz="4800" b="1" dirty="0" smtClean="0"/>
              <a:t>umm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5105400" y="0"/>
            <a:ext cx="4038600" cy="66436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dirty="0"/>
              <a:t>p</a:t>
            </a:r>
            <a:r>
              <a:rPr lang="en-US" sz="4800" b="1" dirty="0" smtClean="0"/>
              <a:t>ap</a:t>
            </a:r>
            <a:r>
              <a:rPr lang="en-US" sz="4800" b="1" dirty="0" smtClean="0">
                <a:solidFill>
                  <a:srgbClr val="00B050"/>
                </a:solidFill>
              </a:rPr>
              <a:t>er </a:t>
            </a:r>
            <a:r>
              <a:rPr lang="en-US" sz="4800" b="1" dirty="0" smtClean="0"/>
              <a:t>                             </a:t>
            </a:r>
          </a:p>
          <a:p>
            <a:pPr algn="ctr">
              <a:buNone/>
            </a:pPr>
            <a:r>
              <a:rPr lang="en-US" sz="4800" b="1" dirty="0"/>
              <a:t>r</a:t>
            </a:r>
            <a:r>
              <a:rPr lang="en-US" sz="4800" b="1" dirty="0" smtClean="0"/>
              <a:t>iv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 algn="ctr">
              <a:buNone/>
            </a:pPr>
            <a:r>
              <a:rPr lang="en-US" sz="4800" b="1" dirty="0"/>
              <a:t>r</a:t>
            </a:r>
            <a:r>
              <a:rPr lang="en-US" sz="4800" b="1" dirty="0" smtClean="0"/>
              <a:t>oll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 algn="ctr">
              <a:buNone/>
            </a:pPr>
            <a:r>
              <a:rPr lang="en-US" sz="4800" b="1" dirty="0" smtClean="0"/>
              <a:t>lett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 algn="ctr">
              <a:buNone/>
            </a:pPr>
            <a:r>
              <a:rPr lang="en-US" sz="4800" b="1" dirty="0"/>
              <a:t>f</a:t>
            </a:r>
            <a:r>
              <a:rPr lang="en-US" sz="4800" b="1" dirty="0" smtClean="0"/>
              <a:t>ing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</a:p>
          <a:p>
            <a:pPr algn="ctr">
              <a:buNone/>
            </a:pPr>
            <a:r>
              <a:rPr lang="en-US" sz="4800" b="1" dirty="0" smtClean="0"/>
              <a:t>comput</a:t>
            </a:r>
            <a:r>
              <a:rPr lang="en-US" sz="4800" b="1" dirty="0" smtClean="0">
                <a:solidFill>
                  <a:srgbClr val="00B050"/>
                </a:solidFill>
              </a:rPr>
              <a:t>er</a:t>
            </a:r>
            <a:endParaRPr lang="ru-RU" sz="48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"/>
            <a:ext cx="8686800" cy="59832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r>
              <a:rPr lang="en-US" sz="4800" b="1" dirty="0" smtClean="0"/>
              <a:t>f</a:t>
            </a:r>
            <a:r>
              <a:rPr lang="en-US" sz="4800" b="1" dirty="0" smtClean="0"/>
              <a:t>inger</a:t>
            </a:r>
            <a:r>
              <a:rPr lang="en-US" sz="4800" b="1" dirty="0" smtClean="0"/>
              <a:t>, player, mother, summer, paper, letter, tiger, computer, butter, farmer, roller, river, doctor</a:t>
            </a:r>
            <a:endParaRPr lang="ru-RU" sz="4800" b="1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430856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"/>
            <a:ext cx="8686800" cy="6715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Excellent!</a:t>
            </a:r>
            <a:endParaRPr lang="en-US" sz="5400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r>
              <a:rPr lang="en-US" sz="6000" b="1" dirty="0" smtClean="0"/>
              <a:t>Thank</a:t>
            </a:r>
            <a:r>
              <a:rPr lang="en-US" sz="4800" b="1" dirty="0" smtClean="0"/>
              <a:t> </a:t>
            </a:r>
            <a:r>
              <a:rPr lang="en-US" sz="6000" b="1" dirty="0" smtClean="0"/>
              <a:t>you</a:t>
            </a:r>
            <a:r>
              <a:rPr lang="en-US" sz="4800" dirty="0" smtClean="0"/>
              <a:t>!</a:t>
            </a:r>
            <a:endParaRPr lang="ru-RU" sz="4800" dirty="0"/>
          </a:p>
        </p:txBody>
      </p:sp>
      <p:pic>
        <p:nvPicPr>
          <p:cNvPr id="5" name="Рисунок 4" descr="0_57cd_78e33c30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1071546"/>
            <a:ext cx="3054959" cy="4466315"/>
          </a:xfrm>
          <a:prstGeom prst="rect">
            <a:avLst/>
          </a:prstGeom>
        </p:spPr>
      </p:pic>
      <p:sp>
        <p:nvSpPr>
          <p:cNvPr id="6" name="Action Button: End 5">
            <a:hlinkClick r:id="" action="ppaction://hlinkshowjump?jump=endshow" highlightClick="1"/>
          </p:cNvPr>
          <p:cNvSpPr/>
          <p:nvPr/>
        </p:nvSpPr>
        <p:spPr>
          <a:xfrm>
            <a:off x="8172400" y="6237312"/>
            <a:ext cx="432048" cy="33265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202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Поток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класс  Урок 10</dc:title>
  <dc:creator>Шайдурова В.Ф. ГБОУ Школа №106</dc:creator>
  <cp:lastModifiedBy>acer</cp:lastModifiedBy>
  <cp:revision>16</cp:revision>
  <dcterms:created xsi:type="dcterms:W3CDTF">2009-10-04T08:18:43Z</dcterms:created>
  <dcterms:modified xsi:type="dcterms:W3CDTF">2015-02-03T17:47:27Z</dcterms:modified>
</cp:coreProperties>
</file>