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7" r:id="rId4"/>
    <p:sldId id="263" r:id="rId5"/>
    <p:sldId id="264" r:id="rId6"/>
    <p:sldId id="257" r:id="rId7"/>
    <p:sldId id="258" r:id="rId8"/>
    <p:sldId id="259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F52F0C-C726-45AD-A4E2-60D68B4F7012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5ED60-E5DF-4763-BA58-98083B2DCA4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65455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буквы «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в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3-м типе слога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УМК М.З. Биболетова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9358313" cy="6643687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Good work!</a:t>
            </a:r>
          </a:p>
          <a:p>
            <a:pPr algn="ctr"/>
            <a:endParaRPr lang="en-US" sz="5400" dirty="0"/>
          </a:p>
          <a:p>
            <a:pPr algn="ctr"/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Thank you!</a:t>
            </a:r>
          </a:p>
          <a:p>
            <a:pPr algn="ctr">
              <a:buNone/>
            </a:pPr>
            <a:endParaRPr lang="en-US" sz="8000" b="1" dirty="0"/>
          </a:p>
          <a:p>
            <a:pPr algn="ctr">
              <a:buNone/>
            </a:pPr>
            <a:endParaRPr lang="ru-RU" sz="8000" b="1" dirty="0"/>
          </a:p>
        </p:txBody>
      </p:sp>
      <p:pic>
        <p:nvPicPr>
          <p:cNvPr id="5" name="Рисунок 4" descr="0_587f1_e633eaae_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132856"/>
            <a:ext cx="4090206" cy="3067655"/>
          </a:xfrm>
          <a:prstGeom prst="ellips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340768"/>
            <a:ext cx="63233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Содержание</a:t>
            </a:r>
          </a:p>
          <a:p>
            <a:endParaRPr lang="ru-RU" sz="2000" b="1" dirty="0"/>
          </a:p>
          <a:p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Правило чтения буквы «А» в 3-м типе слова</a:t>
            </a:r>
          </a:p>
          <a:p>
            <a:pPr marL="342900" indent="-342900"/>
            <a:endParaRPr lang="ru-RU" sz="2000" b="1" dirty="0" smtClean="0"/>
          </a:p>
          <a:p>
            <a:pPr marL="342900" indent="-342900"/>
            <a:r>
              <a:rPr lang="ru-RU" sz="2000" b="1" dirty="0" smtClean="0"/>
              <a:t>2. Чтение слов с буквой «А» в 3-м типе слога</a:t>
            </a:r>
          </a:p>
          <a:p>
            <a:pPr marL="342900" indent="-342900"/>
            <a:endParaRPr lang="ru-RU" sz="2000" b="1" dirty="0"/>
          </a:p>
          <a:p>
            <a:pPr marL="342900" indent="-342900"/>
            <a:r>
              <a:rPr lang="ru-RU" sz="2000" b="1" dirty="0" smtClean="0"/>
              <a:t>3. Чтение  слов с буквой «А» в 1-м типе слога</a:t>
            </a:r>
          </a:p>
          <a:p>
            <a:pPr marL="342900" indent="-342900"/>
            <a:endParaRPr lang="ru-RU" sz="2000" b="1" dirty="0"/>
          </a:p>
          <a:p>
            <a:pPr marL="342900" indent="-342900"/>
            <a:r>
              <a:rPr lang="ru-RU" sz="2000" b="1" dirty="0" smtClean="0"/>
              <a:t>4. </a:t>
            </a:r>
            <a:r>
              <a:rPr lang="ru-RU" sz="2000" b="1" dirty="0" smtClean="0"/>
              <a:t>Чтение  слов с буквой «А» во 2-м типе слога</a:t>
            </a:r>
          </a:p>
          <a:p>
            <a:pPr marL="342900" indent="-342900"/>
            <a:endParaRPr lang="ru-RU" sz="2000" b="1" dirty="0"/>
          </a:p>
          <a:p>
            <a:pPr marL="342900" indent="-342900"/>
            <a:r>
              <a:rPr lang="ru-RU" sz="2000" b="1" dirty="0" smtClean="0"/>
              <a:t>5. </a:t>
            </a:r>
            <a:r>
              <a:rPr lang="ru-RU" sz="2000" b="1" dirty="0" smtClean="0"/>
              <a:t>Чтение  слов с буквой «А» в 1, 2, 3-м типах слога</a:t>
            </a:r>
            <a:endParaRPr lang="ru-RU" sz="2000" b="1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7812360" y="2420888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7812360" y="2996952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>
          <a:xfrm>
            <a:off x="7812360" y="3573016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>
          <a:xfrm>
            <a:off x="7812360" y="4149080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ction Button: Forward or Next 8">
            <a:hlinkClick r:id="rId6" action="ppaction://hlinksldjump" highlightClick="1"/>
          </p:cNvPr>
          <p:cNvSpPr/>
          <p:nvPr/>
        </p:nvSpPr>
        <p:spPr>
          <a:xfrm>
            <a:off x="7812360" y="4725144"/>
            <a:ext cx="360040" cy="3223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700808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Правило чтения буквы «А» в </a:t>
            </a:r>
            <a:r>
              <a:rPr lang="en-US" sz="2800" b="1" dirty="0" smtClean="0">
                <a:solidFill>
                  <a:srgbClr val="7030A0"/>
                </a:solidFill>
              </a:rPr>
              <a:t>3-</a:t>
            </a:r>
            <a:r>
              <a:rPr lang="ru-RU" sz="2800" b="1" dirty="0" smtClean="0">
                <a:solidFill>
                  <a:srgbClr val="7030A0"/>
                </a:solidFill>
              </a:rPr>
              <a:t>м  типе слога</a:t>
            </a:r>
            <a:r>
              <a:rPr lang="en-US" sz="2800" b="1" dirty="0" smtClean="0">
                <a:solidFill>
                  <a:srgbClr val="7030A0"/>
                </a:solidFill>
              </a:rPr>
              <a:t> ( </a:t>
            </a:r>
            <a:r>
              <a:rPr lang="en-US" sz="2800" b="1" dirty="0" err="1" smtClean="0">
                <a:solidFill>
                  <a:srgbClr val="C00000"/>
                </a:solidFill>
              </a:rPr>
              <a:t>a+r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endParaRPr lang="ru-RU" sz="3200" b="1" dirty="0" smtClean="0"/>
          </a:p>
          <a:p>
            <a:pPr algn="ctr"/>
            <a:r>
              <a:rPr lang="ru-RU" sz="3200" b="1" dirty="0" smtClean="0"/>
              <a:t>Буква  «А» в 3-м типе слога дает звук</a:t>
            </a:r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[</a:t>
            </a:r>
            <a:r>
              <a:rPr lang="en-US" sz="3200" b="1" dirty="0" smtClean="0">
                <a:solidFill>
                  <a:srgbClr val="C00000"/>
                </a:solidFill>
                <a:latin typeface="Calibri"/>
              </a:rPr>
              <a:t>ɑ:</a:t>
            </a:r>
            <a:r>
              <a:rPr lang="en-US" sz="3200" b="1" dirty="0" smtClean="0">
                <a:solidFill>
                  <a:srgbClr val="C00000"/>
                </a:solidFill>
              </a:rPr>
              <a:t>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3861048"/>
            <a:ext cx="318200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         p</a:t>
            </a:r>
            <a:r>
              <a:rPr lang="en-US" sz="3200" b="1" dirty="0" smtClean="0">
                <a:solidFill>
                  <a:srgbClr val="C00000"/>
                </a:solidFill>
              </a:rPr>
              <a:t>ar</a:t>
            </a:r>
            <a:r>
              <a:rPr lang="en-US" sz="3200" b="1" dirty="0" smtClean="0">
                <a:solidFill>
                  <a:srgbClr val="7030A0"/>
                </a:solidFill>
              </a:rPr>
              <a:t>k, f</a:t>
            </a:r>
            <a:r>
              <a:rPr lang="en-US" sz="3200" b="1" dirty="0" smtClean="0">
                <a:solidFill>
                  <a:srgbClr val="C00000"/>
                </a:solidFill>
              </a:rPr>
              <a:t>ar</a:t>
            </a:r>
            <a:r>
              <a:rPr lang="en-US" sz="3200" b="1" dirty="0" smtClean="0">
                <a:solidFill>
                  <a:srgbClr val="7030A0"/>
                </a:solidFill>
              </a:rPr>
              <a:t>m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686800" cy="6126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200" b="1" dirty="0" smtClean="0"/>
              <a:t>A</a:t>
            </a:r>
            <a:r>
              <a:rPr lang="en-US" sz="7200" b="1" dirty="0" smtClean="0"/>
              <a:t>+ </a:t>
            </a:r>
            <a:r>
              <a:rPr lang="en-US" sz="7200" b="1" dirty="0" smtClean="0">
                <a:solidFill>
                  <a:srgbClr val="FF0000"/>
                </a:solidFill>
              </a:rPr>
              <a:t>R</a:t>
            </a:r>
            <a:r>
              <a:rPr lang="en-US" sz="7200" b="1" dirty="0" smtClean="0"/>
              <a:t> = [a:]</a:t>
            </a:r>
          </a:p>
          <a:p>
            <a:pPr algn="ctr">
              <a:buNone/>
            </a:pPr>
            <a:r>
              <a:rPr lang="en-US" sz="4800" b="1" dirty="0" smtClean="0"/>
              <a:t>p</a:t>
            </a: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r>
              <a:rPr lang="en-US" sz="4800" b="1" dirty="0" smtClean="0"/>
              <a:t>k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f</a:t>
            </a: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r>
              <a:rPr lang="en-US" sz="4800" b="1" dirty="0" smtClean="0"/>
              <a:t>m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f</a:t>
            </a: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r>
              <a:rPr lang="en-US" sz="4800" b="1" dirty="0" smtClean="0"/>
              <a:t>mer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s</a:t>
            </a:r>
            <a:r>
              <a:rPr lang="en-US" sz="4800" b="1" dirty="0" smtClean="0"/>
              <a:t>m</a:t>
            </a: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r>
              <a:rPr lang="en-US" sz="4800" b="1" dirty="0" smtClean="0"/>
              <a:t>t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c</a:t>
            </a: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800" b="1" dirty="0" smtClean="0"/>
              <a:t>d</a:t>
            </a: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r>
              <a:rPr lang="en-US" sz="4800" b="1" dirty="0" smtClean="0"/>
              <a:t>k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ar</a:t>
            </a:r>
            <a:r>
              <a:rPr lang="en-US" sz="4800" b="1" dirty="0" smtClean="0"/>
              <a:t>e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8329613" cy="57689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200" b="1" dirty="0" smtClean="0"/>
          </a:p>
          <a:p>
            <a:pPr algn="ctr">
              <a:buNone/>
            </a:pPr>
            <a:r>
              <a:rPr lang="en-US" sz="7200" b="1" dirty="0" smtClean="0"/>
              <a:t>p</a:t>
            </a:r>
            <a:r>
              <a:rPr lang="en-US" sz="7200" b="1" dirty="0" smtClean="0"/>
              <a:t>ark</a:t>
            </a:r>
            <a:r>
              <a:rPr lang="en-US" sz="7200" b="1" dirty="0" smtClean="0"/>
              <a:t>, farm, farmer, smart, car,  dark, are</a:t>
            </a:r>
            <a:endParaRPr lang="ru-RU" sz="7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1-</a:t>
            </a:r>
            <a:r>
              <a:rPr lang="ru-RU" sz="3200" b="1" dirty="0" smtClean="0">
                <a:solidFill>
                  <a:srgbClr val="C00000"/>
                </a:solidFill>
              </a:rPr>
              <a:t>й тип чтения буквы «А»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060848"/>
            <a:ext cx="697671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Kate, take, name, cake, 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skate, table, date, late, lazy,</a:t>
            </a:r>
          </a:p>
          <a:p>
            <a:endParaRPr lang="en-US" sz="3600" b="1" dirty="0" smtClean="0"/>
          </a:p>
          <a:p>
            <a:r>
              <a:rPr lang="en-US" sz="3600" b="1" dirty="0"/>
              <a:t>g</a:t>
            </a:r>
            <a:r>
              <a:rPr lang="en-US" sz="3600" b="1" dirty="0" smtClean="0"/>
              <a:t>ame,  face, date, age, baby, day</a:t>
            </a:r>
            <a:endParaRPr lang="en-US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340768"/>
            <a:ext cx="6034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2-</a:t>
            </a:r>
            <a:r>
              <a:rPr lang="ru-RU" sz="3600" b="1" dirty="0" smtClean="0">
                <a:solidFill>
                  <a:srgbClr val="C00000"/>
                </a:solidFill>
              </a:rPr>
              <a:t>й тип чтения буквы «А»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2636912"/>
            <a:ext cx="613674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Cat, fat, black, sad, </a:t>
            </a:r>
          </a:p>
          <a:p>
            <a:r>
              <a:rPr lang="en-US" sz="4000" b="1" dirty="0" smtClean="0"/>
              <a:t>hat, bad,  ham, can, have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44824"/>
            <a:ext cx="77768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Hat, park, cake, smart, </a:t>
            </a:r>
          </a:p>
          <a:p>
            <a:r>
              <a:rPr lang="en-US" sz="4800" b="1" dirty="0" smtClean="0"/>
              <a:t>take, black, farm, sad, bad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6429375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Cat, fat, black, sad, hat, bad,  ham, can, have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000" b="1" dirty="0" smtClean="0"/>
              <a:t>Kate, take, name, cake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000" b="1" dirty="0" smtClean="0"/>
              <a:t>Are, farmer, park, farm, smart, dark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/>
              <a:t>Hat, park, cake, smart, take, black, farm, sad, bad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299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7</cp:revision>
  <dcterms:created xsi:type="dcterms:W3CDTF">2015-02-03T18:14:38Z</dcterms:created>
  <dcterms:modified xsi:type="dcterms:W3CDTF">2015-02-03T19:15:10Z</dcterms:modified>
</cp:coreProperties>
</file>