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8" r:id="rId5"/>
    <p:sldId id="267" r:id="rId6"/>
    <p:sldId id="259" r:id="rId7"/>
    <p:sldId id="264" r:id="rId8"/>
    <p:sldId id="265" r:id="rId9"/>
    <p:sldId id="261" r:id="rId10"/>
    <p:sldId id="266" r:id="rId11"/>
    <p:sldId id="269" r:id="rId12"/>
    <p:sldId id="270" r:id="rId13"/>
    <p:sldId id="268" r:id="rId14"/>
    <p:sldId id="260" r:id="rId15"/>
    <p:sldId id="263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slide" Target="slide2.xml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slide" Target="slide1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Расчеты по химическим уравнениям</a:t>
            </a:r>
            <a:r>
              <a:rPr lang="ru-RU" sz="5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5400" b="1" dirty="0" smtClean="0">
                <a:latin typeface="Arial" pitchFamily="34" charset="0"/>
                <a:cs typeface="Arial" pitchFamily="34" charset="0"/>
              </a:rPr>
            </a:br>
            <a:endParaRPr lang="ru-RU" sz="5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0" y="3489960"/>
            <a:ext cx="6400800" cy="1752600"/>
          </a:xfrm>
        </p:spPr>
        <p:txBody>
          <a:bodyPr/>
          <a:lstStyle/>
          <a:p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Урок химии в 8 классе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48400" y="4800600"/>
            <a:ext cx="2514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Автор: учитель химии Козлова Анна Александровна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80772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МОУ «Андреапольская средняя общеобразовательная школа  №3»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488" y="5786454"/>
            <a:ext cx="24288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2015 г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г. Андреаполь Тверская область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609600"/>
            <a:ext cx="2736850" cy="46799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0" dirty="0" smtClean="0">
                <a:latin typeface="Arial" pitchFamily="34" charset="0"/>
                <a:cs typeface="Arial" pitchFamily="34" charset="0"/>
              </a:rPr>
              <a:t>Дано: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000" b="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ru-RU" sz="2000" b="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р-ра</a:t>
            </a:r>
            <a:r>
              <a:rPr lang="en-US" sz="2000" b="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ru-RU" sz="2000" b="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200</a:t>
            </a:r>
            <a:r>
              <a:rPr lang="ru-RU" sz="2000" b="0" dirty="0" smtClean="0">
                <a:latin typeface="Arial" pitchFamily="34" charset="0"/>
                <a:cs typeface="Arial" pitchFamily="34" charset="0"/>
              </a:rPr>
              <a:t>г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000" b="0" dirty="0" smtClean="0">
                <a:latin typeface="Arial" pitchFamily="34" charset="0"/>
                <a:cs typeface="Arial" pitchFamily="34" charset="0"/>
              </a:rPr>
              <a:t>ω</a:t>
            </a:r>
            <a:r>
              <a:rPr lang="ru-RU" sz="2000" b="0" dirty="0" smtClean="0">
                <a:latin typeface="Arial" pitchFamily="34" charset="0"/>
                <a:cs typeface="Arial" pitchFamily="34" charset="0"/>
              </a:rPr>
              <a:t>  (</a:t>
            </a:r>
            <a:r>
              <a:rPr lang="en-US" sz="2000" b="0" dirty="0" smtClean="0">
                <a:latin typeface="Arial" pitchFamily="34" charset="0"/>
                <a:cs typeface="Arial" pitchFamily="34" charset="0"/>
              </a:rPr>
              <a:t>NaOH)= 20%</a:t>
            </a:r>
            <a:endParaRPr lang="ru-RU" sz="2000" b="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b="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0" dirty="0" smtClean="0">
                <a:latin typeface="Arial" pitchFamily="34" charset="0"/>
                <a:cs typeface="Arial" pitchFamily="34" charset="0"/>
              </a:rPr>
              <a:t>m(Cu(OH)</a:t>
            </a:r>
            <a:r>
              <a:rPr lang="en-US" sz="2000" b="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000" b="0" dirty="0" smtClean="0">
                <a:latin typeface="Arial" pitchFamily="34" charset="0"/>
                <a:cs typeface="Arial" pitchFamily="34" charset="0"/>
              </a:rPr>
              <a:t>) – 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000" b="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800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657600" y="76200"/>
            <a:ext cx="5129212" cy="6477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0" dirty="0" smtClean="0">
                <a:latin typeface="Arial" pitchFamily="34" charset="0"/>
                <a:cs typeface="Arial" pitchFamily="34" charset="0"/>
              </a:rPr>
              <a:t>Решение: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0" dirty="0" smtClean="0">
                <a:latin typeface="Arial" pitchFamily="34" charset="0"/>
                <a:cs typeface="Arial" pitchFamily="34" charset="0"/>
              </a:rPr>
              <a:t>  1 моль      </a:t>
            </a:r>
            <a:r>
              <a:rPr lang="en-US" sz="2000" b="0" dirty="0" smtClean="0">
                <a:latin typeface="Arial" pitchFamily="34" charset="0"/>
                <a:cs typeface="Arial" pitchFamily="34" charset="0"/>
              </a:rPr>
              <a:t>                         </a:t>
            </a:r>
            <a:r>
              <a:rPr lang="ru-RU" sz="2000" b="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b="0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b="0" dirty="0" smtClean="0">
                <a:latin typeface="Arial" pitchFamily="34" charset="0"/>
                <a:cs typeface="Arial" pitchFamily="34" charset="0"/>
              </a:rPr>
              <a:t> моль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2000" b="0" dirty="0" smtClean="0">
                <a:latin typeface="Arial" pitchFamily="34" charset="0"/>
                <a:cs typeface="Arial" pitchFamily="34" charset="0"/>
              </a:rPr>
              <a:t>2NaOH+CuSO</a:t>
            </a:r>
            <a:r>
              <a:rPr lang="en-US" sz="2000" b="0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z="2000" b="0" dirty="0" smtClean="0">
                <a:latin typeface="Arial" pitchFamily="34" charset="0"/>
                <a:cs typeface="Arial" pitchFamily="34" charset="0"/>
              </a:rPr>
              <a:t>= Na</a:t>
            </a:r>
            <a:r>
              <a:rPr lang="en-US" sz="2000" b="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000" b="0" dirty="0" smtClean="0">
                <a:latin typeface="Arial" pitchFamily="34" charset="0"/>
                <a:cs typeface="Arial" pitchFamily="34" charset="0"/>
              </a:rPr>
              <a:t>SO</a:t>
            </a:r>
            <a:r>
              <a:rPr lang="en-US" sz="2000" b="0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z="2000" b="0" dirty="0" smtClean="0">
                <a:latin typeface="Arial" pitchFamily="34" charset="0"/>
                <a:cs typeface="Arial" pitchFamily="34" charset="0"/>
              </a:rPr>
              <a:t> + Cu(OH)</a:t>
            </a:r>
            <a:r>
              <a:rPr lang="en-US" sz="2000" b="0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en-US" sz="2400" b="0" baseline="-250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b="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000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0" dirty="0" smtClean="0">
                <a:latin typeface="Arial" pitchFamily="34" charset="0"/>
                <a:cs typeface="Arial" pitchFamily="34" charset="0"/>
              </a:rPr>
              <a:t>моль          </a:t>
            </a:r>
            <a:r>
              <a:rPr lang="en-US" sz="2000" b="0" dirty="0" smtClean="0">
                <a:latin typeface="Arial" pitchFamily="34" charset="0"/>
                <a:cs typeface="Arial" pitchFamily="34" charset="0"/>
              </a:rPr>
              <a:t>                       1</a:t>
            </a:r>
            <a:r>
              <a:rPr lang="ru-RU" sz="2000" b="0" dirty="0" smtClean="0">
                <a:latin typeface="Arial" pitchFamily="34" charset="0"/>
                <a:cs typeface="Arial" pitchFamily="34" charset="0"/>
              </a:rPr>
              <a:t> моль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800" b="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0" dirty="0" smtClean="0">
                <a:latin typeface="Arial" pitchFamily="34" charset="0"/>
                <a:cs typeface="Arial" pitchFamily="34" charset="0"/>
              </a:rPr>
              <a:t>     m(NaOH</a:t>
            </a:r>
            <a:r>
              <a:rPr lang="ru-RU" sz="1800" b="0" dirty="0" smtClean="0">
                <a:latin typeface="Arial" pitchFamily="34" charset="0"/>
                <a:cs typeface="Arial" pitchFamily="34" charset="0"/>
              </a:rPr>
              <a:t>) =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m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р-ра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)*</a:t>
            </a:r>
            <a:r>
              <a:rPr lang="el-GR" sz="1800" dirty="0" smtClean="0">
                <a:latin typeface="Arial" pitchFamily="34" charset="0"/>
                <a:cs typeface="Arial" pitchFamily="34" charset="0"/>
              </a:rPr>
              <a:t>ω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 (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NaOH)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     m(NaOH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= 200*20/100=40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г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                                       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NaOH)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     n(NaOH) =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                           M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NaOH)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endParaRPr lang="en-US" sz="1800" b="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0" dirty="0" smtClean="0">
                <a:latin typeface="Arial" pitchFamily="34" charset="0"/>
                <a:cs typeface="Arial" pitchFamily="34" charset="0"/>
              </a:rPr>
              <a:t>                         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40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г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     n(NaOH) =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                      = 1 моль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                          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40 г/моль</a:t>
            </a:r>
            <a:r>
              <a:rPr lang="en-US" sz="1800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b="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800" b="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Составляем пропорцию: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моль          1 моль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                        =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          1 моль            2 моль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= 0,5 моль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m(Cu(OH)</a:t>
            </a:r>
            <a:r>
              <a:rPr lang="en-US" sz="18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)=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n(Cu(OH)</a:t>
            </a:r>
            <a:r>
              <a:rPr lang="en-US" sz="18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) *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M(Cu(OH)</a:t>
            </a:r>
            <a:r>
              <a:rPr lang="en-US" sz="18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)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m(Cu(OH)</a:t>
            </a:r>
            <a:r>
              <a:rPr lang="en-US" sz="18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)= 0,5 моль* 98 г/моль=49 г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Ответ: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m(Cu(OH)</a:t>
            </a:r>
            <a:r>
              <a:rPr lang="en-US" sz="18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)= 49 г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800" b="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43000" y="533400"/>
            <a:ext cx="2517775" cy="2016125"/>
            <a:chOff x="840" y="935"/>
            <a:chExt cx="1496" cy="1270"/>
          </a:xfrm>
        </p:grpSpPr>
        <p:sp>
          <p:nvSpPr>
            <p:cNvPr id="8203" name="Line 5"/>
            <p:cNvSpPr>
              <a:spLocks noChangeShapeType="1"/>
            </p:cNvSpPr>
            <p:nvPr/>
          </p:nvSpPr>
          <p:spPr bwMode="auto">
            <a:xfrm>
              <a:off x="840" y="1797"/>
              <a:ext cx="1496" cy="0"/>
            </a:xfrm>
            <a:prstGeom prst="line">
              <a:avLst/>
            </a:prstGeom>
            <a:noFill/>
            <a:ln w="28575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04" name="Line 6"/>
            <p:cNvSpPr>
              <a:spLocks noChangeShapeType="1"/>
            </p:cNvSpPr>
            <p:nvPr/>
          </p:nvSpPr>
          <p:spPr bwMode="auto">
            <a:xfrm>
              <a:off x="2336" y="935"/>
              <a:ext cx="0" cy="1270"/>
            </a:xfrm>
            <a:prstGeom prst="line">
              <a:avLst/>
            </a:prstGeom>
            <a:noFill/>
            <a:ln w="28575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197" name="Rectangle 7"/>
          <p:cNvSpPr>
            <a:spLocks noChangeArrowheads="1"/>
          </p:cNvSpPr>
          <p:nvPr/>
        </p:nvSpPr>
        <p:spPr bwMode="auto">
          <a:xfrm>
            <a:off x="838200" y="228600"/>
            <a:ext cx="8153400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endParaRPr kumimoji="0" lang="ru-RU" sz="2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5486400" y="2514600"/>
            <a:ext cx="1371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303520" y="3506788"/>
            <a:ext cx="1371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495800" y="4648200"/>
            <a:ext cx="762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943600" y="4648200"/>
            <a:ext cx="914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Управляющая кнопка: возврат 13">
            <a:hlinkClick r:id="rId2" action="ppaction://hlinksldjump" highlightClick="1"/>
          </p:cNvPr>
          <p:cNvSpPr/>
          <p:nvPr/>
        </p:nvSpPr>
        <p:spPr>
          <a:xfrm>
            <a:off x="7572396" y="6357958"/>
            <a:ext cx="1143008" cy="35719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20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20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204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204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2048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2048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2048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2048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2048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2048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2048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build="p"/>
      <p:bldP spid="2048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Вычислить массу чистого железа, которое можно получить при восстановлении водородом железной окалины </a:t>
            </a:r>
            <a:r>
              <a:rPr lang="en-US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Fe</a:t>
            </a:r>
            <a:r>
              <a:rPr lang="ru-RU" sz="2200" b="1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ru-RU" sz="2200" b="1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массой 50г, содержащей 0,072 массовой доли примесей.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343400" cy="4525963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Дано: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 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общ.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Fe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прим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)=50г </a:t>
            </a:r>
          </a:p>
          <a:p>
            <a:pPr>
              <a:buNone/>
            </a:pPr>
            <a:r>
              <a:rPr lang="ru-RU" sz="2000" i="1" dirty="0" smtClean="0">
                <a:latin typeface="Arial" pitchFamily="34" charset="0"/>
                <a:cs typeface="Arial" pitchFamily="34" charset="0"/>
                <a:sym typeface="Symbol"/>
              </a:rPr>
              <a:t>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прим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)= 0,072 </a:t>
            </a: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      </a:t>
            </a: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m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Fe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)=?</a:t>
            </a: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M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Fe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)=232г/моль</a:t>
            </a: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M(Fe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 =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56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г/моль</a:t>
            </a:r>
          </a:p>
          <a:p>
            <a:pPr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 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0" y="1066800"/>
            <a:ext cx="5257800" cy="563880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Решение:</a:t>
            </a:r>
          </a:p>
          <a:p>
            <a:pPr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Fe</a:t>
            </a:r>
            <a:r>
              <a:rPr lang="ru-RU" b="1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ru-RU" b="1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+ 4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ru-RU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= 3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Fe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+ 4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ru-RU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O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Находим массовую долю железной окалины</a:t>
            </a:r>
          </a:p>
          <a:p>
            <a:pPr marL="514350" indent="-514350">
              <a:buNone/>
            </a:pPr>
            <a:r>
              <a:rPr lang="ru-RU" i="1" dirty="0" smtClean="0">
                <a:latin typeface="Arial" pitchFamily="34" charset="0"/>
                <a:cs typeface="Arial" pitchFamily="34" charset="0"/>
                <a:sym typeface="Symbol"/>
              </a:rPr>
              <a:t></a:t>
            </a:r>
            <a:r>
              <a:rPr lang="ru-RU" i="1" baseline="-25000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=1 - </a:t>
            </a:r>
            <a:r>
              <a:rPr lang="ru-RU" i="1" dirty="0" smtClean="0">
                <a:latin typeface="Arial" pitchFamily="34" charset="0"/>
                <a:cs typeface="Arial" pitchFamily="34" charset="0"/>
                <a:sym typeface="Symbol"/>
              </a:rPr>
              <a:t></a:t>
            </a:r>
            <a:r>
              <a:rPr lang="ru-RU" i="1" baseline="-25000" dirty="0" smtClean="0">
                <a:latin typeface="Arial" pitchFamily="34" charset="0"/>
                <a:cs typeface="Arial" pitchFamily="34" charset="0"/>
              </a:rPr>
              <a:t>прим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514350" indent="-51435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  <a:sym typeface="Symbol"/>
              </a:rPr>
              <a:t>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Fe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 = 1 – 0,072 = 0,928</a:t>
            </a:r>
          </a:p>
          <a:p>
            <a:pPr marL="514350" indent="-51435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2. Находим массу железной окалины</a:t>
            </a:r>
          </a:p>
          <a:p>
            <a:pPr marL="514350" indent="-514350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3.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28600" y="1676400"/>
            <a:ext cx="3127375" cy="2016125"/>
            <a:chOff x="840" y="935"/>
            <a:chExt cx="1496" cy="1270"/>
          </a:xfrm>
        </p:grpSpPr>
        <p:sp>
          <p:nvSpPr>
            <p:cNvPr id="6" name="Line 5"/>
            <p:cNvSpPr>
              <a:spLocks noChangeShapeType="1"/>
            </p:cNvSpPr>
            <p:nvPr/>
          </p:nvSpPr>
          <p:spPr bwMode="auto">
            <a:xfrm>
              <a:off x="840" y="1797"/>
              <a:ext cx="1496" cy="0"/>
            </a:xfrm>
            <a:prstGeom prst="line">
              <a:avLst/>
            </a:prstGeom>
            <a:noFill/>
            <a:ln w="28575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2336" y="935"/>
              <a:ext cx="0" cy="1270"/>
            </a:xfrm>
            <a:prstGeom prst="line">
              <a:avLst/>
            </a:prstGeom>
            <a:noFill/>
            <a:ln w="28575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176025147"/>
              </p:ext>
            </p:extLst>
          </p:nvPr>
        </p:nvGraphicFramePr>
        <p:xfrm>
          <a:off x="3810000" y="4800600"/>
          <a:ext cx="4495800" cy="533400"/>
        </p:xfrm>
        <a:graphic>
          <a:graphicData uri="http://schemas.openxmlformats.org/presentationml/2006/ole">
            <p:oleObj spid="_x0000_s1033" name="Формула" r:id="rId3" imgW="1955800" imgH="24130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166358617"/>
              </p:ext>
            </p:extLst>
          </p:nvPr>
        </p:nvGraphicFramePr>
        <p:xfrm>
          <a:off x="3962400" y="5410200"/>
          <a:ext cx="4800600" cy="929148"/>
        </p:xfrm>
        <a:graphic>
          <a:graphicData uri="http://schemas.openxmlformats.org/presentationml/2006/ole">
            <p:oleObj spid="_x0000_s1034" name="Формула" r:id="rId4" imgW="2145369" imgH="393529" progId="Equation.3">
              <p:embed/>
            </p:oleObj>
          </a:graphicData>
        </a:graphic>
      </p:graphicFrame>
      <p:sp>
        <p:nvSpPr>
          <p:cNvPr id="10" name="Управляющая кнопка: возврат 9">
            <a:hlinkClick r:id="rId5" action="ppaction://hlinksldjump" highlightClick="1"/>
          </p:cNvPr>
          <p:cNvSpPr/>
          <p:nvPr/>
        </p:nvSpPr>
        <p:spPr>
          <a:xfrm>
            <a:off x="7643834" y="6286520"/>
            <a:ext cx="1357322" cy="35719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4294967295"/>
          </p:nvPr>
        </p:nvSpPr>
        <p:spPr>
          <a:xfrm>
            <a:off x="381000" y="9906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4. Составляем пропорцию</a:t>
            </a:r>
          </a:p>
          <a:p>
            <a:pPr eaLnBrk="1" hangingPunct="1">
              <a:lnSpc>
                <a:spcPct val="60000"/>
              </a:lnSpc>
              <a:buFont typeface="Wingdings" pitchFamily="2" charset="2"/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0,2моль        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моль</a:t>
            </a:r>
          </a:p>
          <a:p>
            <a:pPr eaLnBrk="1" hangingPunct="1">
              <a:lnSpc>
                <a:spcPct val="60000"/>
              </a:lnSpc>
              <a:buFont typeface="Wingdings" pitchFamily="2" charset="2"/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           =</a:t>
            </a:r>
          </a:p>
          <a:p>
            <a:pPr eaLnBrk="1" hangingPunct="1">
              <a:lnSpc>
                <a:spcPct val="60000"/>
              </a:lnSpc>
              <a:buFont typeface="Wingdings" pitchFamily="2" charset="2"/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1 моль            3моль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5.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x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моль = 0,6 моль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6. Находим массу:</a:t>
            </a: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m(Fe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)=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n(Fe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) *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M(Fe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) </a:t>
            </a: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m(Fe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)= 0,6 моль *56 г/моль=33,6 г</a:t>
            </a:r>
          </a:p>
          <a:p>
            <a:pPr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Ответ: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m(Fe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)= 33,6 г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endParaRPr lang="ru-RU" sz="2800" dirty="0" smtClean="0">
              <a:solidFill>
                <a:srgbClr val="663300"/>
              </a:solidFill>
              <a:latin typeface="Monotype Corsiva" pitchFamily="66" charset="0"/>
            </a:endParaRP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endParaRPr lang="ru-RU" sz="2800" dirty="0" smtClean="0">
              <a:solidFill>
                <a:srgbClr val="663300"/>
              </a:solidFill>
              <a:latin typeface="Monotype Corsiva" pitchFamily="66" charset="0"/>
            </a:endParaRPr>
          </a:p>
          <a:p>
            <a:pPr>
              <a:buNone/>
            </a:pPr>
            <a:endParaRPr lang="ru-RU" dirty="0" smtClean="0">
              <a:solidFill>
                <a:srgbClr val="663300"/>
              </a:solidFill>
              <a:latin typeface="Bookman Old Style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362200" y="1981200"/>
            <a:ext cx="914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33400" y="1979612"/>
            <a:ext cx="914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7286644" y="6143644"/>
            <a:ext cx="1428760" cy="50006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 №1</a:t>
            </a:r>
            <a:endParaRPr lang="ru-RU" sz="4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40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Определите количество вещества серы, необходимое для получения 2,5 моль сульфида алюминия.</a:t>
            </a:r>
          </a:p>
          <a:p>
            <a:pPr>
              <a:buNone/>
            </a:pPr>
            <a:endParaRPr lang="ru-RU" sz="4000" dirty="0" smtClean="0">
              <a:solidFill>
                <a:srgbClr val="CC33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4000" dirty="0" smtClean="0">
              <a:solidFill>
                <a:srgbClr val="CC3300"/>
              </a:solidFill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r>
              <a:rPr lang="ru-RU" sz="4000" dirty="0" smtClean="0">
                <a:solidFill>
                  <a:srgbClr val="CC3300"/>
                </a:solidFill>
                <a:latin typeface="Arial" pitchFamily="34" charset="0"/>
                <a:cs typeface="Arial" pitchFamily="34" charset="0"/>
              </a:rPr>
              <a:t>Ответ:</a:t>
            </a:r>
            <a:r>
              <a:rPr lang="ru-RU" sz="40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err="1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ru-RU" sz="40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40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ru-RU" sz="40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) = </a:t>
            </a:r>
            <a:r>
              <a:rPr lang="en-US" sz="40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7,5</a:t>
            </a:r>
            <a:r>
              <a:rPr lang="ru-RU" sz="40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моль</a:t>
            </a:r>
          </a:p>
          <a:p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357158" y="6000768"/>
            <a:ext cx="1357322" cy="42862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 №2</a:t>
            </a:r>
            <a:endParaRPr lang="ru-RU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Рассчитайте массу серной кислоты, которая взаимодействует с 5,6 г гидроксида калия. В результате реакции образуется сульфат калия и вода.</a:t>
            </a:r>
          </a:p>
          <a:p>
            <a:pPr>
              <a:buNone/>
            </a:pP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r>
              <a:rPr lang="ru-RU" sz="3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Ответ: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m(H</a:t>
            </a:r>
            <a:r>
              <a:rPr lang="en-US" sz="3600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3600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)=4,9</a:t>
            </a:r>
            <a:r>
              <a:rPr lang="ru-RU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г</a:t>
            </a:r>
            <a:endParaRPr lang="ru-RU" sz="36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357158" y="5643578"/>
            <a:ext cx="1500198" cy="50006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9600" y="381000"/>
            <a:ext cx="7772400" cy="1470025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Домашнее задание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09800"/>
            <a:ext cx="6400800" cy="1752600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§28,№1,2</a:t>
            </a:r>
            <a:endParaRPr lang="ru-RU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Источники</a:t>
            </a:r>
            <a:endParaRPr lang="ru-RU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О.С.  Габриелян. Химия  8  класс. Учебник  для  общеобразовательных  учреждений.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О.С.Габриелян, Н.П. Воскобойникова, А.В.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Яшукова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 Настольная книга учителя. Химия.8 класс.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Содержание</a:t>
            </a:r>
            <a:endParaRPr lang="ru-RU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1) Актуализация знаний</a:t>
            </a:r>
            <a:endParaRPr lang="ru-RU" dirty="0" smtClean="0"/>
          </a:p>
          <a:p>
            <a:r>
              <a:rPr lang="ru-RU" dirty="0" smtClean="0">
                <a:hlinkClick r:id="rId3" action="ppaction://hlinksldjump"/>
              </a:rPr>
              <a:t>2) Проверь себя</a:t>
            </a:r>
            <a:endParaRPr lang="ru-RU" dirty="0" smtClean="0"/>
          </a:p>
          <a:p>
            <a:r>
              <a:rPr lang="ru-RU" dirty="0" smtClean="0">
                <a:hlinkClick r:id="rId4" action="ppaction://hlinksldjump"/>
              </a:rPr>
              <a:t>3)Алгоритм для расчета по химическим уравнениям</a:t>
            </a:r>
            <a:endParaRPr lang="ru-RU" dirty="0" smtClean="0"/>
          </a:p>
          <a:p>
            <a:r>
              <a:rPr lang="ru-RU" dirty="0" smtClean="0">
                <a:hlinkClick r:id="rId5" action="ppaction://hlinksldjump"/>
              </a:rPr>
              <a:t>4) Решение задач</a:t>
            </a:r>
            <a:endParaRPr lang="ru-RU" dirty="0" smtClean="0"/>
          </a:p>
          <a:p>
            <a:r>
              <a:rPr lang="ru-RU" dirty="0" smtClean="0">
                <a:hlinkClick r:id="rId6" action="ppaction://hlinksldjump"/>
              </a:rPr>
              <a:t>5) Самостоятельная работа</a:t>
            </a:r>
            <a:endParaRPr lang="ru-RU" dirty="0" smtClean="0"/>
          </a:p>
          <a:p>
            <a:r>
              <a:rPr lang="ru-RU" dirty="0" smtClean="0">
                <a:hlinkClick r:id="rId7" action="ppaction://hlinksldjump"/>
              </a:rPr>
              <a:t>6) Домашнее задание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3719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Цели урока: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8200" y="1981200"/>
            <a:ext cx="7315200" cy="4038600"/>
          </a:xfrm>
        </p:spPr>
        <p:txBody>
          <a:bodyPr>
            <a:normAutofit fontScale="40000" lnSpcReduction="20000"/>
          </a:bodyPr>
          <a:lstStyle/>
          <a:p>
            <a:pPr marL="514350" indent="-514350" algn="l">
              <a:buClr>
                <a:schemeClr val="hlink"/>
              </a:buClr>
              <a:buSzPct val="60000"/>
              <a:buFont typeface="+mj-lt"/>
              <a:buAutoNum type="arabicPeriod"/>
              <a:defRPr/>
            </a:pPr>
            <a:r>
              <a:rPr lang="ru-RU" sz="7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Познакомить учащихся с основными способами решения задач по химическим уравнениям: </a:t>
            </a:r>
          </a:p>
          <a:p>
            <a:pPr marL="514350" indent="-514350" algn="l">
              <a:buClr>
                <a:schemeClr val="hlink"/>
              </a:buClr>
              <a:buSzPct val="60000"/>
              <a:buFont typeface="+mj-lt"/>
              <a:buAutoNum type="arabicPeriod"/>
              <a:defRPr/>
            </a:pPr>
            <a:r>
              <a:rPr lang="ru-RU" sz="7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находить количество, массу и объём продуктов реакции по количеству, массе или объёму исходных веществ, </a:t>
            </a:r>
          </a:p>
          <a:p>
            <a:pPr marL="514350" indent="-514350" algn="l">
              <a:buClr>
                <a:schemeClr val="hlink"/>
              </a:buClr>
              <a:buSzPct val="60000"/>
              <a:buFont typeface="+mj-lt"/>
              <a:buAutoNum type="arabicPeriod"/>
              <a:defRPr/>
            </a:pPr>
            <a:r>
              <a:rPr lang="ru-RU" sz="7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продолжить формирование умения составлять уравнения химических реакций.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Установите соответствие между схемой реакции и ее типом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1)</a:t>
            </a:r>
            <a:r>
              <a:rPr lang="en-US" dirty="0" smtClean="0"/>
              <a:t> Fe(OH)</a:t>
            </a:r>
            <a:r>
              <a:rPr lang="en-US" baseline="-25000" dirty="0" smtClean="0"/>
              <a:t>2</a:t>
            </a:r>
            <a:r>
              <a:rPr lang="en-US" dirty="0" smtClean="0"/>
              <a:t>= FeO+H</a:t>
            </a:r>
            <a:r>
              <a:rPr lang="en-US" baseline="-25000" dirty="0" smtClean="0"/>
              <a:t>2</a:t>
            </a:r>
            <a:r>
              <a:rPr lang="en-US" dirty="0" smtClean="0"/>
              <a:t>O                    </a:t>
            </a:r>
            <a:r>
              <a:rPr lang="ru-RU" dirty="0" smtClean="0"/>
              <a:t>А) соединения;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2) </a:t>
            </a:r>
            <a:r>
              <a:rPr lang="en-US" dirty="0" err="1" smtClean="0"/>
              <a:t>Al+HCl</a:t>
            </a:r>
            <a:r>
              <a:rPr lang="en-US" dirty="0" smtClean="0"/>
              <a:t>=AlCl</a:t>
            </a:r>
            <a:r>
              <a:rPr lang="en-US" baseline="-25000" dirty="0" smtClean="0"/>
              <a:t>3</a:t>
            </a:r>
            <a:r>
              <a:rPr lang="en-US" dirty="0" smtClean="0"/>
              <a:t> + H</a:t>
            </a:r>
            <a:r>
              <a:rPr lang="en-US" baseline="-25000" dirty="0" smtClean="0"/>
              <a:t>2</a:t>
            </a:r>
            <a:r>
              <a:rPr lang="ru-RU" baseline="-25000" dirty="0" smtClean="0"/>
              <a:t>                                </a:t>
            </a:r>
            <a:r>
              <a:rPr lang="ru-RU" dirty="0" smtClean="0"/>
              <a:t> Б) замещения;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3) </a:t>
            </a:r>
            <a:r>
              <a:rPr lang="en-US" dirty="0" err="1" smtClean="0"/>
              <a:t>KOH+HCl</a:t>
            </a:r>
            <a:r>
              <a:rPr lang="en-US" dirty="0" smtClean="0"/>
              <a:t>=KCl+H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ru-RU" dirty="0" smtClean="0"/>
              <a:t>                     В) обмена;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4) Li</a:t>
            </a:r>
            <a:r>
              <a:rPr lang="en-US" baseline="-25000" dirty="0" smtClean="0"/>
              <a:t>2</a:t>
            </a:r>
            <a:r>
              <a:rPr lang="en-US" dirty="0" smtClean="0"/>
              <a:t>O+H</a:t>
            </a:r>
            <a:r>
              <a:rPr lang="en-US" baseline="-25000" dirty="0" smtClean="0"/>
              <a:t>2</a:t>
            </a:r>
            <a:r>
              <a:rPr lang="en-US" dirty="0" smtClean="0"/>
              <a:t>O=</a:t>
            </a:r>
            <a:r>
              <a:rPr lang="en-US" dirty="0" err="1" smtClean="0"/>
              <a:t>LiOH</a:t>
            </a:r>
            <a:r>
              <a:rPr lang="ru-RU" dirty="0" smtClean="0"/>
              <a:t>                           Г) разложения.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5) </a:t>
            </a:r>
            <a:r>
              <a:rPr lang="ru-RU" dirty="0" smtClean="0"/>
              <a:t>MgCO</a:t>
            </a:r>
            <a:r>
              <a:rPr lang="ru-RU" baseline="-25000" dirty="0" smtClean="0"/>
              <a:t>3</a:t>
            </a:r>
            <a:r>
              <a:rPr lang="ru-RU" dirty="0" smtClean="0"/>
              <a:t>= </a:t>
            </a:r>
            <a:r>
              <a:rPr lang="ru-RU" dirty="0" err="1" smtClean="0"/>
              <a:t>MgO</a:t>
            </a:r>
            <a:r>
              <a:rPr lang="ru-RU" dirty="0" smtClean="0"/>
              <a:t> + CO</a:t>
            </a:r>
            <a:r>
              <a:rPr lang="ru-RU" baseline="-25000" dirty="0" smtClean="0"/>
              <a:t>2</a:t>
            </a:r>
          </a:p>
          <a:p>
            <a:pPr>
              <a:buNone/>
            </a:pPr>
            <a:r>
              <a:rPr lang="en-US" dirty="0" smtClean="0"/>
              <a:t>6) </a:t>
            </a:r>
            <a:r>
              <a:rPr lang="ru-RU" dirty="0" err="1" smtClean="0"/>
              <a:t>Zn</a:t>
            </a:r>
            <a:r>
              <a:rPr lang="ru-RU" dirty="0" smtClean="0"/>
              <a:t> + 2HCl = ZnCl</a:t>
            </a:r>
            <a:r>
              <a:rPr lang="ru-RU" baseline="-25000" dirty="0" smtClean="0"/>
              <a:t>2</a:t>
            </a:r>
            <a:r>
              <a:rPr lang="ru-RU" dirty="0" smtClean="0"/>
              <a:t> + H</a:t>
            </a:r>
            <a:r>
              <a:rPr lang="ru-RU" baseline="-25000" dirty="0" smtClean="0"/>
              <a:t>2</a:t>
            </a:r>
          </a:p>
          <a:p>
            <a:pPr>
              <a:buNone/>
            </a:pPr>
            <a:r>
              <a:rPr lang="ru-RU" dirty="0" smtClean="0"/>
              <a:t>7) 2Na + S=Na</a:t>
            </a:r>
            <a:r>
              <a:rPr lang="ru-RU" baseline="-25000" dirty="0" smtClean="0"/>
              <a:t>2</a:t>
            </a:r>
            <a:r>
              <a:rPr lang="ru-RU" dirty="0" smtClean="0"/>
              <a:t>S</a:t>
            </a:r>
          </a:p>
          <a:p>
            <a:pPr>
              <a:buNone/>
            </a:pPr>
            <a:r>
              <a:rPr lang="ru-RU" dirty="0" smtClean="0"/>
              <a:t>8) </a:t>
            </a:r>
            <a:r>
              <a:rPr lang="en-US" dirty="0" smtClean="0"/>
              <a:t>Na</a:t>
            </a:r>
            <a:r>
              <a:rPr lang="ru-RU" baseline="-25000" dirty="0" smtClean="0"/>
              <a:t>2</a:t>
            </a:r>
            <a:r>
              <a:rPr lang="en-US" dirty="0" smtClean="0"/>
              <a:t>SO</a:t>
            </a:r>
            <a:r>
              <a:rPr lang="ru-RU" baseline="-25000" dirty="0" smtClean="0"/>
              <a:t>4</a:t>
            </a:r>
            <a:r>
              <a:rPr lang="ru-RU" dirty="0" smtClean="0"/>
              <a:t> + </a:t>
            </a:r>
            <a:r>
              <a:rPr lang="en-US" dirty="0" err="1" smtClean="0"/>
              <a:t>BaCl</a:t>
            </a:r>
            <a:r>
              <a:rPr lang="ru-RU" baseline="-25000" dirty="0" smtClean="0"/>
              <a:t>2</a:t>
            </a:r>
            <a:r>
              <a:rPr lang="ru-RU" dirty="0" smtClean="0"/>
              <a:t> = </a:t>
            </a:r>
            <a:r>
              <a:rPr lang="en-US" dirty="0" err="1" smtClean="0"/>
              <a:t>BaSO</a:t>
            </a:r>
            <a:r>
              <a:rPr lang="ru-RU" baseline="-25000" dirty="0" smtClean="0"/>
              <a:t>4 </a:t>
            </a:r>
            <a:r>
              <a:rPr lang="ru-RU" dirty="0" smtClean="0"/>
              <a:t>+ 2</a:t>
            </a:r>
            <a:r>
              <a:rPr lang="en-US" dirty="0" err="1" smtClean="0"/>
              <a:t>NaCl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6" name="Управляющая кнопка: возврат 5">
            <a:hlinkClick r:id="rId2" action="ppaction://hlinksldjump" highlightClick="1"/>
          </p:cNvPr>
          <p:cNvSpPr/>
          <p:nvPr/>
        </p:nvSpPr>
        <p:spPr>
          <a:xfrm>
            <a:off x="7000892" y="6143644"/>
            <a:ext cx="1071570" cy="35719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Проверь себя</a:t>
            </a:r>
            <a:endParaRPr lang="ru-RU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1)Г</a:t>
            </a:r>
          </a:p>
          <a:p>
            <a:r>
              <a:rPr lang="ru-RU" dirty="0" smtClean="0"/>
              <a:t>2)Б</a:t>
            </a:r>
          </a:p>
          <a:p>
            <a:r>
              <a:rPr lang="ru-RU" dirty="0" smtClean="0"/>
              <a:t>3)В</a:t>
            </a:r>
          </a:p>
          <a:p>
            <a:r>
              <a:rPr lang="ru-RU" dirty="0" smtClean="0"/>
              <a:t>4)А</a:t>
            </a:r>
          </a:p>
          <a:p>
            <a:r>
              <a:rPr lang="ru-RU" dirty="0" smtClean="0"/>
              <a:t>5)Г</a:t>
            </a:r>
          </a:p>
          <a:p>
            <a:r>
              <a:rPr lang="ru-RU" dirty="0" smtClean="0"/>
              <a:t>6)Б</a:t>
            </a:r>
          </a:p>
          <a:p>
            <a:r>
              <a:rPr lang="ru-RU" dirty="0" smtClean="0"/>
              <a:t>7)А</a:t>
            </a:r>
          </a:p>
          <a:p>
            <a:r>
              <a:rPr lang="ru-RU" dirty="0" smtClean="0"/>
              <a:t>8)В</a:t>
            </a:r>
            <a:endParaRPr lang="ru-RU" dirty="0"/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500958" y="6215082"/>
            <a:ext cx="1071570" cy="28575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0"/>
            <a:ext cx="7772400" cy="1470025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Алгоритм для расчета по химическим уравнениям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 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1371600"/>
            <a:ext cx="7848600" cy="4267200"/>
          </a:xfrm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Составить уравнение химической реакции (обязательно расставьте коэффициенты!)</a:t>
            </a:r>
          </a:p>
          <a:p>
            <a:pPr marL="457200" indent="-457200" algn="l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Исходные  данные задачи переведите в количества веществ.(моли)</a:t>
            </a:r>
          </a:p>
          <a:p>
            <a:pPr algn="l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Над формулами веществ записать известные и неизвестные величины (только для чистых веществ, без примесей). Если по условию задачи в реакцию вступают вещества, содержащие примеси, то сначала нужно определить содержание чистого вещества.</a:t>
            </a:r>
          </a:p>
          <a:p>
            <a:pPr algn="l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4. Под формулами веществ с известными и неизвестными записать соответствующие значения коэффициентов.</a:t>
            </a:r>
          </a:p>
          <a:p>
            <a:pPr algn="l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5. По уравнению, с учетом коэффициентов,  составьте пропорцию и вычислите количество искомого вещества. Если требуют условия задачи, переведите полученное значение в единицы массы  или объема. </a:t>
            </a:r>
          </a:p>
          <a:p>
            <a:pPr algn="l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6. Записать ответ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429520" y="6286520"/>
            <a:ext cx="1214446" cy="35719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400" b="1" dirty="0" smtClean="0">
                <a:solidFill>
                  <a:srgbClr val="CC3300"/>
                </a:solidFill>
                <a:latin typeface="Arial" pitchFamily="34" charset="0"/>
                <a:cs typeface="Arial" pitchFamily="34" charset="0"/>
              </a:rPr>
              <a:t>Рассчитайте количество вещества алюминия, который потребуется для получения 1,5 моль водорода при реакции с соляной кислотой.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Дано:                             </a:t>
            </a:r>
          </a:p>
          <a:p>
            <a:pPr eaLnBrk="1" hangingPunct="1">
              <a:buFont typeface="Wingdings" pitchFamily="2" charset="2"/>
              <a:buNone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dirty="0" err="1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(H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 = 1,5 моль</a:t>
            </a:r>
          </a:p>
          <a:p>
            <a:pPr eaLnBrk="1" hangingPunct="1">
              <a:buFont typeface="Wingdings" pitchFamily="2" charset="2"/>
              <a:buNone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dirty="0" err="1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Al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 – ?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200400" y="1600200"/>
            <a:ext cx="5486400" cy="4525963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Решение: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моль                       1,5 моль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2Al + 6HCl =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AlCl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+ 3H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↑</a:t>
            </a:r>
            <a:endParaRPr lang="en-US" baseline="-250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моль                       3 моль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Составляем пропорцию: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моль          1,5 моль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                 =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   2 моль            3 моль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                         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           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·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1,5 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=            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              3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x = 1 (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моль)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Ответ: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Al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 = 1 моль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191000" y="3810000"/>
            <a:ext cx="1066800" cy="1588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6248400" y="3810000"/>
            <a:ext cx="1066800" cy="1588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876800" y="4572000"/>
            <a:ext cx="1066800" cy="1588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2209800" y="2514600"/>
            <a:ext cx="1676400" cy="1588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609600" y="2971800"/>
            <a:ext cx="2438400" cy="1588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Управляющая кнопка: возврат 10">
            <a:hlinkClick r:id="rId2" action="ppaction://hlinksldjump" highlightClick="1"/>
          </p:cNvPr>
          <p:cNvSpPr/>
          <p:nvPr/>
        </p:nvSpPr>
        <p:spPr>
          <a:xfrm>
            <a:off x="7286644" y="6000768"/>
            <a:ext cx="1214446" cy="42862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258888" y="1557338"/>
            <a:ext cx="2736850" cy="46799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0" dirty="0" smtClean="0">
                <a:latin typeface="Arial" pitchFamily="34" charset="0"/>
                <a:cs typeface="Arial" pitchFamily="34" charset="0"/>
              </a:rPr>
              <a:t>Дано: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000" b="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ru-RU" sz="2000" b="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b="0" dirty="0" smtClean="0">
                <a:latin typeface="Arial" pitchFamily="34" charset="0"/>
                <a:cs typeface="Arial" pitchFamily="34" charset="0"/>
              </a:rPr>
              <a:t>Zn)</a:t>
            </a:r>
            <a:r>
              <a:rPr lang="ru-RU" sz="2000" b="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000" b="0" dirty="0" smtClean="0">
                <a:latin typeface="Arial" pitchFamily="34" charset="0"/>
                <a:cs typeface="Arial" pitchFamily="34" charset="0"/>
              </a:rPr>
              <a:t>13 </a:t>
            </a:r>
            <a:r>
              <a:rPr lang="ru-RU" sz="2000" b="0" dirty="0" smtClean="0">
                <a:latin typeface="Arial" pitchFamily="34" charset="0"/>
                <a:cs typeface="Arial" pitchFamily="34" charset="0"/>
              </a:rPr>
              <a:t>г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000" b="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b="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0" dirty="0" smtClean="0">
                <a:latin typeface="Arial" pitchFamily="34" charset="0"/>
                <a:cs typeface="Arial" pitchFamily="34" charset="0"/>
              </a:rPr>
              <a:t>m(ZnCl</a:t>
            </a:r>
            <a:r>
              <a:rPr lang="en-US" sz="2000" b="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000" b="0" dirty="0" smtClean="0">
                <a:latin typeface="Arial" pitchFamily="34" charset="0"/>
                <a:cs typeface="Arial" pitchFamily="34" charset="0"/>
              </a:rPr>
              <a:t>) – 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000" b="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0" dirty="0" smtClean="0">
                <a:latin typeface="Arial" pitchFamily="34" charset="0"/>
                <a:cs typeface="Arial" pitchFamily="34" charset="0"/>
              </a:rPr>
              <a:t>M(Zn) = 65 </a:t>
            </a:r>
            <a:r>
              <a:rPr lang="ru-RU" sz="1800" b="0" dirty="0" smtClean="0">
                <a:latin typeface="Arial" pitchFamily="34" charset="0"/>
                <a:cs typeface="Arial" pitchFamily="34" charset="0"/>
              </a:rPr>
              <a:t>г/моль</a:t>
            </a:r>
            <a:endParaRPr lang="en-US" sz="1800" b="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800" b="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0" dirty="0" smtClean="0">
                <a:latin typeface="Arial" pitchFamily="34" charset="0"/>
                <a:cs typeface="Arial" pitchFamily="34" charset="0"/>
              </a:rPr>
              <a:t>M(ZnCl</a:t>
            </a:r>
            <a:r>
              <a:rPr lang="en-US" sz="1800" b="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1800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0" dirty="0" smtClean="0">
                <a:latin typeface="Arial" pitchFamily="34" charset="0"/>
                <a:cs typeface="Arial" pitchFamily="34" charset="0"/>
              </a:rPr>
              <a:t>=65</a:t>
            </a:r>
            <a:r>
              <a:rPr lang="ru-RU" sz="1800" b="0" dirty="0" smtClean="0">
                <a:latin typeface="Arial" pitchFamily="34" charset="0"/>
                <a:cs typeface="Arial" pitchFamily="34" charset="0"/>
              </a:rPr>
              <a:t> +</a:t>
            </a:r>
            <a:r>
              <a:rPr lang="en-US" sz="1800" b="0" dirty="0" smtClean="0">
                <a:latin typeface="Arial" pitchFamily="34" charset="0"/>
                <a:cs typeface="Arial" pitchFamily="34" charset="0"/>
              </a:rPr>
              <a:t>35,5·2</a:t>
            </a:r>
            <a:r>
              <a:rPr lang="ru-RU" sz="1800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sz="1800" b="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0" dirty="0" smtClean="0">
                <a:latin typeface="Arial" pitchFamily="34" charset="0"/>
                <a:cs typeface="Arial" pitchFamily="34" charset="0"/>
              </a:rPr>
              <a:t>136 </a:t>
            </a:r>
            <a:r>
              <a:rPr lang="ru-RU" sz="1800" b="0" dirty="0" smtClean="0">
                <a:latin typeface="Arial" pitchFamily="34" charset="0"/>
                <a:cs typeface="Arial" pitchFamily="34" charset="0"/>
              </a:rPr>
              <a:t>г/моль</a:t>
            </a:r>
            <a:endParaRPr lang="en-US" sz="1800" b="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800" b="0" dirty="0" smtClean="0">
              <a:solidFill>
                <a:srgbClr val="66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995738" y="1484313"/>
            <a:ext cx="4824412" cy="511333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Решение: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 0,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моль     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 x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моль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Zn + 2HCl = ZnCl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+ H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↑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моль         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  1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моль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               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m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Zn)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  n(Zn) =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                  M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Zn)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              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                   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  13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г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  n(Zn)=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                    =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моль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                   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65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г/моль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x = n(ZnCl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 = n(Zn) = 0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моль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  m(ZnCl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 =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n(ZnCl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)·M(ZnCl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 =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  0,2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моль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·136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г/моль =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27,2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г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Ответ: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m(ZnCl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  =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27,2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г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800" b="0" dirty="0" smtClean="0">
              <a:solidFill>
                <a:srgbClr val="6633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333500" y="1484313"/>
            <a:ext cx="2517775" cy="2016125"/>
            <a:chOff x="840" y="935"/>
            <a:chExt cx="1496" cy="1270"/>
          </a:xfrm>
        </p:grpSpPr>
        <p:sp>
          <p:nvSpPr>
            <p:cNvPr id="8203" name="Line 5"/>
            <p:cNvSpPr>
              <a:spLocks noChangeShapeType="1"/>
            </p:cNvSpPr>
            <p:nvPr/>
          </p:nvSpPr>
          <p:spPr bwMode="auto">
            <a:xfrm>
              <a:off x="840" y="1797"/>
              <a:ext cx="1496" cy="0"/>
            </a:xfrm>
            <a:prstGeom prst="line">
              <a:avLst/>
            </a:prstGeom>
            <a:noFill/>
            <a:ln w="28575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04" name="Line 6"/>
            <p:cNvSpPr>
              <a:spLocks noChangeShapeType="1"/>
            </p:cNvSpPr>
            <p:nvPr/>
          </p:nvSpPr>
          <p:spPr bwMode="auto">
            <a:xfrm>
              <a:off x="2336" y="935"/>
              <a:ext cx="0" cy="1270"/>
            </a:xfrm>
            <a:prstGeom prst="line">
              <a:avLst/>
            </a:prstGeom>
            <a:noFill/>
            <a:ln w="28575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197" name="Rectangle 7"/>
          <p:cNvSpPr>
            <a:spLocks noChangeArrowheads="1"/>
          </p:cNvSpPr>
          <p:nvPr/>
        </p:nvSpPr>
        <p:spPr bwMode="auto">
          <a:xfrm>
            <a:off x="838200" y="228600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r>
              <a:rPr kumimoji="0" lang="ru-RU" sz="2400" b="1" dirty="0">
                <a:solidFill>
                  <a:srgbClr val="CC3300"/>
                </a:solidFill>
                <a:latin typeface="Arial" pitchFamily="34" charset="0"/>
                <a:cs typeface="Arial" pitchFamily="34" charset="0"/>
              </a:rPr>
              <a:t>Рассчитайте массу соли, которая образуется при взаимодействии 13 г цинка с соляной кислотой.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5333999" y="2971800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5226685" y="3810000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Управляющая кнопка: возврат 9">
            <a:hlinkClick r:id="rId2" action="ppaction://hlinksldjump" highlightClick="1"/>
          </p:cNvPr>
          <p:cNvSpPr/>
          <p:nvPr/>
        </p:nvSpPr>
        <p:spPr>
          <a:xfrm>
            <a:off x="7715272" y="6357958"/>
            <a:ext cx="1285884" cy="35719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20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204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20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204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2048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2048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build="p"/>
      <p:bldP spid="20483" grpId="0" build="p"/>
      <p:bldP spid="20488" grpId="0" animBg="1"/>
      <p:bldP spid="2048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Вычислите массу гидроксида меди (II), который образуется при взаимодействии 200 г 20%-го раствора гидроксида натрия и избытка раствора сульфата меди (II). В результате реакции образуется сульфат натрия.</a:t>
            </a:r>
            <a:endParaRPr lang="ru-RU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643834" y="6215082"/>
            <a:ext cx="1071570" cy="35719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895</Words>
  <Application>Microsoft Office PowerPoint</Application>
  <PresentationFormat>Экран (4:3)</PresentationFormat>
  <Paragraphs>172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Office Theme</vt:lpstr>
      <vt:lpstr>Формула</vt:lpstr>
      <vt:lpstr>Расчеты по химическим уравнениям </vt:lpstr>
      <vt:lpstr>Содержание</vt:lpstr>
      <vt:lpstr>Цели урока:</vt:lpstr>
      <vt:lpstr>Установите соответствие между схемой реакции и ее типом</vt:lpstr>
      <vt:lpstr>Проверь себя</vt:lpstr>
      <vt:lpstr>Алгоритм для расчета по химическим уравнениям </vt:lpstr>
      <vt:lpstr>Рассчитайте количество вещества алюминия, который потребуется для получения 1,5 моль водорода при реакции с соляной кислотой.</vt:lpstr>
      <vt:lpstr>Слайд 8</vt:lpstr>
      <vt:lpstr>Слайд 9</vt:lpstr>
      <vt:lpstr>Слайд 10</vt:lpstr>
      <vt:lpstr>Вычислить массу чистого железа, которое можно получить при восстановлении водородом железной окалины Fe3O4 массой 50г, содержащей 0,072 массовой доли примесей. </vt:lpstr>
      <vt:lpstr>Слайд 12</vt:lpstr>
      <vt:lpstr>Задача №1</vt:lpstr>
      <vt:lpstr>Задача №2</vt:lpstr>
      <vt:lpstr>Домашнее задание</vt:lpstr>
      <vt:lpstr>Источники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Расчеты по химическим уравнениям </dc:title>
  <cp:lastModifiedBy>Лариса Викторовна</cp:lastModifiedBy>
  <cp:revision>39</cp:revision>
  <dcterms:modified xsi:type="dcterms:W3CDTF">2015-02-04T06:52:25Z</dcterms:modified>
</cp:coreProperties>
</file>