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67" r:id="rId6"/>
    <p:sldId id="259" r:id="rId7"/>
    <p:sldId id="264" r:id="rId8"/>
    <p:sldId id="265" r:id="rId9"/>
    <p:sldId id="261" r:id="rId10"/>
    <p:sldId id="266" r:id="rId11"/>
    <p:sldId id="269" r:id="rId12"/>
    <p:sldId id="270" r:id="rId13"/>
    <p:sldId id="268" r:id="rId14"/>
    <p:sldId id="260" r:id="rId15"/>
    <p:sldId id="263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slide" Target="slide2.x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Расчеты по химическим уравнениям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5400" b="1" dirty="0" smtClean="0">
                <a:latin typeface="Arial" pitchFamily="34" charset="0"/>
                <a:cs typeface="Arial" pitchFamily="34" charset="0"/>
              </a:rPr>
            </a:b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489960"/>
            <a:ext cx="6400800" cy="1752600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Урок химии в 8 классе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4800600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Автор: учитель химии Козлова Анна Александровна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077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МОУ «Андреапольская средняя общеобразовательная школа  №3»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5786454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2015 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г. Андреаполь Тверская область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609600"/>
            <a:ext cx="2736850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Дано: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р-ра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200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г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b="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NaOH)= 20%</a:t>
            </a:r>
            <a:endParaRPr lang="ru-RU" sz="2000" b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m(Cu(OH)</a:t>
            </a:r>
            <a:r>
              <a:rPr lang="en-US" sz="2000" b="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) – 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76200"/>
            <a:ext cx="5129212" cy="6477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Решение: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  1 моль      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 моль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2NaOH+CuSO</a:t>
            </a:r>
            <a:r>
              <a:rPr lang="en-US" sz="2000" b="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= Na</a:t>
            </a:r>
            <a:r>
              <a:rPr lang="en-US" sz="2000" b="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2000" b="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+ Cu(OH)</a:t>
            </a:r>
            <a:r>
              <a:rPr lang="en-US" sz="2000" b="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="0" baseline="-25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моль          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                      1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 моль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     m(NaOH</a:t>
            </a: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) =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р-ра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)*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NaOH)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m(NaOH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= 200*20/100=40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г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                         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NaOH)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n(NaOH) =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M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NaOH)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1800" b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40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г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n(NaOH) =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                = 1 моль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40 г/моль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Составляем пропорцию: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моль          1 моль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                 =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   1 моль            2 моль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= 0,5 моль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m(Cu(OH)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)=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n(Cu(OH)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 *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M(Cu(OH)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m(Cu(OH)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)= 0,5 моль* 98 г/моль=49 г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Ответ: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m(Cu(OH)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)= 49 г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533400"/>
            <a:ext cx="2517775" cy="2016125"/>
            <a:chOff x="840" y="935"/>
            <a:chExt cx="1496" cy="1270"/>
          </a:xfrm>
        </p:grpSpPr>
        <p:sp>
          <p:nvSpPr>
            <p:cNvPr id="8203" name="Line 5"/>
            <p:cNvSpPr>
              <a:spLocks noChangeShapeType="1"/>
            </p:cNvSpPr>
            <p:nvPr/>
          </p:nvSpPr>
          <p:spPr bwMode="auto">
            <a:xfrm>
              <a:off x="840" y="1797"/>
              <a:ext cx="1496" cy="0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04" name="Line 6"/>
            <p:cNvSpPr>
              <a:spLocks noChangeShapeType="1"/>
            </p:cNvSpPr>
            <p:nvPr/>
          </p:nvSpPr>
          <p:spPr bwMode="auto">
            <a:xfrm>
              <a:off x="2336" y="935"/>
              <a:ext cx="0" cy="1270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838200" y="228600"/>
            <a:ext cx="8153400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kumimoji="0" lang="ru-RU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486400" y="2514600"/>
            <a:ext cx="1371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303520" y="3506788"/>
            <a:ext cx="1371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495800" y="4648200"/>
            <a:ext cx="762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943600" y="4648200"/>
            <a:ext cx="914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Управляющая кнопка: возврат 13">
            <a:hlinkClick r:id="rId2" action="ppaction://hlinksldjump" highlightClick="1"/>
          </p:cNvPr>
          <p:cNvSpPr/>
          <p:nvPr/>
        </p:nvSpPr>
        <p:spPr>
          <a:xfrm>
            <a:off x="7572396" y="6357958"/>
            <a:ext cx="114300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04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048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048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2048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2048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2048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Вычислить массу чистого железа, которое можно получить при восстановлении водородом железной окалины 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ru-RU" sz="22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2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массой 50г, содержащей 0,072 массовой доли примесей.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Дано: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общ.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прим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)=50г 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  <a:sym typeface="Symbol"/>
              </a:rPr>
              <a:t>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прим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)= 0,072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)=?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)=232г/моль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M(Fe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=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56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г/моль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0" y="1066800"/>
            <a:ext cx="5257800" cy="56388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Решение: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+ 4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= 3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+ 4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Находим массовую долю железной окалины</a:t>
            </a:r>
          </a:p>
          <a:p>
            <a:pPr marL="514350" indent="-514350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  <a:sym typeface="Symbol"/>
              </a:rPr>
              <a:t></a:t>
            </a:r>
            <a:r>
              <a:rPr lang="ru-RU" i="1" baseline="-25000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=1 - </a:t>
            </a:r>
            <a:r>
              <a:rPr lang="ru-RU" i="1" dirty="0" smtClean="0">
                <a:latin typeface="Arial" pitchFamily="34" charset="0"/>
                <a:cs typeface="Arial" pitchFamily="34" charset="0"/>
                <a:sym typeface="Symbol"/>
              </a:rPr>
              <a:t></a:t>
            </a:r>
            <a:r>
              <a:rPr lang="ru-RU" i="1" baseline="-25000" dirty="0" smtClean="0">
                <a:latin typeface="Arial" pitchFamily="34" charset="0"/>
                <a:cs typeface="Arial" pitchFamily="34" charset="0"/>
              </a:rPr>
              <a:t>прим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sym typeface="Symbol"/>
              </a:rPr>
              <a:t>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= 1 – 0,072 = 0,928</a:t>
            </a:r>
          </a:p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Находим массу железной окалины</a:t>
            </a:r>
          </a:p>
          <a:p>
            <a:pPr marL="514350" indent="-51435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8600" y="1676400"/>
            <a:ext cx="3127375" cy="2016125"/>
            <a:chOff x="840" y="935"/>
            <a:chExt cx="1496" cy="1270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840" y="1797"/>
              <a:ext cx="1496" cy="0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2336" y="935"/>
              <a:ext cx="0" cy="1270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76025147"/>
              </p:ext>
            </p:extLst>
          </p:nvPr>
        </p:nvGraphicFramePr>
        <p:xfrm>
          <a:off x="3810000" y="4800600"/>
          <a:ext cx="4495800" cy="533400"/>
        </p:xfrm>
        <a:graphic>
          <a:graphicData uri="http://schemas.openxmlformats.org/presentationml/2006/ole">
            <p:oleObj spid="_x0000_s1033" name="Формула" r:id="rId3" imgW="1955800" imgH="2413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66358617"/>
              </p:ext>
            </p:extLst>
          </p:nvPr>
        </p:nvGraphicFramePr>
        <p:xfrm>
          <a:off x="3962400" y="5410200"/>
          <a:ext cx="4800600" cy="929148"/>
        </p:xfrm>
        <a:graphic>
          <a:graphicData uri="http://schemas.openxmlformats.org/presentationml/2006/ole">
            <p:oleObj spid="_x0000_s1034" name="Формула" r:id="rId4" imgW="2145369" imgH="393529" progId="Equation.3">
              <p:embed/>
            </p:oleObj>
          </a:graphicData>
        </a:graphic>
      </p:graphicFrame>
      <p:sp>
        <p:nvSpPr>
          <p:cNvPr id="10" name="Управляющая кнопка: возврат 9">
            <a:hlinkClick r:id="rId5" action="ppaction://hlinksldjump" highlightClick="1"/>
          </p:cNvPr>
          <p:cNvSpPr/>
          <p:nvPr/>
        </p:nvSpPr>
        <p:spPr>
          <a:xfrm>
            <a:off x="7643834" y="6286520"/>
            <a:ext cx="1357322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381000" y="990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4. Составляем пропорцию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0,2моль   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моль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=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1 моль            3моль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моль = 0,6 моль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6. Находим массу: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m(Fe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n(Fe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*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M(Fe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m(Fe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)= 0,6 моль *56 г/моль=33,6 г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Ответ: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m(Fe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)= 33,6 г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800" dirty="0" smtClean="0">
              <a:solidFill>
                <a:srgbClr val="663300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800" dirty="0" smtClean="0">
              <a:solidFill>
                <a:srgbClr val="66330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dirty="0" smtClean="0">
              <a:solidFill>
                <a:srgbClr val="663300"/>
              </a:solidFill>
              <a:latin typeface="Bookman Old Style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362200" y="1981200"/>
            <a:ext cx="914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3400" y="1979612"/>
            <a:ext cx="914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286644" y="6143644"/>
            <a:ext cx="142876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№1</a:t>
            </a:r>
            <a:endParaRPr lang="ru-RU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Определите количество вещества серы, необходимое для получения 2,5 моль сульфида алюминия.</a:t>
            </a:r>
          </a:p>
          <a:p>
            <a:pPr>
              <a:buNone/>
            </a:pPr>
            <a:endParaRPr lang="ru-RU" sz="4000" dirty="0" smtClean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000" dirty="0" smtClean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sz="4000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Ответ:</a:t>
            </a:r>
            <a:r>
              <a:rPr lang="ru-RU" sz="40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7,5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моль</a:t>
            </a:r>
          </a:p>
          <a:p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357158" y="6000768"/>
            <a:ext cx="1357322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№2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Рассчитайте массу серной кислоты, которая взаимодействует с 5,6 г гидроксида калия. В результате реакции образуется сульфат калия и вода.</a:t>
            </a:r>
          </a:p>
          <a:p>
            <a:pPr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m(H</a:t>
            </a:r>
            <a:r>
              <a:rPr lang="en-US" sz="36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6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)=4,9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357158" y="5643578"/>
            <a:ext cx="1500198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Домашнее задание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§28,№1,2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Источники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О.С.  Габриелян. Химия  8  класс. Учебник  для  общеобразовательных  учреждений.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О.С.Габриелян, Н.П. Воскобойникова, А.В.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Яшукова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Настольная книга учителя. Химия.8 класс.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Содержание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1) Актуализация знаний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2) Проверь себя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3)Алгоритм для расчета по химическим уравнениям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4) Решение задач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5) Самостоятельная работа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6) Домашнее задание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371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Цели урока: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315200" cy="4038600"/>
          </a:xfrm>
        </p:spPr>
        <p:txBody>
          <a:bodyPr>
            <a:normAutofit fontScale="40000" lnSpcReduction="20000"/>
          </a:bodyPr>
          <a:lstStyle/>
          <a:p>
            <a:pPr marL="514350" indent="-514350" algn="l">
              <a:buClr>
                <a:schemeClr val="hlink"/>
              </a:buClr>
              <a:buSzPct val="60000"/>
              <a:buFont typeface="+mj-lt"/>
              <a:buAutoNum type="arabicPeriod"/>
              <a:defRPr/>
            </a:pPr>
            <a:r>
              <a:rPr lang="ru-RU" sz="7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Познакомить учащихся с основными способами решения задач по химическим уравнениям: </a:t>
            </a:r>
          </a:p>
          <a:p>
            <a:pPr marL="514350" indent="-514350" algn="l">
              <a:buClr>
                <a:schemeClr val="hlink"/>
              </a:buClr>
              <a:buSzPct val="60000"/>
              <a:buFont typeface="+mj-lt"/>
              <a:buAutoNum type="arabicPeriod"/>
              <a:defRPr/>
            </a:pPr>
            <a:r>
              <a:rPr lang="ru-RU" sz="7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находить количество, массу и объём продуктов реакции по количеству, массе или объёму исходных веществ, </a:t>
            </a:r>
          </a:p>
          <a:p>
            <a:pPr marL="514350" indent="-514350" algn="l">
              <a:buClr>
                <a:schemeClr val="hlink"/>
              </a:buClr>
              <a:buSzPct val="60000"/>
              <a:buFont typeface="+mj-lt"/>
              <a:buAutoNum type="arabicPeriod"/>
              <a:defRPr/>
            </a:pPr>
            <a:r>
              <a:rPr lang="ru-RU" sz="7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продолжить формирование умения составлять уравнения химических реакций.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Установите соответствие между схемой реакции и ее типом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1)</a:t>
            </a:r>
            <a:r>
              <a:rPr lang="en-US" dirty="0" smtClean="0"/>
              <a:t> Fe(OH)</a:t>
            </a:r>
            <a:r>
              <a:rPr lang="en-US" baseline="-25000" dirty="0" smtClean="0"/>
              <a:t>2</a:t>
            </a:r>
            <a:r>
              <a:rPr lang="en-US" dirty="0" smtClean="0"/>
              <a:t>= FeO+H</a:t>
            </a:r>
            <a:r>
              <a:rPr lang="en-US" baseline="-25000" dirty="0" smtClean="0"/>
              <a:t>2</a:t>
            </a:r>
            <a:r>
              <a:rPr lang="en-US" dirty="0" smtClean="0"/>
              <a:t>O                    </a:t>
            </a:r>
            <a:r>
              <a:rPr lang="ru-RU" dirty="0" smtClean="0"/>
              <a:t>А) соединения;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Al+HCl</a:t>
            </a:r>
            <a:r>
              <a:rPr lang="en-US" dirty="0" smtClean="0"/>
              <a:t>=AlCl</a:t>
            </a:r>
            <a:r>
              <a:rPr lang="en-US" baseline="-25000" dirty="0" smtClean="0"/>
              <a:t>3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ru-RU" baseline="-25000" dirty="0" smtClean="0"/>
              <a:t>                                </a:t>
            </a:r>
            <a:r>
              <a:rPr lang="ru-RU" dirty="0" smtClean="0"/>
              <a:t> Б) замещения;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3) </a:t>
            </a:r>
            <a:r>
              <a:rPr lang="en-US" dirty="0" err="1" smtClean="0"/>
              <a:t>KOH+HCl</a:t>
            </a:r>
            <a:r>
              <a:rPr lang="en-US" dirty="0" smtClean="0"/>
              <a:t>=KCl+H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ru-RU" dirty="0" smtClean="0"/>
              <a:t>                     В) обмена;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4) Li</a:t>
            </a:r>
            <a:r>
              <a:rPr lang="en-US" baseline="-25000" dirty="0" smtClean="0"/>
              <a:t>2</a:t>
            </a:r>
            <a:r>
              <a:rPr lang="en-US" dirty="0" smtClean="0"/>
              <a:t>O+H</a:t>
            </a:r>
            <a:r>
              <a:rPr lang="en-US" baseline="-25000" dirty="0" smtClean="0"/>
              <a:t>2</a:t>
            </a:r>
            <a:r>
              <a:rPr lang="en-US" dirty="0" smtClean="0"/>
              <a:t>O=</a:t>
            </a:r>
            <a:r>
              <a:rPr lang="en-US" dirty="0" err="1" smtClean="0"/>
              <a:t>LiOH</a:t>
            </a:r>
            <a:r>
              <a:rPr lang="ru-RU" dirty="0" smtClean="0"/>
              <a:t>                           Г) разложения.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5) </a:t>
            </a:r>
            <a:r>
              <a:rPr lang="ru-RU" dirty="0" smtClean="0"/>
              <a:t>MgCO</a:t>
            </a:r>
            <a:r>
              <a:rPr lang="ru-RU" baseline="-25000" dirty="0" smtClean="0"/>
              <a:t>3</a:t>
            </a:r>
            <a:r>
              <a:rPr lang="ru-RU" dirty="0" smtClean="0"/>
              <a:t>= </a:t>
            </a:r>
            <a:r>
              <a:rPr lang="ru-RU" dirty="0" err="1" smtClean="0"/>
              <a:t>MgO</a:t>
            </a:r>
            <a:r>
              <a:rPr lang="ru-RU" dirty="0" smtClean="0"/>
              <a:t> + CO</a:t>
            </a:r>
            <a:r>
              <a:rPr lang="ru-RU" baseline="-25000" dirty="0" smtClean="0"/>
              <a:t>2</a:t>
            </a:r>
          </a:p>
          <a:p>
            <a:pPr>
              <a:buNone/>
            </a:pPr>
            <a:r>
              <a:rPr lang="en-US" dirty="0" smtClean="0"/>
              <a:t>6) </a:t>
            </a:r>
            <a:r>
              <a:rPr lang="ru-RU" dirty="0" err="1" smtClean="0"/>
              <a:t>Zn</a:t>
            </a:r>
            <a:r>
              <a:rPr lang="ru-RU" dirty="0" smtClean="0"/>
              <a:t> + 2HCl = ZnCl</a:t>
            </a:r>
            <a:r>
              <a:rPr lang="ru-RU" baseline="-25000" dirty="0" smtClean="0"/>
              <a:t>2</a:t>
            </a:r>
            <a:r>
              <a:rPr lang="ru-RU" dirty="0" smtClean="0"/>
              <a:t> + H</a:t>
            </a:r>
            <a:r>
              <a:rPr lang="ru-RU" baseline="-25000" dirty="0" smtClean="0"/>
              <a:t>2</a:t>
            </a:r>
          </a:p>
          <a:p>
            <a:pPr>
              <a:buNone/>
            </a:pPr>
            <a:r>
              <a:rPr lang="ru-RU" dirty="0" smtClean="0"/>
              <a:t>7) 2Na + S=Na</a:t>
            </a:r>
            <a:r>
              <a:rPr lang="ru-RU" baseline="-25000" dirty="0" smtClean="0"/>
              <a:t>2</a:t>
            </a:r>
            <a:r>
              <a:rPr lang="ru-RU" dirty="0" smtClean="0"/>
              <a:t>S</a:t>
            </a:r>
          </a:p>
          <a:p>
            <a:pPr>
              <a:buNone/>
            </a:pPr>
            <a:r>
              <a:rPr lang="ru-RU" dirty="0" smtClean="0"/>
              <a:t>8) </a:t>
            </a:r>
            <a:r>
              <a:rPr lang="en-US" dirty="0" smtClean="0"/>
              <a:t>Na</a:t>
            </a:r>
            <a:r>
              <a:rPr lang="ru-RU" baseline="-25000" dirty="0" smtClean="0"/>
              <a:t>2</a:t>
            </a:r>
            <a:r>
              <a:rPr lang="en-US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 + </a:t>
            </a:r>
            <a:r>
              <a:rPr lang="en-US" dirty="0" err="1" smtClean="0"/>
              <a:t>BaCl</a:t>
            </a:r>
            <a:r>
              <a:rPr lang="ru-RU" baseline="-25000" dirty="0" smtClean="0"/>
              <a:t>2</a:t>
            </a:r>
            <a:r>
              <a:rPr lang="ru-RU" dirty="0" smtClean="0"/>
              <a:t> = </a:t>
            </a:r>
            <a:r>
              <a:rPr lang="en-US" dirty="0" err="1" smtClean="0"/>
              <a:t>BaSO</a:t>
            </a:r>
            <a:r>
              <a:rPr lang="ru-RU" baseline="-25000" dirty="0" smtClean="0"/>
              <a:t>4 </a:t>
            </a:r>
            <a:r>
              <a:rPr lang="ru-RU" dirty="0" smtClean="0"/>
              <a:t>+ 2</a:t>
            </a:r>
            <a:r>
              <a:rPr lang="en-US" dirty="0" err="1" smtClean="0"/>
              <a:t>NaCl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000892" y="6143644"/>
            <a:ext cx="107157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Проверь себя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1)Г</a:t>
            </a:r>
          </a:p>
          <a:p>
            <a:r>
              <a:rPr lang="ru-RU" dirty="0" smtClean="0"/>
              <a:t>2)Б</a:t>
            </a:r>
          </a:p>
          <a:p>
            <a:r>
              <a:rPr lang="ru-RU" dirty="0" smtClean="0"/>
              <a:t>3)В</a:t>
            </a:r>
          </a:p>
          <a:p>
            <a:r>
              <a:rPr lang="ru-RU" dirty="0" smtClean="0"/>
              <a:t>4)А</a:t>
            </a:r>
          </a:p>
          <a:p>
            <a:r>
              <a:rPr lang="ru-RU" dirty="0" smtClean="0"/>
              <a:t>5)Г</a:t>
            </a:r>
          </a:p>
          <a:p>
            <a:r>
              <a:rPr lang="ru-RU" dirty="0" smtClean="0"/>
              <a:t>6)Б</a:t>
            </a:r>
          </a:p>
          <a:p>
            <a:r>
              <a:rPr lang="ru-RU" dirty="0" smtClean="0"/>
              <a:t>7)А</a:t>
            </a:r>
          </a:p>
          <a:p>
            <a:r>
              <a:rPr lang="ru-RU" dirty="0" smtClean="0"/>
              <a:t>8)В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500958" y="6215082"/>
            <a:ext cx="1071570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Алгоритм для расчета по химическим уравнениям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7848600" cy="426720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Составить уравнение химической реакции (обязательно расставьте коэффициенты!)</a:t>
            </a:r>
          </a:p>
          <a:p>
            <a:pPr marL="457200" indent="-457200" algn="l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Исходные  данные задачи переведите в количества веществ.(моли)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Над формулами веществ записать известные и неизвестные величины (только для чистых веществ, без примесей). Если по условию задачи в реакцию вступают вещества, содержащие примеси, то сначала нужно определить содержание чистого вещества.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Под формулами веществ с известными и неизвестными записать соответствующие значения коэффициентов.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По уравнению, с учетом коэффициентов,  составьте пропорцию и вычислите количество искомого вещества. Если требуют условия задачи, переведите полученное значение в единицы массы  или объема. 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Записать ответ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429520" y="6286520"/>
            <a:ext cx="1214446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Рассчитайте количество вещества алюминия, который потребуется для получения 1,5 моль водорода при реакции с соляной кислотой.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Дано:                             </a:t>
            </a:r>
          </a:p>
          <a:p>
            <a:pPr eaLnBrk="1" hangingPunct="1">
              <a:buFont typeface="Wingdings" pitchFamily="2" charset="2"/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(H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= 1,5 моль</a:t>
            </a:r>
          </a:p>
          <a:p>
            <a:pPr eaLnBrk="1" hangingPunct="1">
              <a:buFont typeface="Wingdings" pitchFamily="2" charset="2"/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– ?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00400" y="1600200"/>
            <a:ext cx="5486400" cy="45259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Решение: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моль                       1,5 моль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2Al + 6HCl =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AlCl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+ 3H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↑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моль                       3 моль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Составляем пропорцию: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моль          1,5 моль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=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2 моль            3 моль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1,5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=            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3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 = 1 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моль)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= 1 моль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191000" y="3810000"/>
            <a:ext cx="1066800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248400" y="3810000"/>
            <a:ext cx="1066800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876800" y="4572000"/>
            <a:ext cx="1066800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209800" y="2514600"/>
            <a:ext cx="1676400" cy="1588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9600" y="2971800"/>
            <a:ext cx="2438400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Управляющая кнопка: возврат 10">
            <a:hlinkClick r:id="rId2" action="ppaction://hlinksldjump" highlightClick="1"/>
          </p:cNvPr>
          <p:cNvSpPr/>
          <p:nvPr/>
        </p:nvSpPr>
        <p:spPr>
          <a:xfrm>
            <a:off x="7286644" y="6000768"/>
            <a:ext cx="121444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1557338"/>
            <a:ext cx="2736850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Дано: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Zn)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13 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г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m(ZnCl</a:t>
            </a:r>
            <a:r>
              <a:rPr lang="en-US" sz="2000" b="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) – 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M(Zn) = 65 </a:t>
            </a: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г/моль</a:t>
            </a:r>
            <a:endParaRPr lang="en-US" sz="1800" b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M(ZnCl</a:t>
            </a:r>
            <a:r>
              <a:rPr lang="en-US" sz="1800" b="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=65</a:t>
            </a: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 +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35,5·2</a:t>
            </a: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136 </a:t>
            </a: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г/моль</a:t>
            </a:r>
            <a:endParaRPr lang="en-US" sz="1800" b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0" dirty="0" smtClean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1484313"/>
            <a:ext cx="4824412" cy="51133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Решение: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0,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моль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x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моль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Zn + 2HCl = ZnCl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H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↑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моль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моль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Zn)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n(Zn) =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M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Zn)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13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n(Zn)=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моль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65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г/моль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x = n(ZnCl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n(Zn) = 0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моль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m(ZnCl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n(ZnCl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)·M(ZnCl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0,2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моль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·136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г/моль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27,2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г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Ответ: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m(ZnCl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27,2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г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0" dirty="0" smtClean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3500" y="1484313"/>
            <a:ext cx="2517775" cy="2016125"/>
            <a:chOff x="840" y="935"/>
            <a:chExt cx="1496" cy="1270"/>
          </a:xfrm>
        </p:grpSpPr>
        <p:sp>
          <p:nvSpPr>
            <p:cNvPr id="8203" name="Line 5"/>
            <p:cNvSpPr>
              <a:spLocks noChangeShapeType="1"/>
            </p:cNvSpPr>
            <p:nvPr/>
          </p:nvSpPr>
          <p:spPr bwMode="auto">
            <a:xfrm>
              <a:off x="840" y="1797"/>
              <a:ext cx="1496" cy="0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04" name="Line 6"/>
            <p:cNvSpPr>
              <a:spLocks noChangeShapeType="1"/>
            </p:cNvSpPr>
            <p:nvPr/>
          </p:nvSpPr>
          <p:spPr bwMode="auto">
            <a:xfrm>
              <a:off x="2336" y="935"/>
              <a:ext cx="0" cy="1270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838200" y="2286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kumimoji="0" lang="ru-RU" sz="2400" b="1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Рассчитайте массу соли, которая образуется при взаимодействии 13 г цинка с соляной кислотой.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333999" y="29718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5226685" y="38100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правляющая кнопка: возврат 9">
            <a:hlinkClick r:id="rId2" action="ppaction://hlinksldjump" highlightClick="1"/>
          </p:cNvPr>
          <p:cNvSpPr/>
          <p:nvPr/>
        </p:nvSpPr>
        <p:spPr>
          <a:xfrm>
            <a:off x="7715272" y="6357958"/>
            <a:ext cx="1285884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048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  <p:bldP spid="20483" grpId="0" build="p"/>
      <p:bldP spid="20488" grpId="0" animBg="1"/>
      <p:bldP spid="204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Вычислите массу гидроксида меди (II), который образуется при взаимодействии 200 г 20%-го раствора гидроксида натрия и избытка раствора сульфата меди (II). В результате реакции образуется сульфат натрия.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643834" y="6215082"/>
            <a:ext cx="107157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895</Words>
  <Application>Microsoft Office PowerPoint</Application>
  <PresentationFormat>Экран (4:3)</PresentationFormat>
  <Paragraphs>172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Office Theme</vt:lpstr>
      <vt:lpstr>Формула</vt:lpstr>
      <vt:lpstr>Расчеты по химическим уравнениям </vt:lpstr>
      <vt:lpstr>Содержание</vt:lpstr>
      <vt:lpstr>Цели урока:</vt:lpstr>
      <vt:lpstr>Установите соответствие между схемой реакции и ее типом</vt:lpstr>
      <vt:lpstr>Проверь себя</vt:lpstr>
      <vt:lpstr>Алгоритм для расчета по химическим уравнениям </vt:lpstr>
      <vt:lpstr>Рассчитайте количество вещества алюминия, который потребуется для получения 1,5 моль водорода при реакции с соляной кислотой.</vt:lpstr>
      <vt:lpstr>Слайд 8</vt:lpstr>
      <vt:lpstr>Слайд 9</vt:lpstr>
      <vt:lpstr>Слайд 10</vt:lpstr>
      <vt:lpstr>Вычислить массу чистого железа, которое можно получить при восстановлении водородом железной окалины Fe3O4 массой 50г, содержащей 0,072 массовой доли примесей. </vt:lpstr>
      <vt:lpstr>Слайд 12</vt:lpstr>
      <vt:lpstr>Задача №1</vt:lpstr>
      <vt:lpstr>Задача №2</vt:lpstr>
      <vt:lpstr>Домашнее задание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Расчеты по химическим уравнениям </dc:title>
  <cp:lastModifiedBy>Лариса Викторовна</cp:lastModifiedBy>
  <cp:revision>39</cp:revision>
  <dcterms:modified xsi:type="dcterms:W3CDTF">2015-02-04T06:52:25Z</dcterms:modified>
</cp:coreProperties>
</file>