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8" r:id="rId3"/>
    <p:sldId id="257" r:id="rId4"/>
    <p:sldId id="258" r:id="rId5"/>
    <p:sldId id="259" r:id="rId6"/>
    <p:sldId id="279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2" autoAdjust="0"/>
    <p:restoredTop sz="94669" autoAdjust="0"/>
  </p:normalViewPr>
  <p:slideViewPr>
    <p:cSldViewPr>
      <p:cViewPr varScale="1">
        <p:scale>
          <a:sx n="126" d="100"/>
          <a:sy n="126" d="100"/>
        </p:scale>
        <p:origin x="-34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Структура промышленного производства Тульской области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химическая отрасль 23%</c:v>
                </c:pt>
                <c:pt idx="1">
                  <c:v>машиностроение 22%</c:v>
                </c:pt>
                <c:pt idx="2">
                  <c:v>пищевая промышленность  21 %</c:v>
                </c:pt>
                <c:pt idx="3">
                  <c:v>черная металлургия 15%</c:v>
                </c:pt>
                <c:pt idx="4">
                  <c:v>электроэнергетика 10%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0.23</c:v>
                </c:pt>
                <c:pt idx="1">
                  <c:v>0.22000000000000008</c:v>
                </c:pt>
                <c:pt idx="2">
                  <c:v>0.21000000000000008</c:v>
                </c:pt>
                <c:pt idx="3">
                  <c:v>0.15000000000000008</c:v>
                </c:pt>
                <c:pt idx="4">
                  <c:v>0.1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40166920656616"/>
          <c:y val="0.23150126176456584"/>
          <c:w val="0.30771449922754951"/>
          <c:h val="0.68605472407827772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718D-7124-4E18-8A5D-4443C961B5C7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7B1B-AFD3-428A-87C1-9D8AA0A3AB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718D-7124-4E18-8A5D-4443C961B5C7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7B1B-AFD3-428A-87C1-9D8AA0A3A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718D-7124-4E18-8A5D-4443C961B5C7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7B1B-AFD3-428A-87C1-9D8AA0A3A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DD0AB-F05F-4545-B7A6-827C77477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718D-7124-4E18-8A5D-4443C961B5C7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7B1B-AFD3-428A-87C1-9D8AA0A3AB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718D-7124-4E18-8A5D-4443C961B5C7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7B1B-AFD3-428A-87C1-9D8AA0A3A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718D-7124-4E18-8A5D-4443C961B5C7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7B1B-AFD3-428A-87C1-9D8AA0A3AB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718D-7124-4E18-8A5D-4443C961B5C7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7B1B-AFD3-428A-87C1-9D8AA0A3AB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718D-7124-4E18-8A5D-4443C961B5C7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7B1B-AFD3-428A-87C1-9D8AA0A3A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718D-7124-4E18-8A5D-4443C961B5C7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7B1B-AFD3-428A-87C1-9D8AA0A3A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718D-7124-4E18-8A5D-4443C961B5C7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7B1B-AFD3-428A-87C1-9D8AA0A3A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718D-7124-4E18-8A5D-4443C961B5C7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7B1B-AFD3-428A-87C1-9D8AA0A3AB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68718D-7124-4E18-8A5D-4443C961B5C7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B77B1B-AFD3-428A-87C1-9D8AA0A3A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7504" y="4725143"/>
            <a:ext cx="8856983" cy="1512169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 Автор - учитель ОБЖ</a:t>
            </a:r>
          </a:p>
          <a:p>
            <a:pPr algn="r"/>
            <a:r>
              <a:rPr lang="ru-RU" dirty="0" smtClean="0"/>
              <a:t>Тарасова Лидия Николаевна</a:t>
            </a:r>
          </a:p>
          <a:p>
            <a:pPr algn="r"/>
            <a:endParaRPr lang="ru-RU" dirty="0" smtClean="0"/>
          </a:p>
          <a:p>
            <a:pPr algn="ctr"/>
            <a:r>
              <a:rPr lang="ru-RU" sz="1400" dirty="0" smtClean="0"/>
              <a:t>Тула 2015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88640"/>
            <a:ext cx="7175351" cy="446449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400" dirty="0" smtClean="0"/>
              <a:t>Муниципальное бюджетное общеобразовательное учреждение средняя общеобразовательная школа №66 города Тулы</a:t>
            </a:r>
            <a:br>
              <a:rPr lang="ru-RU" sz="14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dirty="0" smtClean="0"/>
              <a:t>Химически </a:t>
            </a:r>
            <a:r>
              <a:rPr lang="ru-RU" dirty="0" smtClean="0"/>
              <a:t>опасные объекты Тульской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219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3136" y="188640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Загрязнение воздуха в </a:t>
            </a:r>
          </a:p>
          <a:p>
            <a:pPr algn="ctr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Тульской области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171" name="Picture 3" descr="C:\Users\Veronica\Desktop\ОБЖ\eco_tula_obl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38921"/>
            <a:ext cx="4632176" cy="508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886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667327575"/>
              </p:ext>
            </p:extLst>
          </p:nvPr>
        </p:nvGraphicFramePr>
        <p:xfrm>
          <a:off x="395536" y="476672"/>
          <a:ext cx="842493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411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5832648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Химическая и нефтехимическая промышленность:</a:t>
            </a:r>
            <a:r>
              <a:rPr lang="ru-RU" sz="1800" dirty="0" smtClean="0">
                <a:effectLst/>
              </a:rPr>
              <a:t/>
            </a:r>
            <a:br>
              <a:rPr lang="ru-RU" sz="1800" dirty="0" smtClean="0">
                <a:effectLst/>
              </a:rPr>
            </a:br>
            <a:r>
              <a:rPr lang="ru-RU" sz="1800" b="0" dirty="0" smtClean="0">
                <a:effectLst/>
              </a:rPr>
              <a:t/>
            </a:r>
            <a:br>
              <a:rPr lang="ru-RU" sz="1800" b="0" dirty="0" smtClean="0">
                <a:effectLst/>
              </a:rPr>
            </a:br>
            <a:r>
              <a:rPr lang="ru-RU" sz="1800" b="0" dirty="0" smtClean="0">
                <a:effectLst/>
              </a:rPr>
              <a:t>1.Новомосковская акционерная компания «Азот»</a:t>
            </a:r>
            <a:br>
              <a:rPr lang="ru-RU" sz="1800" b="0" dirty="0" smtClean="0">
                <a:effectLst/>
              </a:rPr>
            </a:br>
            <a:r>
              <a:rPr lang="ru-RU" sz="1800" b="0" dirty="0" smtClean="0">
                <a:effectLst/>
              </a:rPr>
              <a:t/>
            </a:r>
            <a:br>
              <a:rPr lang="ru-RU" sz="1800" b="0" dirty="0" smtClean="0">
                <a:effectLst/>
              </a:rPr>
            </a:br>
            <a:r>
              <a:rPr lang="ru-RU" sz="1800" b="0" dirty="0" smtClean="0">
                <a:effectLst/>
              </a:rPr>
              <a:t>2.Компания «Щекиноазот»</a:t>
            </a:r>
            <a:br>
              <a:rPr lang="ru-RU" sz="1800" b="0" dirty="0" smtClean="0">
                <a:effectLst/>
              </a:rPr>
            </a:br>
            <a:r>
              <a:rPr lang="ru-RU" sz="1800" b="0" dirty="0" smtClean="0">
                <a:effectLst/>
              </a:rPr>
              <a:t/>
            </a:r>
            <a:br>
              <a:rPr lang="ru-RU" sz="1800" b="0" dirty="0" smtClean="0">
                <a:effectLst/>
              </a:rPr>
            </a:br>
            <a:r>
              <a:rPr lang="ru-RU" sz="1800" b="0" dirty="0" smtClean="0">
                <a:effectLst/>
              </a:rPr>
              <a:t>3.Новомосковскбытхим — </a:t>
            </a:r>
            <a:r>
              <a:rPr lang="ru-RU" sz="1800" b="0" dirty="0" err="1" smtClean="0">
                <a:effectLst/>
              </a:rPr>
              <a:t>Procter</a:t>
            </a:r>
            <a:r>
              <a:rPr lang="ru-RU" sz="1800" b="0" dirty="0" smtClean="0">
                <a:effectLst/>
              </a:rPr>
              <a:t> &amp; </a:t>
            </a:r>
            <a:r>
              <a:rPr lang="ru-RU" sz="1800" b="0" dirty="0" err="1" smtClean="0">
                <a:effectLst/>
              </a:rPr>
              <a:t>Gamble</a:t>
            </a:r>
            <a:r>
              <a:rPr lang="ru-RU" sz="1800" b="0" dirty="0" smtClean="0">
                <a:effectLst/>
              </a:rPr>
              <a:t/>
            </a:r>
            <a:br>
              <a:rPr lang="ru-RU" sz="1800" b="0" dirty="0" smtClean="0">
                <a:effectLst/>
              </a:rPr>
            </a:br>
            <a:r>
              <a:rPr lang="ru-RU" sz="1800" b="0" dirty="0" smtClean="0">
                <a:effectLst/>
              </a:rPr>
              <a:t/>
            </a:r>
            <a:br>
              <a:rPr lang="ru-RU" sz="1800" b="0" dirty="0" smtClean="0">
                <a:effectLst/>
              </a:rPr>
            </a:br>
            <a:r>
              <a:rPr lang="ru-RU" sz="1800" b="0" dirty="0" smtClean="0">
                <a:effectLst/>
              </a:rPr>
              <a:t>4. ОАО «</a:t>
            </a:r>
            <a:r>
              <a:rPr lang="ru-RU" sz="1800" b="0" dirty="0" err="1" smtClean="0">
                <a:effectLst/>
              </a:rPr>
              <a:t>Ефремовский</a:t>
            </a:r>
            <a:r>
              <a:rPr lang="ru-RU" sz="1800" b="0" dirty="0" smtClean="0">
                <a:effectLst/>
              </a:rPr>
              <a:t> завод синтетического каучука»</a:t>
            </a:r>
            <a:r>
              <a:rPr lang="ru-RU" sz="1800" b="0" dirty="0">
                <a:effectLst/>
              </a:rPr>
              <a:t/>
            </a:r>
            <a:br>
              <a:rPr lang="ru-RU" sz="1800" b="0" dirty="0">
                <a:effectLst/>
              </a:rPr>
            </a:br>
            <a:r>
              <a:rPr lang="ru-RU" sz="1800" b="0" dirty="0">
                <a:effectLst/>
              </a:rPr>
              <a:t/>
            </a:r>
            <a:br>
              <a:rPr lang="ru-RU" sz="1800" b="0" dirty="0">
                <a:effectLst/>
              </a:rPr>
            </a:br>
            <a:r>
              <a:rPr lang="ru-RU" sz="1800" b="0" dirty="0">
                <a:effectLst/>
              </a:rPr>
              <a:t>5. ЗАО «Тульский завод резинотехнических изделий»</a:t>
            </a:r>
            <a:br>
              <a:rPr lang="ru-RU" sz="1800" b="0" dirty="0">
                <a:effectLst/>
              </a:rPr>
            </a:br>
            <a:r>
              <a:rPr lang="ru-RU" sz="1800" b="0" dirty="0">
                <a:effectLst/>
              </a:rPr>
              <a:t/>
            </a:r>
            <a:br>
              <a:rPr lang="ru-RU" sz="1800" b="0" dirty="0">
                <a:effectLst/>
              </a:rPr>
            </a:br>
            <a:r>
              <a:rPr lang="ru-RU" sz="1800" b="0" dirty="0">
                <a:effectLst/>
              </a:rPr>
              <a:t>6. ОАО «Пластик</a:t>
            </a:r>
            <a:r>
              <a:rPr lang="ru-RU" sz="1800" b="0" dirty="0" smtClean="0">
                <a:effectLst/>
              </a:rPr>
              <a:t>» (Узловая) </a:t>
            </a:r>
            <a:r>
              <a:rPr lang="ru-RU" sz="1800" b="0" dirty="0">
                <a:effectLst/>
              </a:rPr>
              <a:t/>
            </a:r>
            <a:br>
              <a:rPr lang="ru-RU" sz="1800" b="0" dirty="0">
                <a:effectLst/>
              </a:rPr>
            </a:br>
            <a:r>
              <a:rPr lang="ru-RU" sz="1800" b="0" dirty="0">
                <a:effectLst/>
              </a:rPr>
              <a:t/>
            </a:r>
            <a:br>
              <a:rPr lang="ru-RU" sz="1800" b="0" dirty="0">
                <a:effectLst/>
              </a:rPr>
            </a:br>
            <a:r>
              <a:rPr lang="ru-RU" sz="1800" b="0" dirty="0" smtClean="0">
                <a:effectLst/>
              </a:rPr>
              <a:t>7.Алексинский </a:t>
            </a:r>
            <a:r>
              <a:rPr lang="ru-RU" sz="1800" b="0" dirty="0">
                <a:effectLst/>
              </a:rPr>
              <a:t>химический комбинат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18691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25144"/>
            <a:ext cx="8640959" cy="2009160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>
                <a:effectLst/>
              </a:rPr>
              <a:t>ОАО «</a:t>
            </a:r>
            <a:r>
              <a:rPr lang="ru-RU" sz="2000" dirty="0" err="1">
                <a:effectLst/>
              </a:rPr>
              <a:t>Новомосковская</a:t>
            </a:r>
            <a:r>
              <a:rPr lang="ru-RU" sz="2000" dirty="0">
                <a:effectLst/>
              </a:rPr>
              <a:t> акционерная компания „Азот“»</a:t>
            </a:r>
            <a:r>
              <a:rPr lang="ru-RU" sz="2000" b="0" dirty="0">
                <a:effectLst/>
              </a:rPr>
              <a:t> (</a:t>
            </a:r>
            <a:r>
              <a:rPr lang="ru-RU" sz="2000" dirty="0">
                <a:effectLst/>
              </a:rPr>
              <a:t>НАК </a:t>
            </a:r>
            <a:r>
              <a:rPr lang="ru-RU" sz="2000" dirty="0" smtClean="0">
                <a:effectLst/>
              </a:rPr>
              <a:t>АЗОТ</a:t>
            </a:r>
            <a:r>
              <a:rPr lang="ru-RU" sz="2000" b="0" dirty="0" smtClean="0">
                <a:effectLst/>
              </a:rPr>
              <a:t>)</a:t>
            </a:r>
            <a:br>
              <a:rPr lang="ru-RU" sz="2000" b="0" dirty="0" smtClean="0">
                <a:effectLst/>
              </a:rPr>
            </a:br>
            <a:r>
              <a:rPr lang="ru-RU" sz="2000" b="0" dirty="0" smtClean="0">
                <a:effectLst/>
              </a:rPr>
              <a:t>одно </a:t>
            </a:r>
            <a:r>
              <a:rPr lang="ru-RU" sz="2000" b="0" dirty="0">
                <a:effectLst/>
              </a:rPr>
              <a:t>из крупнейших химических предприятий России. Второй по объёмам выпуска российский производитель азотных удобрений и аммиака</a:t>
            </a:r>
            <a:r>
              <a:rPr lang="ru-RU" sz="2000" b="0" dirty="0" smtClean="0">
                <a:effectLst/>
              </a:rPr>
              <a:t>.</a:t>
            </a:r>
            <a:r>
              <a:rPr lang="ru-RU" sz="2000" b="0" dirty="0">
                <a:effectLst/>
              </a:rPr>
              <a:t> </a:t>
            </a:r>
            <a:r>
              <a:rPr lang="ru-RU" sz="2000" b="0" dirty="0" smtClean="0">
                <a:effectLst/>
              </a:rPr>
              <a:t>Старейшее </a:t>
            </a:r>
            <a:r>
              <a:rPr lang="ru-RU" sz="2000" b="0" dirty="0">
                <a:effectLst/>
              </a:rPr>
              <a:t>предприятие химической промышленности </a:t>
            </a:r>
            <a:r>
              <a:rPr lang="ru-RU" sz="2000" b="0" dirty="0" smtClean="0">
                <a:effectLst/>
              </a:rPr>
              <a:t>России</a:t>
            </a:r>
            <a:r>
              <a:rPr lang="ru-RU" sz="2000" b="0" dirty="0">
                <a:effectLst/>
              </a:rPr>
              <a:t> </a:t>
            </a:r>
            <a:r>
              <a:rPr lang="ru-RU" sz="2000" b="0" dirty="0" smtClean="0">
                <a:effectLst/>
              </a:rPr>
              <a:t>(1933г.).</a:t>
            </a:r>
            <a:r>
              <a:rPr lang="ru-RU" sz="2000" b="0" dirty="0">
                <a:effectLst/>
              </a:rPr>
              <a:t> Основные виды </a:t>
            </a:r>
            <a:r>
              <a:rPr lang="ru-RU" sz="2000" b="0" dirty="0" smtClean="0">
                <a:effectLst/>
              </a:rPr>
              <a:t>продукции: Аммиак, Нитрат аммония,</a:t>
            </a:r>
            <a:br>
              <a:rPr lang="ru-RU" sz="2000" b="0" dirty="0" smtClean="0">
                <a:effectLst/>
              </a:rPr>
            </a:br>
            <a:r>
              <a:rPr lang="ru-RU" sz="2000" b="0" dirty="0" smtClean="0">
                <a:effectLst/>
              </a:rPr>
              <a:t>Карбамид,</a:t>
            </a:r>
            <a:r>
              <a:rPr lang="ru-RU" sz="2000" b="0" dirty="0">
                <a:effectLst/>
              </a:rPr>
              <a:t> </a:t>
            </a:r>
            <a:r>
              <a:rPr lang="ru-RU" sz="2000" b="0" dirty="0" smtClean="0">
                <a:effectLst/>
              </a:rPr>
              <a:t>Метанол,</a:t>
            </a:r>
            <a:r>
              <a:rPr lang="ru-RU" sz="2000" b="0" dirty="0">
                <a:effectLst/>
              </a:rPr>
              <a:t> </a:t>
            </a:r>
            <a:r>
              <a:rPr lang="ru-RU" sz="2000" b="0" dirty="0" smtClean="0">
                <a:effectLst/>
              </a:rPr>
              <a:t>КАС-32,</a:t>
            </a:r>
            <a:r>
              <a:rPr lang="ru-RU" sz="2000" b="0" dirty="0">
                <a:effectLst/>
              </a:rPr>
              <a:t> </a:t>
            </a:r>
            <a:r>
              <a:rPr lang="ru-RU" sz="2000" b="0" dirty="0" smtClean="0">
                <a:effectLst/>
              </a:rPr>
              <a:t>Азотно-известняковое удобрение.</a:t>
            </a:r>
            <a:endParaRPr lang="ru-RU" sz="2000" dirty="0"/>
          </a:p>
        </p:txBody>
      </p:sp>
      <p:pic>
        <p:nvPicPr>
          <p:cNvPr id="8194" name="Picture 2" descr="C:\Users\Veronica\Desktop\ОБЖ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2736304" cy="409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Veronica\Desktop\ОБЖ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2736304" cy="409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288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365104"/>
            <a:ext cx="8424935" cy="2160240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>
                <a:effectLst/>
              </a:rPr>
              <a:t>Объединенная Химическая Компания «Щекиноазот</a:t>
            </a:r>
            <a:r>
              <a:rPr lang="ru-RU" sz="2000" dirty="0" smtClean="0">
                <a:effectLst/>
              </a:rPr>
              <a:t>»: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>
                <a:effectLst/>
              </a:rPr>
              <a:t>ОАО "</a:t>
            </a:r>
            <a:r>
              <a:rPr lang="ru-RU" sz="2000" dirty="0" smtClean="0">
                <a:effectLst/>
              </a:rPr>
              <a:t>Щекиноазот«</a:t>
            </a:r>
            <a:br>
              <a:rPr lang="ru-RU" sz="2000" dirty="0" smtClean="0">
                <a:effectLst/>
              </a:rPr>
            </a:br>
            <a:r>
              <a:rPr lang="ru-RU" sz="2000" dirty="0" err="1">
                <a:effectLst/>
              </a:rPr>
              <a:t>Щекинское</a:t>
            </a:r>
            <a:r>
              <a:rPr lang="ru-RU" sz="2000" dirty="0">
                <a:effectLst/>
              </a:rPr>
              <a:t> ОАО </a:t>
            </a:r>
            <a:r>
              <a:rPr lang="ru-RU" sz="2000" dirty="0" smtClean="0">
                <a:effectLst/>
              </a:rPr>
              <a:t>«Химволокно»</a:t>
            </a:r>
            <a:br>
              <a:rPr lang="ru-RU" sz="2000" dirty="0" smtClean="0">
                <a:effectLst/>
              </a:rPr>
            </a:br>
            <a:r>
              <a:rPr lang="ru-RU" sz="2000" dirty="0" err="1">
                <a:effectLst/>
              </a:rPr>
              <a:t>Ефремовский</a:t>
            </a:r>
            <a:r>
              <a:rPr lang="ru-RU" sz="2000" dirty="0">
                <a:effectLst/>
              </a:rPr>
              <a:t> химический завод (филиал ОАО "Щекиноазот</a:t>
            </a:r>
            <a:r>
              <a:rPr lang="ru-RU" sz="2000" dirty="0" smtClean="0">
                <a:effectLst/>
              </a:rPr>
              <a:t>")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endParaRPr lang="ru-RU" sz="2000" b="0" dirty="0"/>
          </a:p>
        </p:txBody>
      </p:sp>
      <p:pic>
        <p:nvPicPr>
          <p:cNvPr id="9218" name="Picture 2" descr="C:\Users\Veronica\Desktop\ОБЖ\загруженно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3730" y="908720"/>
            <a:ext cx="642908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182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1570178"/>
            <a:ext cx="3024336" cy="5036047"/>
          </a:xfrm>
        </p:spPr>
        <p:txBody>
          <a:bodyPr/>
          <a:lstStyle/>
          <a:p>
            <a:pPr marL="0" indent="0" algn="l">
              <a:buNone/>
            </a:pPr>
            <a:r>
              <a:rPr lang="ru-RU" sz="1600" b="0" dirty="0">
                <a:effectLst/>
              </a:rPr>
              <a:t>Дата основания: 1955 </a:t>
            </a:r>
            <a:r>
              <a:rPr lang="ru-RU" sz="1600" b="0" dirty="0" smtClean="0">
                <a:effectLst/>
              </a:rPr>
              <a:t>год</a:t>
            </a:r>
            <a:br>
              <a:rPr lang="ru-RU" sz="1600" b="0" dirty="0" smtClean="0">
                <a:effectLst/>
              </a:rPr>
            </a:br>
            <a:r>
              <a:rPr lang="ru-RU" sz="1600" b="0" dirty="0">
                <a:effectLst/>
              </a:rPr>
              <a:t>Производимая продукция: метанол, </a:t>
            </a:r>
            <a:r>
              <a:rPr lang="ru-RU" sz="1600" b="0" dirty="0" smtClean="0">
                <a:effectLst/>
              </a:rPr>
              <a:t/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>капролактам</a:t>
            </a:r>
            <a:r>
              <a:rPr lang="ru-RU" sz="1600" b="0" dirty="0">
                <a:effectLst/>
              </a:rPr>
              <a:t>, сульфат аммония, формалин технический, карбамидоформальдегидный концентрат (КФК), углекислота жидкая и газообразная, сухой лед, диоксид углерода пищевой, кислород в баллонах, </a:t>
            </a:r>
            <a:r>
              <a:rPr lang="ru-RU" sz="1600" b="0" dirty="0" smtClean="0">
                <a:effectLst/>
              </a:rPr>
              <a:t>сплав </a:t>
            </a:r>
            <a:r>
              <a:rPr lang="ru-RU" sz="1600" b="0" dirty="0">
                <a:effectLst/>
              </a:rPr>
              <a:t>соды кальцинированной щелочной, пластификатор </a:t>
            </a:r>
            <a:r>
              <a:rPr lang="ru-RU" sz="1600" b="0" dirty="0" err="1">
                <a:effectLst/>
              </a:rPr>
              <a:t>адипиновый</a:t>
            </a:r>
            <a:r>
              <a:rPr lang="ru-RU" sz="1600" b="0" dirty="0">
                <a:effectLst/>
              </a:rPr>
              <a:t> щелочной, потребительские </a:t>
            </a:r>
            <a:r>
              <a:rPr lang="ru-RU" sz="1600" b="0" dirty="0" smtClean="0">
                <a:effectLst/>
              </a:rPr>
              <a:t>продукты.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4664"/>
            <a:ext cx="5184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ОАО "Щекиноазот"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42" name="Picture 2" descr="C:\Users\Veronica\Desktop\ОБЖ\DSC0581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282" y="1570179"/>
            <a:ext cx="5688632" cy="42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060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484784"/>
            <a:ext cx="3960440" cy="4030384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b="0" dirty="0">
                <a:effectLst/>
              </a:rPr>
              <a:t>Дата основания: 1970 </a:t>
            </a:r>
            <a:r>
              <a:rPr lang="ru-RU" sz="1800" b="0" dirty="0" smtClean="0">
                <a:effectLst/>
              </a:rPr>
              <a:t>год</a:t>
            </a:r>
            <a:br>
              <a:rPr lang="ru-RU" sz="1800" b="0" dirty="0" smtClean="0">
                <a:effectLst/>
              </a:rPr>
            </a:br>
            <a:r>
              <a:rPr lang="ru-RU" sz="1800" b="0" dirty="0">
                <a:effectLst/>
              </a:rPr>
              <a:t/>
            </a:r>
            <a:br>
              <a:rPr lang="ru-RU" sz="1800" b="0" dirty="0">
                <a:effectLst/>
              </a:rPr>
            </a:br>
            <a:r>
              <a:rPr lang="ru-RU" sz="1800" b="0" dirty="0">
                <a:effectLst/>
              </a:rPr>
              <a:t>Производимая продукция: полиамид 6, инженерные пластики, текстильные нити, технические нити, полотно нетканое термоскрепленное,  потребительские продукты</a:t>
            </a: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8680"/>
            <a:ext cx="79961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>
                <a:solidFill>
                  <a:schemeClr val="bg2">
                    <a:lumMod val="25000"/>
                  </a:schemeClr>
                </a:solidFill>
              </a:rPr>
              <a:t>Щекинское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 ОАО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«Химволокно»</a:t>
            </a:r>
            <a:endParaRPr lang="ru-RU" dirty="0"/>
          </a:p>
        </p:txBody>
      </p:sp>
      <p:pic>
        <p:nvPicPr>
          <p:cNvPr id="11266" name="Picture 2" descr="C:\Users\Veronica\Desktop\ОБЖ\DSC05670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345" y="1278405"/>
            <a:ext cx="4109442" cy="548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305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1556792"/>
            <a:ext cx="2808312" cy="5184576"/>
          </a:xfrm>
        </p:spPr>
        <p:txBody>
          <a:bodyPr/>
          <a:lstStyle/>
          <a:p>
            <a:pPr marL="0" indent="0" algn="l">
              <a:buNone/>
            </a:pPr>
            <a:r>
              <a:rPr lang="ru-RU" sz="1600" b="0" dirty="0">
                <a:effectLst/>
              </a:rPr>
              <a:t>Дата основания: 1982 </a:t>
            </a:r>
            <a:r>
              <a:rPr lang="ru-RU" sz="1600" b="0" dirty="0" smtClean="0">
                <a:effectLst/>
              </a:rPr>
              <a:t>год</a:t>
            </a:r>
            <a:br>
              <a:rPr lang="ru-RU" sz="1600" b="0" dirty="0" smtClean="0">
                <a:effectLst/>
              </a:rPr>
            </a:br>
            <a:r>
              <a:rPr lang="ru-RU" sz="1600" b="0" dirty="0">
                <a:effectLst/>
              </a:rPr>
              <a:t/>
            </a:r>
            <a:br>
              <a:rPr lang="ru-RU" sz="1600" b="0" dirty="0">
                <a:effectLst/>
              </a:rPr>
            </a:br>
            <a:r>
              <a:rPr lang="ru-RU" sz="1600" b="0" dirty="0" smtClean="0">
                <a:effectLst/>
              </a:rPr>
              <a:t>Производимая </a:t>
            </a:r>
            <a:r>
              <a:rPr lang="ru-RU" sz="1600" b="0" dirty="0">
                <a:effectLst/>
              </a:rPr>
              <a:t>продукция: серная кислота, олеум</a:t>
            </a:r>
            <a:br>
              <a:rPr lang="ru-RU" sz="1600" b="0" dirty="0">
                <a:effectLst/>
              </a:rPr>
            </a:br>
            <a:r>
              <a:rPr lang="ru-RU" sz="1600" b="0" dirty="0">
                <a:effectLst/>
              </a:rPr>
              <a:t> </a:t>
            </a:r>
            <a:r>
              <a:rPr lang="ru-RU" sz="1600" b="0" dirty="0" smtClean="0">
                <a:effectLst/>
              </a:rPr>
              <a:t/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>Мощность</a:t>
            </a:r>
            <a:r>
              <a:rPr lang="ru-RU" sz="1600" b="0" dirty="0">
                <a:effectLst/>
              </a:rPr>
              <a:t>: 500 тыс. тонн в год</a:t>
            </a:r>
            <a:br>
              <a:rPr lang="ru-RU" sz="1600" b="0" dirty="0">
                <a:effectLst/>
              </a:rPr>
            </a:br>
            <a:r>
              <a:rPr lang="ru-RU" sz="1600" b="0" dirty="0">
                <a:effectLst/>
              </a:rPr>
              <a:t> </a:t>
            </a:r>
            <a:br>
              <a:rPr lang="ru-RU" sz="1600" b="0" dirty="0">
                <a:effectLst/>
              </a:rPr>
            </a:br>
            <a:r>
              <a:rPr lang="ru-RU" sz="1600" b="0" dirty="0">
                <a:effectLst/>
              </a:rPr>
              <a:t>В настоящее время завод проводит модернизацию основного производства и ведет работу по поиску новых продуктов, увеличивающих технологический передел серной кислоты.</a:t>
            </a:r>
            <a:br>
              <a:rPr lang="ru-RU" sz="1600" b="0" dirty="0">
                <a:effectLst/>
              </a:rPr>
            </a:b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6632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>
                <a:solidFill>
                  <a:schemeClr val="bg2">
                    <a:lumMod val="25000"/>
                  </a:schemeClr>
                </a:solidFill>
              </a:rPr>
              <a:t>Ефремовский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 химический завод (филиал ОАО "Щекиноазот")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290" name="Picture 2" descr="C:\Users\Veronica\Desktop\ОБЖ\IMG_0798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585665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3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1214755"/>
            <a:ext cx="2952328" cy="5094565"/>
          </a:xfrm>
        </p:spPr>
        <p:txBody>
          <a:bodyPr/>
          <a:lstStyle/>
          <a:p>
            <a:pPr marL="0" indent="0" algn="l">
              <a:buNone/>
            </a:pPr>
            <a:r>
              <a:rPr lang="ru-RU" sz="1600" b="0" dirty="0">
                <a:effectLst/>
              </a:rPr>
              <a:t>ООО «</a:t>
            </a:r>
            <a:r>
              <a:rPr lang="ru-RU" sz="1600" b="0" dirty="0" err="1">
                <a:effectLst/>
              </a:rPr>
              <a:t>Проктер</a:t>
            </a:r>
            <a:r>
              <a:rPr lang="ru-RU" sz="1600" b="0" dirty="0">
                <a:effectLst/>
              </a:rPr>
              <a:t> энд </a:t>
            </a:r>
            <a:r>
              <a:rPr lang="ru-RU" sz="1600" b="0" dirty="0" err="1">
                <a:effectLst/>
              </a:rPr>
              <a:t>Гэмбл</a:t>
            </a:r>
            <a:r>
              <a:rPr lang="ru-RU" sz="1600" b="0" dirty="0">
                <a:effectLst/>
              </a:rPr>
              <a:t> – Новомосковск» является основным производственным подразделением компании </a:t>
            </a:r>
            <a:r>
              <a:rPr lang="ru-RU" sz="1600" b="0" dirty="0" err="1">
                <a:effectLst/>
              </a:rPr>
              <a:t>Procter</a:t>
            </a:r>
            <a:r>
              <a:rPr lang="ru-RU" sz="1600" b="0" dirty="0">
                <a:effectLst/>
              </a:rPr>
              <a:t> &amp; </a:t>
            </a:r>
            <a:r>
              <a:rPr lang="ru-RU" sz="1600" b="0" dirty="0" err="1">
                <a:effectLst/>
              </a:rPr>
              <a:t>Gamble</a:t>
            </a:r>
            <a:r>
              <a:rPr lang="ru-RU" sz="1600" b="0" dirty="0">
                <a:effectLst/>
              </a:rPr>
              <a:t> в России. Предприятие по праву считается ведущим в городе и области. Завод выпускает товары в категории средств по уходу за домом и товары по уходу за детьми. Около 50% продукции </a:t>
            </a:r>
            <a:r>
              <a:rPr lang="ru-RU" sz="1600" b="0" dirty="0" err="1">
                <a:effectLst/>
              </a:rPr>
              <a:t>Procter</a:t>
            </a:r>
            <a:r>
              <a:rPr lang="ru-RU" sz="1600" b="0" dirty="0">
                <a:effectLst/>
              </a:rPr>
              <a:t> &amp; </a:t>
            </a:r>
            <a:r>
              <a:rPr lang="ru-RU" sz="1600" b="0" dirty="0" err="1">
                <a:effectLst/>
              </a:rPr>
              <a:t>Gamble</a:t>
            </a:r>
            <a:r>
              <a:rPr lang="ru-RU" sz="1600" b="0" dirty="0">
                <a:effectLst/>
              </a:rPr>
              <a:t>, продающейся на российском рынке, производится на ООО «</a:t>
            </a:r>
            <a:r>
              <a:rPr lang="ru-RU" sz="1600" b="0" dirty="0" err="1">
                <a:effectLst/>
              </a:rPr>
              <a:t>Проктер</a:t>
            </a:r>
            <a:r>
              <a:rPr lang="ru-RU" sz="1600" b="0" dirty="0">
                <a:effectLst/>
              </a:rPr>
              <a:t> энд </a:t>
            </a:r>
            <a:r>
              <a:rPr lang="ru-RU" sz="1600" b="0" dirty="0" err="1">
                <a:effectLst/>
              </a:rPr>
              <a:t>Гэмбл</a:t>
            </a:r>
            <a:r>
              <a:rPr lang="ru-RU" sz="1600" b="0" dirty="0">
                <a:effectLst/>
              </a:rPr>
              <a:t> – Новомосковск». Около 25% продукции, производимой на заводе, экспортируется в соседние страны.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8944" y="260648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ООО «</a:t>
            </a:r>
            <a:r>
              <a:rPr lang="ru-RU" sz="2800" b="1" dirty="0" err="1">
                <a:solidFill>
                  <a:schemeClr val="bg2">
                    <a:lumMod val="25000"/>
                  </a:schemeClr>
                </a:solidFill>
              </a:rPr>
              <a:t>Проктер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 энд </a:t>
            </a:r>
            <a:r>
              <a:rPr lang="ru-RU" sz="2800" b="1" dirty="0" err="1">
                <a:solidFill>
                  <a:schemeClr val="bg2">
                    <a:lumMod val="25000"/>
                  </a:schemeClr>
                </a:solidFill>
              </a:rPr>
              <a:t>Гэмбл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 - Новомосковск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» (бывший «Новомосковскбытхим»)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C:\Users\Veronica\Desktop\ОБЖ\No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54229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eronica\Desktop\ОБЖ\1345458214_foto_2012.08.20_14h21m14s_001_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5507" y="1129197"/>
            <a:ext cx="2892375" cy="172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600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1584087"/>
            <a:ext cx="2592288" cy="4941257"/>
          </a:xfrm>
        </p:spPr>
        <p:txBody>
          <a:bodyPr/>
          <a:lstStyle/>
          <a:p>
            <a:pPr marL="0" indent="0" algn="l">
              <a:buNone/>
            </a:pPr>
            <a:r>
              <a:rPr lang="ru-RU" sz="1200" b="0" dirty="0">
                <a:effectLst/>
              </a:rPr>
              <a:t>ОАО «</a:t>
            </a:r>
            <a:r>
              <a:rPr lang="ru-RU" sz="1200" b="0" dirty="0" err="1">
                <a:effectLst/>
              </a:rPr>
              <a:t>Ефремовский</a:t>
            </a:r>
            <a:r>
              <a:rPr lang="ru-RU" sz="1200" b="0" dirty="0">
                <a:effectLst/>
              </a:rPr>
              <a:t> завод синтетического каучука» — один из первых заводов в России по производству синтетического </a:t>
            </a:r>
            <a:r>
              <a:rPr lang="ru-RU" sz="1200" b="0" dirty="0" smtClean="0">
                <a:effectLst/>
              </a:rPr>
              <a:t>каучука (</a:t>
            </a:r>
            <a:r>
              <a:rPr lang="ru-RU" sz="1200" b="0" dirty="0" err="1" smtClean="0">
                <a:effectLst/>
              </a:rPr>
              <a:t>осн</a:t>
            </a:r>
            <a:r>
              <a:rPr lang="ru-RU" sz="1200" b="0" dirty="0" smtClean="0">
                <a:effectLst/>
              </a:rPr>
              <a:t>. 1933г.).</a:t>
            </a:r>
            <a:br>
              <a:rPr lang="ru-RU" sz="1200" b="0" dirty="0" smtClean="0">
                <a:effectLst/>
              </a:rPr>
            </a:br>
            <a:r>
              <a:rPr lang="ru-RU" sz="1200" b="0" dirty="0" smtClean="0">
                <a:effectLst/>
              </a:rPr>
              <a:t/>
            </a:r>
            <a:br>
              <a:rPr lang="ru-RU" sz="1200" b="0" dirty="0" smtClean="0">
                <a:effectLst/>
              </a:rPr>
            </a:br>
            <a:r>
              <a:rPr lang="ru-RU" sz="1200" b="0" dirty="0">
                <a:effectLst/>
              </a:rPr>
              <a:t>Предприятие выпускает различные виды каучуков:</a:t>
            </a:r>
            <a:br>
              <a:rPr lang="ru-RU" sz="1200" b="0" dirty="0">
                <a:effectLst/>
              </a:rPr>
            </a:br>
            <a:r>
              <a:rPr lang="ru-RU" sz="1200" b="0" dirty="0" smtClean="0">
                <a:effectLst/>
              </a:rPr>
              <a:t>•высокомолекулярный </a:t>
            </a:r>
            <a:r>
              <a:rPr lang="ru-RU" sz="1200" b="0" dirty="0" err="1">
                <a:effectLst/>
              </a:rPr>
              <a:t>цис</a:t>
            </a:r>
            <a:r>
              <a:rPr lang="ru-RU" sz="1200" b="0" dirty="0">
                <a:effectLst/>
              </a:rPr>
              <a:t>-полибутадиен марок СКД марок 1, 2, 3, СКДМ, СКД-6, СКД-7</a:t>
            </a:r>
            <a:br>
              <a:rPr lang="ru-RU" sz="1200" b="0" dirty="0">
                <a:effectLst/>
              </a:rPr>
            </a:br>
            <a:r>
              <a:rPr lang="ru-RU" sz="1200" b="0" dirty="0" smtClean="0">
                <a:effectLst/>
              </a:rPr>
              <a:t>•низкомолекулярный </a:t>
            </a:r>
            <a:r>
              <a:rPr lang="ru-RU" sz="1200" b="0" dirty="0">
                <a:effectLst/>
              </a:rPr>
              <a:t>полибутадиен марок СКДН-Н, СКДСН, </a:t>
            </a:r>
            <a:r>
              <a:rPr lang="ru-RU" sz="1200" b="0" dirty="0" smtClean="0">
                <a:effectLst/>
              </a:rPr>
              <a:t>НМПБ-Н</a:t>
            </a:r>
            <a:br>
              <a:rPr lang="ru-RU" sz="1200" b="0" dirty="0" smtClean="0">
                <a:effectLst/>
              </a:rPr>
            </a:br>
            <a:r>
              <a:rPr lang="ru-RU" sz="1200" b="0" dirty="0">
                <a:effectLst/>
              </a:rPr>
              <a:t/>
            </a:r>
            <a:br>
              <a:rPr lang="ru-RU" sz="1200" b="0" dirty="0">
                <a:effectLst/>
              </a:rPr>
            </a:br>
            <a:r>
              <a:rPr lang="ru-RU" sz="1200" b="0" dirty="0" err="1">
                <a:effectLst/>
              </a:rPr>
              <a:t>Ефремовский</a:t>
            </a:r>
            <a:r>
              <a:rPr lang="ru-RU" sz="1200" b="0" dirty="0">
                <a:effectLst/>
              </a:rPr>
              <a:t> завод до настоящего времени остаётся </a:t>
            </a:r>
            <a:r>
              <a:rPr lang="ru-RU" sz="1200" dirty="0">
                <a:effectLst/>
              </a:rPr>
              <a:t>единственным в стране производителем </a:t>
            </a:r>
            <a:r>
              <a:rPr lang="ru-RU" sz="1200" b="0" dirty="0">
                <a:effectLst/>
              </a:rPr>
              <a:t>высокомолекулярного полиизобутилена (от марки П-85 до П-200), широко применяемого в резинотехнической промышленности, электротехнике, медицине.</a:t>
            </a:r>
            <a:br>
              <a:rPr lang="ru-RU" sz="1200" b="0" dirty="0">
                <a:effectLst/>
              </a:rPr>
            </a:b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ОАО «</a:t>
            </a:r>
            <a:r>
              <a:rPr lang="ru-RU" sz="4000" b="1" dirty="0" err="1">
                <a:solidFill>
                  <a:schemeClr val="bg2">
                    <a:lumMod val="25000"/>
                  </a:schemeClr>
                </a:solidFill>
              </a:rPr>
              <a:t>Ефремовский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 завод синтетического каучука»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 descr="C:\Users\Veronica\Desktop\ОБЖ\daf85549-9c16-45e1-b34b-28b312ed19e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5984719" cy="36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671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21147" t="35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1916832"/>
            <a:ext cx="2910542" cy="4392488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b="0" dirty="0" smtClean="0">
                <a:effectLst/>
              </a:rPr>
              <a:t>В настоящее время завод реализует резинотехнические изделия разных видов, например: конвейерные резинотканевые ленты, формовые РТИ, ткани обрезиненные, метизы, вентиляционные трубы, неформовые РТИ, клей для стыковки, кабельная продукция.</a:t>
            </a:r>
            <a:endParaRPr lang="ru-RU" sz="1800" b="0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727" y="188640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ЗАО «Тульский завод резинотехнических изделий»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8" name="Picture 2" descr="C:\Users\Veronica\Desktop\ОБЖ\11_full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55" y="1844824"/>
            <a:ext cx="585665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138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1484784"/>
            <a:ext cx="2880320" cy="4752528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b="0" dirty="0" smtClean="0">
                <a:effectLst/>
              </a:rPr>
              <a:t>Год основания: 1959.</a:t>
            </a:r>
            <a:r>
              <a:rPr lang="ru-RU" sz="1800" dirty="0" smtClean="0">
                <a:effectLst/>
              </a:rPr>
              <a:t/>
            </a:r>
            <a:br>
              <a:rPr lang="ru-RU" sz="1800" dirty="0" smtClean="0">
                <a:effectLst/>
              </a:rPr>
            </a:br>
            <a:r>
              <a:rPr lang="ru-RU" sz="1800" b="0" dirty="0">
                <a:effectLst/>
              </a:rPr>
              <a:t>ОАО «Пластик» производит АБС-пластики и полуфабрикаты из пластиков, комплектующие для машиностроения, средства защиты для работников горнорудной и строительной промышленности, бытовые товары.</a:t>
            </a:r>
            <a:endParaRPr lang="ru-RU" sz="1800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285728"/>
            <a:ext cx="6555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ОАО «Пластик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» (Узловая)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22" name="Picture 2" descr="C:\Users\Veronica\Desktop\ОБЖ\plastik_uzlova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5346171" cy="400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731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1196752"/>
            <a:ext cx="2952328" cy="5472608"/>
          </a:xfrm>
        </p:spPr>
        <p:txBody>
          <a:bodyPr/>
          <a:lstStyle/>
          <a:p>
            <a:pPr marL="0" indent="0" algn="l">
              <a:buNone/>
            </a:pPr>
            <a:r>
              <a:rPr lang="ru-RU" sz="1600" dirty="0">
                <a:effectLst/>
              </a:rPr>
              <a:t>ФКП "Алексинский химический комбинат" - многопрофильное химическое предприятие, специализирующееся на выпуске полимерных и композиционных материалов оборонного, двойного и гражданского назначения. Продукция используется в автомобильной, горно-добывающей, нефтегазовой, аэрокосмической отраслях, атомной промышленности, промышленности обычных вооружений, боеприпасов и спецхимии, судостроении, строительстве.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562" y="260648"/>
            <a:ext cx="91374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Алексинский химический комбинат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146" name="Picture 2" descr="C:\Users\Veronica\Desktop\ОБЖ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55245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159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500042"/>
            <a:ext cx="81747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Основная продукция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•Лакокрасочные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материалы, эмали, растворители</a:t>
            </a: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•Клеи,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герметики</a:t>
            </a: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•Химическая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продукция: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стеклоткань,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лакоткань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тосол, антифриз</a:t>
            </a: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•Нитраты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целлюлозы и прочие эфиры целлюлозы</a:t>
            </a: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•Пороха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взрывчатые материалы, составные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части боеприпасов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•Технические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пластины</a:t>
            </a: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•Резинотехнические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изделия: рукава высокого давления</a:t>
            </a: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•Синтетические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каучуки и резиновые смеси</a:t>
            </a: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•Композиционные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пресс-материалы</a:t>
            </a: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•Огнезащитные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износостойкие и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коррозионностойкие покрытия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611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16" y="0"/>
            <a:ext cx="849694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Взрыв на химкомбинате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437112"/>
            <a:ext cx="828092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ЧП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предприятии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"Алексинский химический комбинат" произошло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октября 2013 г.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настоящее время на комбинате ремонтируется технологическое оборудование для возобновления производства порохов, которое было закрыто в 2009 году.</a:t>
            </a:r>
          </a:p>
          <a:p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Взрыв произошел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дневное время в отделении центрифуг. Сварочные работы на трубопроводе спровоцировали воспламенение находившихся в нем паров спирта. В результате трубу разорвало окончательно.</a:t>
            </a:r>
          </a:p>
          <a:p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этом травмы получили 48-летний сварщик, его 70-летний помощник, а также находившийся поблизости 37-летний работник цеха. </a:t>
            </a:r>
          </a:p>
        </p:txBody>
      </p:sp>
      <p:pic>
        <p:nvPicPr>
          <p:cNvPr id="7171" name="Picture 3" descr="C:\Users\Veronica\Pictures\74046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2103" y="1001755"/>
            <a:ext cx="4943770" cy="336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46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8913"/>
            <a:ext cx="9144000" cy="59420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Стационарные  посты  наблюдения  учитывают  количество  пыли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и  химических  соединений  в  воздухе (ГУ ПР).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dirty="0" smtClean="0">
              <a:solidFill>
                <a:srgbClr val="FFFF0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Они   находятся: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dirty="0" smtClean="0"/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000" dirty="0" smtClean="0"/>
              <a:t>ул. </a:t>
            </a:r>
            <a:r>
              <a:rPr lang="ru-RU" sz="2000" dirty="0" err="1" smtClean="0"/>
              <a:t>Приупская</a:t>
            </a:r>
            <a:r>
              <a:rPr lang="ru-RU" sz="2000" dirty="0" smtClean="0"/>
              <a:t> ,  д. 1а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000" dirty="0" smtClean="0"/>
              <a:t>ул. Сойфера, д. 20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000" dirty="0" smtClean="0"/>
              <a:t>перекресток  </a:t>
            </a:r>
            <a:r>
              <a:rPr lang="ru-RU" sz="2000" dirty="0" err="1" smtClean="0"/>
              <a:t>Пузакова</a:t>
            </a:r>
            <a:r>
              <a:rPr lang="ru-RU" sz="2000" dirty="0" smtClean="0"/>
              <a:t>  и  Герцена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000" dirty="0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Если Вы почувствовали вредный выброс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или произошла какая-либо чрезвычайная ситуация, обратитесь  в: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000" dirty="0" smtClean="0"/>
              <a:t>Главное управление природных ресурсов и охраны окружающей среды МПР по Тульской области: Тула, пр. Ленина, д. 38; Пушкинский проезд 4-а, тел. «горячая линия» 36-14-50;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000" dirty="0" smtClean="0"/>
              <a:t>Экологический  комитет: Тула, ул. Демидовская, д. 56, тел. 34-36-74;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000" dirty="0" smtClean="0"/>
              <a:t>Природоохранная прокуратура: Тула, Красноармейский проспект, д. 5, тел. 31-56-85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84984"/>
            <a:ext cx="8640959" cy="3240360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b="0" dirty="0">
                <a:effectLst/>
              </a:rPr>
              <a:t>На территории РФ насчитывается более 3300 крупных ХОО, суммарные запасы АХОВ составляют порядка 700 тыс. тонн. В зонах возможного химического заражения проживает около 60 млн. </a:t>
            </a:r>
            <a:r>
              <a:rPr lang="ru-RU" sz="2400" b="0" dirty="0" smtClean="0">
                <a:effectLst/>
              </a:rPr>
              <a:t>человек</a:t>
            </a:r>
            <a:endParaRPr lang="ru-RU" sz="2400" b="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731520"/>
            <a:ext cx="8928992" cy="197740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sz="3900" b="1" dirty="0" smtClean="0">
                <a:solidFill>
                  <a:schemeClr val="bg2">
                    <a:lumMod val="25000"/>
                  </a:schemeClr>
                </a:solidFill>
              </a:rPr>
              <a:t>ХИМИЧЕСКИ ОПАСНЫЙ ОБЪЕКТ (ХОО)</a:t>
            </a:r>
            <a:r>
              <a:rPr lang="ru-RU" sz="3900" dirty="0" smtClean="0"/>
              <a:t>– </a:t>
            </a:r>
          </a:p>
          <a:p>
            <a:pPr marL="45720" indent="0">
              <a:buNone/>
            </a:pPr>
            <a:r>
              <a:rPr lang="ru-RU" sz="2600" dirty="0" smtClean="0"/>
              <a:t>это предприятие</a:t>
            </a:r>
            <a:r>
              <a:rPr lang="ru-RU" sz="2600" dirty="0"/>
              <a:t>, на котором при аварии могут </a:t>
            </a:r>
            <a:r>
              <a:rPr lang="ru-RU" sz="2600" dirty="0" smtClean="0"/>
              <a:t>произойти </a:t>
            </a:r>
            <a:r>
              <a:rPr lang="ru-RU" sz="2600" dirty="0"/>
              <a:t>поражения людей, животных и растений, а также химическое загрязнение </a:t>
            </a:r>
            <a:r>
              <a:rPr lang="ru-RU" sz="2600" dirty="0" smtClean="0"/>
              <a:t>окружающей среды.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275189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eronica\Desktop\ОБЖ\0003-003-KHimicheski-opasnye-obek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093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eronica\Desktop\ОБЖ\0006-006-Puti-proniknovenija-akhov-v-organizm-chelove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45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1000108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Влияние  промышленных  выбросов  на  здоровье  туляков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6210" name="Group 66"/>
          <p:cNvGraphicFramePr>
            <a:graphicFrameLocks noGrp="1"/>
          </p:cNvGraphicFramePr>
          <p:nvPr>
            <p:ph type="tbl" idx="1"/>
          </p:nvPr>
        </p:nvGraphicFramePr>
        <p:xfrm>
          <a:off x="214282" y="1071545"/>
          <a:ext cx="8929718" cy="5657899"/>
        </p:xfrm>
        <a:graphic>
          <a:graphicData uri="http://schemas.openxmlformats.org/drawingml/2006/table">
            <a:tbl>
              <a:tblPr/>
              <a:tblGrid>
                <a:gridCol w="3293378"/>
                <a:gridCol w="5636340"/>
              </a:tblGrid>
              <a:tr h="4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Вещество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На что воздействует негативно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Оксид  азота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Оказывает  на   организм общетоксическое   действие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48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Диоксид  азота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Воздействует  на  кроветворную систему,  раздражает  слизистые  и дыхательные  пути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Аммиак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Поражает нервную систему, органы дыхания, систему  кровообращения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Сернистый ангидрид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Воздействует  на  бронхолегочную  систему,  вызывает  анемию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Пятиокись  ванадия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Поражает органы дыхания,  пищеварения, систему  кровообращения,  нарушает обмен веществ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26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Оксид  железа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Воздействие на эндокринную,  мочевыделительную систему, вызывает изменения в легких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Оксид  никеля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Нарушает обмен веществ, поражает органы дыхания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2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Оксид  углерода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Воздействует на кровеносную систему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eronica\Desktop\ОБЖ\0007-007-Osnovnye-sposoby-zaschity-naselenija-ot-akh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692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92888" cy="3096344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b="0" dirty="0">
                <a:effectLst/>
              </a:rPr>
              <a:t>Тульская область – один из самых грязных регионов России. В экологическом </a:t>
            </a:r>
            <a:r>
              <a:rPr lang="ru-RU" sz="20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рейтинге</a:t>
            </a:r>
            <a:r>
              <a:rPr lang="ru-RU" sz="2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ru-RU" sz="20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«Зелёного патруля»</a:t>
            </a:r>
            <a:r>
              <a:rPr lang="ru-RU" sz="2000" b="0" dirty="0">
                <a:effectLst/>
              </a:rPr>
              <a:t> за </a:t>
            </a:r>
            <a:r>
              <a:rPr lang="ru-RU" sz="2000" b="0" dirty="0" smtClean="0">
                <a:effectLst/>
              </a:rPr>
              <a:t>лето 2013 года </a:t>
            </a:r>
            <a:r>
              <a:rPr lang="ru-RU" sz="2000" b="0" dirty="0">
                <a:effectLst/>
              </a:rPr>
              <a:t>данный субъект РФ занял </a:t>
            </a:r>
            <a:r>
              <a:rPr lang="ru-RU" sz="2000" b="0" dirty="0" smtClean="0">
                <a:effectLst/>
              </a:rPr>
              <a:t>78 </a:t>
            </a:r>
            <a:r>
              <a:rPr lang="ru-RU" sz="2000" b="0" dirty="0">
                <a:effectLst/>
              </a:rPr>
              <a:t>место из 83 возможных. Сразу 4 тульских предприятия входят в «Сотню главных загрязнителей России</a:t>
            </a:r>
            <a:r>
              <a:rPr lang="ru-RU" sz="2000" b="0" dirty="0" smtClean="0">
                <a:effectLst/>
              </a:rPr>
              <a:t>»: </a:t>
            </a:r>
            <a:br>
              <a:rPr lang="ru-RU" sz="2000" b="0" dirty="0" smtClean="0">
                <a:effectLst/>
              </a:rPr>
            </a:br>
            <a:r>
              <a:rPr lang="ru-RU" sz="2000" b="0" dirty="0" smtClean="0">
                <a:effectLst/>
              </a:rPr>
              <a:t>ОАО </a:t>
            </a:r>
            <a:r>
              <a:rPr lang="ru-RU" sz="2000" b="0" dirty="0">
                <a:effectLst/>
              </a:rPr>
              <a:t>НАК «Азот» (г. Новомосковск</a:t>
            </a:r>
            <a:r>
              <a:rPr lang="ru-RU" sz="2000" b="0" dirty="0" smtClean="0">
                <a:effectLst/>
              </a:rPr>
              <a:t>);</a:t>
            </a:r>
            <a:br>
              <a:rPr lang="ru-RU" sz="2000" b="0" dirty="0" smtClean="0">
                <a:effectLst/>
              </a:rPr>
            </a:br>
            <a:r>
              <a:rPr lang="ru-RU" sz="2000" b="0" dirty="0" smtClean="0">
                <a:effectLst/>
              </a:rPr>
              <a:t>ОАО </a:t>
            </a:r>
            <a:r>
              <a:rPr lang="ru-RU" sz="2000" b="0" dirty="0">
                <a:effectLst/>
              </a:rPr>
              <a:t>«</a:t>
            </a:r>
            <a:r>
              <a:rPr lang="ru-RU" sz="2000" b="0" dirty="0" err="1">
                <a:effectLst/>
              </a:rPr>
              <a:t>Тулачермет</a:t>
            </a:r>
            <a:r>
              <a:rPr lang="ru-RU" sz="2000" b="0" dirty="0">
                <a:effectLst/>
              </a:rPr>
              <a:t>» (г. Тула</a:t>
            </a:r>
            <a:r>
              <a:rPr lang="ru-RU" sz="2000" b="0" dirty="0" smtClean="0">
                <a:effectLst/>
              </a:rPr>
              <a:t>); </a:t>
            </a:r>
            <a:br>
              <a:rPr lang="ru-RU" sz="2000" b="0" dirty="0" smtClean="0">
                <a:effectLst/>
              </a:rPr>
            </a:br>
            <a:r>
              <a:rPr lang="ru-RU" sz="2000" b="0" dirty="0" smtClean="0">
                <a:effectLst/>
              </a:rPr>
              <a:t>Филиал </a:t>
            </a:r>
            <a:r>
              <a:rPr lang="ru-RU" sz="2000" b="0" dirty="0">
                <a:effectLst/>
              </a:rPr>
              <a:t>ОАО «ОГК-3» «</a:t>
            </a:r>
            <a:r>
              <a:rPr lang="ru-RU" sz="2000" b="0" dirty="0" err="1">
                <a:effectLst/>
              </a:rPr>
              <a:t>Черепетская</a:t>
            </a:r>
            <a:r>
              <a:rPr lang="ru-RU" sz="2000" b="0" dirty="0">
                <a:effectLst/>
              </a:rPr>
              <a:t> ГРЭС им. Д. Г. </a:t>
            </a:r>
            <a:r>
              <a:rPr lang="ru-RU" sz="2000" b="0" dirty="0" err="1">
                <a:effectLst/>
              </a:rPr>
              <a:t>Жимерина</a:t>
            </a:r>
            <a:r>
              <a:rPr lang="ru-RU" sz="2000" b="0" dirty="0">
                <a:effectLst/>
              </a:rPr>
              <a:t>» (г. Суворов</a:t>
            </a:r>
            <a:r>
              <a:rPr lang="ru-RU" sz="2000" b="0" dirty="0" smtClean="0">
                <a:effectLst/>
              </a:rPr>
              <a:t>); </a:t>
            </a:r>
            <a:r>
              <a:rPr lang="ru-RU" sz="2000" b="0" dirty="0">
                <a:effectLst/>
              </a:rPr>
              <a:t>ОАО «Косогорский металлургический завод» (г. Тула).</a:t>
            </a:r>
            <a:endParaRPr lang="ru-RU" sz="2000" dirty="0"/>
          </a:p>
        </p:txBody>
      </p:sp>
      <p:pic>
        <p:nvPicPr>
          <p:cNvPr id="3074" name="Picture 2" descr="C:\Users\Veronica\Desktop\ОБЖ\i11XGK83E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75315"/>
            <a:ext cx="7670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66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59" cy="1080120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b="0" dirty="0">
                <a:effectLst/>
              </a:rPr>
              <a:t>Ежегодно в атмосферу Тульской области поступает порядка 165 000 </a:t>
            </a:r>
            <a:r>
              <a:rPr lang="ru-RU" sz="2000" b="0" dirty="0" smtClean="0">
                <a:effectLst/>
              </a:rPr>
              <a:t>т. </a:t>
            </a:r>
            <a:r>
              <a:rPr lang="ru-RU" sz="2000" b="0" dirty="0">
                <a:effectLst/>
              </a:rPr>
              <a:t>вредных веществ. Наибольшая доля этих выбросов (90%) </a:t>
            </a:r>
            <a:r>
              <a:rPr lang="ru-RU" sz="2000" b="0" dirty="0" smtClean="0">
                <a:effectLst/>
              </a:rPr>
              <a:t>приходится на </a:t>
            </a:r>
            <a:r>
              <a:rPr lang="ru-RU" sz="2000" b="0" dirty="0">
                <a:effectLst/>
              </a:rPr>
              <a:t>промышленные </a:t>
            </a:r>
            <a:r>
              <a:rPr lang="ru-RU" sz="2000" b="0" dirty="0" smtClean="0">
                <a:effectLst/>
              </a:rPr>
              <a:t>предприятия.</a:t>
            </a:r>
            <a:endParaRPr lang="ru-RU" sz="2000" dirty="0"/>
          </a:p>
        </p:txBody>
      </p:sp>
      <p:pic>
        <p:nvPicPr>
          <p:cNvPr id="6146" name="Picture 2" descr="C:\Users\Veronica\Desktop\ОБЖ\eco_tula_obl-q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338" y="1556791"/>
            <a:ext cx="7395919" cy="478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013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209</TotalTime>
  <Words>600</Words>
  <Application>Microsoft Office PowerPoint</Application>
  <PresentationFormat>Экран (4:3)</PresentationFormat>
  <Paragraphs>81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Муниципальное бюджетное общеобразовательное учреждение средняя общеобразовательная школа №66 города Тулы      Химически опасные объекты Тульской области</vt:lpstr>
      <vt:lpstr>Слайд 2</vt:lpstr>
      <vt:lpstr>На территории РФ насчитывается более 3300 крупных ХОО, суммарные запасы АХОВ составляют порядка 700 тыс. тонн. В зонах возможного химического заражения проживает около 60 млн. человек</vt:lpstr>
      <vt:lpstr>Слайд 4</vt:lpstr>
      <vt:lpstr>Слайд 5</vt:lpstr>
      <vt:lpstr>Влияние  промышленных  выбросов  на  здоровье  туляков</vt:lpstr>
      <vt:lpstr>Слайд 7</vt:lpstr>
      <vt:lpstr>Тульская область – один из самых грязных регионов России. В экологическом рейтинге «Зелёного патруля» за лето 2013 года данный субъект РФ занял 78 место из 83 возможных. Сразу 4 тульских предприятия входят в «Сотню главных загрязнителей России»:  ОАО НАК «Азот» (г. Новомосковск); ОАО «Тулачермет» (г. Тула);  Филиал ОАО «ОГК-3» «Черепетская ГРЭС им. Д. Г. Жимерина» (г. Суворов); ОАО «Косогорский металлургический завод» (г. Тула).</vt:lpstr>
      <vt:lpstr>Ежегодно в атмосферу Тульской области поступает порядка 165 000 т. вредных веществ. Наибольшая доля этих выбросов (90%) приходится на промышленные предприятия.</vt:lpstr>
      <vt:lpstr>Слайд 10</vt:lpstr>
      <vt:lpstr>Слайд 11</vt:lpstr>
      <vt:lpstr>Химическая и нефтехимическая промышленность:  1.Новомосковская акционерная компания «Азот»  2.Компания «Щекиноазот»  3.Новомосковскбытхим — Procter &amp; Gamble  4. ОАО «Ефремовский завод синтетического каучука»  5. ЗАО «Тульский завод резинотехнических изделий»  6. ОАО «Пластик» (Узловая)   7.Алексинский химический комбинат</vt:lpstr>
      <vt:lpstr>ОАО «Новомосковская акционерная компания „Азот“» (НАК АЗОТ) одно из крупнейших химических предприятий России. Второй по объёмам выпуска российский производитель азотных удобрений и аммиака. Старейшее предприятие химической промышленности России (1933г.). Основные виды продукции: Аммиак, Нитрат аммония, Карбамид, Метанол, КАС-32, Азотно-известняковое удобрение.</vt:lpstr>
      <vt:lpstr>Объединенная Химическая Компания «Щекиноазот»:  ОАО "Щекиноазот« Щекинское ОАО «Химволокно» Ефремовский химический завод (филиал ОАО "Щекиноазот")  </vt:lpstr>
      <vt:lpstr>Дата основания: 1955 год Производимая продукция: метанол,  капролактам, сульфат аммония, формалин технический, карбамидоформальдегидный концентрат (КФК), углекислота жидкая и газообразная, сухой лед, диоксид углерода пищевой, кислород в баллонах, сплав соды кальцинированной щелочной, пластификатор адипиновый щелочной, потребительские продукты.</vt:lpstr>
      <vt:lpstr>Дата основания: 1970 год  Производимая продукция: полиамид 6, инженерные пластики, текстильные нити, технические нити, полотно нетканое термоскрепленное,  потребительские продукты</vt:lpstr>
      <vt:lpstr>Дата основания: 1982 год  Производимая продукция: серная кислота, олеум   Мощность: 500 тыс. тонн в год   В настоящее время завод проводит модернизацию основного производства и ведет работу по поиску новых продуктов, увеличивающих технологический передел серной кислоты. </vt:lpstr>
      <vt:lpstr>ООО «Проктер энд Гэмбл – Новомосковск» является основным производственным подразделением компании Procter &amp; Gamble в России. Предприятие по праву считается ведущим в городе и области. Завод выпускает товары в категории средств по уходу за домом и товары по уходу за детьми. Около 50% продукции Procter &amp; Gamble, продающейся на российском рынке, производится на ООО «Проктер энд Гэмбл – Новомосковск». Около 25% продукции, производимой на заводе, экспортируется в соседние страны.</vt:lpstr>
      <vt:lpstr>ОАО «Ефремовский завод синтетического каучука» — один из первых заводов в России по производству синтетического каучука (осн. 1933г.).  Предприятие выпускает различные виды каучуков: •высокомолекулярный цис-полибутадиен марок СКД марок 1, 2, 3, СКДМ, СКД-6, СКД-7 •низкомолекулярный полибутадиен марок СКДН-Н, СКДСН, НМПБ-Н  Ефремовский завод до настоящего времени остаётся единственным в стране производителем высокомолекулярного полиизобутилена (от марки П-85 до П-200), широко применяемого в резинотехнической промышленности, электротехнике, медицине. </vt:lpstr>
      <vt:lpstr>В настоящее время завод реализует резинотехнические изделия разных видов, например: конвейерные резинотканевые ленты, формовые РТИ, ткани обрезиненные, метизы, вентиляционные трубы, неформовые РТИ, клей для стыковки, кабельная продукция.</vt:lpstr>
      <vt:lpstr>Год основания: 1959. ОАО «Пластик» производит АБС-пластики и полуфабрикаты из пластиков, комплектующие для машиностроения, средства защиты для работников горнорудной и строительной промышленности, бытовые товары.</vt:lpstr>
      <vt:lpstr>ФКП "Алексинский химический комбинат" - многопрофильное химическое предприятие, специализирующееся на выпуске полимерных и композиционных материалов оборонного, двойного и гражданского назначения. Продукция используется в автомобильной, горно-добывающей, нефтегазовой, аэрокосмической отраслях, атомной промышленности, промышленности обычных вооружений, боеприпасов и спецхимии, судостроении, строительстве.</vt:lpstr>
      <vt:lpstr>Слайд 23</vt:lpstr>
      <vt:lpstr>Взрыв на химкомбинате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Химически опасные объекты Тульской области</dc:title>
  <dc:creator>Veronica Zhurina</dc:creator>
  <cp:lastModifiedBy>админ</cp:lastModifiedBy>
  <cp:revision>24</cp:revision>
  <dcterms:created xsi:type="dcterms:W3CDTF">2013-11-18T17:58:48Z</dcterms:created>
  <dcterms:modified xsi:type="dcterms:W3CDTF">2015-02-04T16:36:42Z</dcterms:modified>
</cp:coreProperties>
</file>