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2" r:id="rId6"/>
    <p:sldId id="263" r:id="rId7"/>
    <p:sldId id="258" r:id="rId8"/>
    <p:sldId id="264" r:id="rId9"/>
    <p:sldId id="260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Исторический и батальный жанр в живописи и графике. В. Суриков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r"/>
            <a:r>
              <a:rPr lang="ru-RU" sz="4000" dirty="0" smtClean="0">
                <a:latin typeface="Book Antiqua" pitchFamily="18" charset="0"/>
              </a:rPr>
              <a:t>Подготовила учитель ИЗО МОБУ </a:t>
            </a:r>
            <a:r>
              <a:rPr lang="ru-RU" sz="4000" dirty="0" err="1" smtClean="0">
                <a:latin typeface="Book Antiqua" pitchFamily="18" charset="0"/>
              </a:rPr>
              <a:t>Новобурейской</a:t>
            </a:r>
            <a:r>
              <a:rPr lang="ru-RU" sz="4000" dirty="0" smtClean="0">
                <a:latin typeface="Book Antiqua" pitchFamily="18" charset="0"/>
              </a:rPr>
              <a:t> СОШ № 3 </a:t>
            </a:r>
            <a:r>
              <a:rPr lang="ru-RU" sz="4000" dirty="0" err="1" smtClean="0">
                <a:latin typeface="Book Antiqua" pitchFamily="18" charset="0"/>
              </a:rPr>
              <a:t>Л.А.Рогудеева</a:t>
            </a:r>
            <a:endParaRPr lang="ru-RU" sz="4000" dirty="0" smtClean="0">
              <a:latin typeface="Book Antiqua" pitchFamily="18" charset="0"/>
            </a:endParaRPr>
          </a:p>
          <a:p>
            <a:pPr lvl="0" algn="r"/>
            <a:endParaRPr lang="ru-RU" dirty="0" smtClean="0">
              <a:latin typeface="Book Antiqua" pitchFamily="18" charset="0"/>
            </a:endParaRPr>
          </a:p>
          <a:p>
            <a:pPr lvl="0" algn="r"/>
            <a:r>
              <a:rPr lang="ru-RU" dirty="0" smtClean="0">
                <a:latin typeface="Book Antiqua" pitchFamily="18" charset="0"/>
              </a:rPr>
              <a:t>УМК - </a:t>
            </a:r>
            <a:r>
              <a:rPr lang="ru-RU" dirty="0" err="1" smtClean="0">
                <a:latin typeface="Book Antiqua" pitchFamily="18" charset="0"/>
              </a:rPr>
              <a:t>Шпикалова</a:t>
            </a:r>
            <a:r>
              <a:rPr lang="ru-RU" dirty="0" smtClean="0">
                <a:latin typeface="Book Antiqua" pitchFamily="18" charset="0"/>
              </a:rPr>
              <a:t> Т.Я., Ершова Л.В., </a:t>
            </a:r>
            <a:r>
              <a:rPr lang="ru-RU" dirty="0" err="1" smtClean="0">
                <a:latin typeface="Book Antiqua" pitchFamily="18" charset="0"/>
              </a:rPr>
              <a:t>Поровская</a:t>
            </a:r>
            <a:r>
              <a:rPr lang="ru-RU" dirty="0" smtClean="0">
                <a:latin typeface="Book Antiqua" pitchFamily="18" charset="0"/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dirty="0" err="1" smtClean="0">
                <a:latin typeface="Book Antiqua" pitchFamily="18" charset="0"/>
              </a:rPr>
              <a:t>Шпикаловой</a:t>
            </a:r>
            <a:r>
              <a:rPr lang="ru-RU" dirty="0" smtClean="0">
                <a:latin typeface="Book Antiqua" pitchFamily="18" charset="0"/>
              </a:rPr>
              <a:t> Т.Я. – М., </a:t>
            </a:r>
            <a:endParaRPr lang="ru-RU" dirty="0" smtClean="0">
              <a:latin typeface="Book Antiqua" pitchFamily="18" charset="0"/>
            </a:endParaRPr>
          </a:p>
          <a:p>
            <a:pPr lvl="0" algn="r"/>
            <a:r>
              <a:rPr lang="ru-RU" dirty="0" smtClean="0">
                <a:latin typeface="Book Antiqua" pitchFamily="18" charset="0"/>
              </a:rPr>
              <a:t>2015 </a:t>
            </a:r>
            <a:r>
              <a:rPr lang="ru-RU" dirty="0" err="1" smtClean="0">
                <a:latin typeface="Book Antiqua" pitchFamily="18" charset="0"/>
              </a:rPr>
              <a:t>годПросвещение</a:t>
            </a:r>
            <a:r>
              <a:rPr lang="ru-RU" dirty="0" smtClean="0">
                <a:latin typeface="Book Antiqua" pitchFamily="18" charset="0"/>
              </a:rPr>
              <a:t>, 2008. </a:t>
            </a:r>
          </a:p>
          <a:p>
            <a:pPr algn="r"/>
            <a:endParaRPr lang="ru-RU" sz="40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Амурская область, </a:t>
            </a:r>
            <a:r>
              <a:rPr lang="ru-RU" dirty="0" err="1" smtClean="0"/>
              <a:t>Бурейский</a:t>
            </a:r>
            <a:r>
              <a:rPr lang="ru-RU" dirty="0" smtClean="0"/>
              <a:t> </a:t>
            </a:r>
            <a:r>
              <a:rPr lang="ru-RU" dirty="0" err="1" smtClean="0"/>
              <a:t>р-он</a:t>
            </a:r>
            <a:r>
              <a:rPr lang="ru-RU" dirty="0" smtClean="0"/>
              <a:t>, п.Новобурейский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Ф. де ГОЙЯ.  РАССТРЕЛ ПОВСТАНЦЕВ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12" y="1480568"/>
            <a:ext cx="6333442" cy="52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почему такое большое влияние оказало на художников «Слово о полку Игореве» и Куликовская битва?</a:t>
            </a:r>
          </a:p>
          <a:p>
            <a:r>
              <a:rPr lang="ru-RU" dirty="0" smtClean="0"/>
              <a:t>Что в изображении событий далекого прошлого акцентировали чаще всего отечественные художники?</a:t>
            </a:r>
          </a:p>
          <a:p>
            <a:r>
              <a:rPr lang="ru-RU" dirty="0" smtClean="0"/>
              <a:t>Какими средствами они передавали пафос борьбы за независимость Русского государства и идею объединения русских земель вокруг Москвы?</a:t>
            </a:r>
          </a:p>
          <a:p>
            <a:r>
              <a:rPr lang="ru-RU" dirty="0" smtClean="0"/>
              <a:t>Какое произведение тебе особенно понравилось? Объясни почему?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рисунок на тему боевых действий эпохи средневековья по выбору: бой у крепостной стены, поединок и т.д.</a:t>
            </a:r>
          </a:p>
          <a:p>
            <a:r>
              <a:rPr lang="ru-RU" dirty="0" smtClean="0"/>
              <a:t>Материалы: гуашь, тушь, мелки</a:t>
            </a:r>
            <a:r>
              <a:rPr lang="ru-RU" smtClean="0"/>
              <a:t>, бумага.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ознакомить </a:t>
            </a:r>
            <a:r>
              <a:rPr lang="ru-RU" dirty="0" smtClean="0"/>
              <a:t>учащихся с историей развития исторического и батального жанров в живописи и графике. </a:t>
            </a:r>
          </a:p>
          <a:p>
            <a:r>
              <a:rPr lang="ru-RU" b="1" dirty="0" smtClean="0"/>
              <a:t>Задачи.</a:t>
            </a:r>
            <a:endParaRPr lang="ru-RU" dirty="0" smtClean="0"/>
          </a:p>
          <a:p>
            <a:pPr lvl="0"/>
            <a:r>
              <a:rPr lang="ru-RU" dirty="0" smtClean="0"/>
              <a:t>Рассмотреть сцены боевых действий как основа художественной летописи народного подвига до возникновения исторического жанра. А. Дюрер. </a:t>
            </a:r>
          </a:p>
          <a:p>
            <a:pPr lvl="0"/>
            <a:r>
              <a:rPr lang="ru-RU" dirty="0" smtClean="0"/>
              <a:t>Познакомить </a:t>
            </a:r>
            <a:r>
              <a:rPr lang="ru-RU" smtClean="0"/>
              <a:t>с </a:t>
            </a:r>
            <a:r>
              <a:rPr lang="ru-RU" smtClean="0"/>
              <a:t>гравюрами </a:t>
            </a:r>
            <a:r>
              <a:rPr lang="ru-RU" dirty="0" smtClean="0"/>
              <a:t>к средневековым героическим сказаниям. </a:t>
            </a:r>
          </a:p>
          <a:p>
            <a:pPr lvl="0"/>
            <a:r>
              <a:rPr lang="ru-RU" dirty="0" smtClean="0"/>
              <a:t>Рассмотреть исторический жанр через творчество В. Сурикова.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r>
              <a:rPr lang="ru-RU" dirty="0" smtClean="0"/>
              <a:t>Жанр изобразительного искусства, посвященный историческим событиям и персонажам, называется </a:t>
            </a:r>
            <a:r>
              <a:rPr lang="ru-RU" b="1" dirty="0" smtClean="0"/>
              <a:t>историческим жанром. 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3849"/>
            <a:ext cx="5286372" cy="43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Сдача Бреды Веласкеса </a:t>
            </a:r>
            <a:endParaRPr lang="en-US" b="1" dirty="0" smtClean="0"/>
          </a:p>
          <a:p>
            <a:r>
              <a:rPr lang="ru-RU" b="1" dirty="0" smtClean="0"/>
              <a:t>(1629-1631, Мадрид, Прадо) 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Великодушие </a:t>
            </a:r>
            <a:r>
              <a:rPr lang="ru-RU" dirty="0" err="1" smtClean="0"/>
              <a:t>Сципиона</a:t>
            </a:r>
            <a:r>
              <a:rPr lang="ru-RU" dirty="0" smtClean="0"/>
              <a:t> - картина Николы Пуссен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216" y="1428736"/>
            <a:ext cx="7233212" cy="51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Давид Жак Луи –</a:t>
            </a:r>
            <a:br>
              <a:rPr lang="ru-RU" dirty="0" smtClean="0"/>
            </a:br>
            <a:r>
              <a:rPr lang="ru-RU" dirty="0" smtClean="0"/>
              <a:t> Клятва Горациев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905166" cy="53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Эдуард Мане. "Расстрел императора Максимилиана" - 1867-1868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51264"/>
            <a:ext cx="6215106" cy="51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35758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err="1" smtClean="0"/>
              <a:t>Бата́льный</a:t>
            </a:r>
            <a:r>
              <a:rPr lang="ru-RU" sz="2800" b="1" dirty="0" smtClean="0"/>
              <a:t> жанр (от фр. </a:t>
            </a:r>
            <a:r>
              <a:rPr lang="ru-RU" sz="2800" b="1" dirty="0" err="1" smtClean="0"/>
              <a:t>bataille</a:t>
            </a:r>
            <a:r>
              <a:rPr lang="ru-RU" sz="2800" b="1" dirty="0" smtClean="0"/>
              <a:t> - битва) -</a:t>
            </a:r>
            <a:r>
              <a:rPr lang="ru-RU" sz="2800" dirty="0" smtClean="0"/>
              <a:t> жанр изобразительного искусства, посвященный темам войны и военной жизни.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Картина Сурикова "ПЕРЕХОД СУВОРОВА ЧЕРЕЗ АЛЬПЫ"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521"/>
            <a:ext cx="5214974" cy="66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"ЗАВОЕВАНИЕ СИБИРИ ЕРМАКОМ"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29" y="1857364"/>
            <a:ext cx="8566791" cy="46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Э.ДЕЛАКРУА.  СВОБОДА ВЕДУЩАЯ НАРОД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6884"/>
            <a:ext cx="5857916" cy="50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30003017</Template>
  <TotalTime>27</TotalTime>
  <Words>300</Words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Исторический и батальный жанр в живописи и графике. В. Суриков</vt:lpstr>
      <vt:lpstr>Цель: </vt:lpstr>
      <vt:lpstr>Слайд 3</vt:lpstr>
      <vt:lpstr>Великодушие Сципиона - картина Николы Пуссен</vt:lpstr>
      <vt:lpstr>Давид Жак Луи –  Клятва Горациев </vt:lpstr>
      <vt:lpstr>Эдуард Мане. "Расстрел императора Максимилиана" - 1867-1868</vt:lpstr>
      <vt:lpstr>Слайд 7</vt:lpstr>
      <vt:lpstr>"ЗАВОЕВАНИЕ СИБИРИ ЕРМАКОМ"</vt:lpstr>
      <vt:lpstr>Э.ДЕЛАКРУА.  СВОБОДА ВЕДУЩАЯ НАРОД</vt:lpstr>
      <vt:lpstr>Ф. де ГОЙЯ.  РАССТРЕЛ ПОВСТАНЦЕВ</vt:lpstr>
      <vt:lpstr>Диалог об искусстве</vt:lpstr>
      <vt:lpstr>Творческое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и батальный жанр в живописи и графике. В. Суриков</dc:title>
  <cp:lastModifiedBy>asu</cp:lastModifiedBy>
  <cp:revision>9</cp:revision>
  <dcterms:modified xsi:type="dcterms:W3CDTF">2015-02-07T06:53:39Z</dcterms:modified>
</cp:coreProperties>
</file>