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62" r:id="rId6"/>
    <p:sldId id="264" r:id="rId7"/>
    <p:sldId id="265" r:id="rId8"/>
    <p:sldId id="266" r:id="rId9"/>
    <p:sldId id="269" r:id="rId10"/>
    <p:sldId id="267" r:id="rId11"/>
    <p:sldId id="259" r:id="rId12"/>
    <p:sldId id="260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30425"/>
            <a:ext cx="7458100" cy="1798641"/>
          </a:xfrm>
        </p:spPr>
        <p:txBody>
          <a:bodyPr/>
          <a:lstStyle/>
          <a:p>
            <a:r>
              <a:rPr lang="ru-RU" b="1" i="1" cap="all" dirty="0" smtClean="0">
                <a:solidFill>
                  <a:srgbClr val="C00000"/>
                </a:solidFill>
                <a:latin typeface="Comic Sans MS" pitchFamily="66" charset="0"/>
              </a:rPr>
              <a:t>ОБРАЗ ЗАЩИТНИКА ОТЕЧЕСТВА В ИСКУССТВЕ XX В.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(урок живописи)</a:t>
            </a:r>
            <a:endParaRPr lang="ru-RU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4429132"/>
            <a:ext cx="5857884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</a:rPr>
              <a:t>Подготовила учитель ИЗО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</a:rPr>
              <a:t>МОБУ </a:t>
            </a:r>
            <a:r>
              <a:rPr lang="ru-RU" sz="1400" b="1" dirty="0" err="1" smtClean="0">
                <a:solidFill>
                  <a:srgbClr val="002060"/>
                </a:solidFill>
                <a:latin typeface="Book Antiqua" pitchFamily="18" charset="0"/>
              </a:rPr>
              <a:t>Новобурейской</a:t>
            </a:r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</a:rPr>
              <a:t> СОШ № 3 </a:t>
            </a:r>
            <a:r>
              <a:rPr lang="ru-RU" sz="1400" b="1" dirty="0" err="1" smtClean="0">
                <a:solidFill>
                  <a:srgbClr val="002060"/>
                </a:solidFill>
                <a:latin typeface="Book Antiqua" pitchFamily="18" charset="0"/>
              </a:rPr>
              <a:t>Л.А.Рогудеева</a:t>
            </a:r>
            <a:endParaRPr lang="ru-RU" sz="11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lvl="0" algn="r"/>
            <a:endParaRPr lang="ru-RU" sz="11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lvl="0" algn="r"/>
            <a:r>
              <a:rPr lang="ru-RU" sz="1100" dirty="0" smtClean="0">
                <a:solidFill>
                  <a:srgbClr val="002060"/>
                </a:solidFill>
                <a:latin typeface="Book Antiqua" pitchFamily="18" charset="0"/>
              </a:rPr>
              <a:t>УМК - </a:t>
            </a:r>
            <a:r>
              <a:rPr lang="ru-RU" sz="1100" dirty="0" err="1" smtClean="0">
                <a:solidFill>
                  <a:srgbClr val="002060"/>
                </a:solidFill>
                <a:latin typeface="Book Antiqua" pitchFamily="18" charset="0"/>
              </a:rPr>
              <a:t>Шпикалова</a:t>
            </a:r>
            <a:r>
              <a:rPr lang="ru-RU" sz="1100" dirty="0" smtClean="0">
                <a:solidFill>
                  <a:srgbClr val="002060"/>
                </a:solidFill>
                <a:latin typeface="Book Antiqua" pitchFamily="18" charset="0"/>
              </a:rPr>
              <a:t> Т.Я., Ершова Л.В., </a:t>
            </a:r>
            <a:r>
              <a:rPr lang="ru-RU" sz="1100" dirty="0" err="1" smtClean="0">
                <a:solidFill>
                  <a:srgbClr val="002060"/>
                </a:solidFill>
                <a:latin typeface="Book Antiqua" pitchFamily="18" charset="0"/>
              </a:rPr>
              <a:t>Поровская</a:t>
            </a:r>
            <a:r>
              <a:rPr lang="ru-RU" sz="1100" dirty="0" smtClean="0">
                <a:solidFill>
                  <a:srgbClr val="002060"/>
                </a:solidFill>
                <a:latin typeface="Book Antiqua" pitchFamily="18" charset="0"/>
              </a:rPr>
              <a:t> Г.А. Изобразительное искусство: Учебник для 7 класса общеобразовательных учреждений / под ред. </a:t>
            </a:r>
            <a:r>
              <a:rPr lang="ru-RU" sz="1100" dirty="0" err="1" smtClean="0">
                <a:solidFill>
                  <a:srgbClr val="002060"/>
                </a:solidFill>
                <a:latin typeface="Book Antiqua" pitchFamily="18" charset="0"/>
              </a:rPr>
              <a:t>Шпикаловой</a:t>
            </a:r>
            <a:r>
              <a:rPr lang="ru-RU" sz="1100" dirty="0" smtClean="0">
                <a:solidFill>
                  <a:srgbClr val="002060"/>
                </a:solidFill>
                <a:latin typeface="Book Antiqua" pitchFamily="18" charset="0"/>
              </a:rPr>
              <a:t> Т.Я. – М., Просвещение, 2010. </a:t>
            </a:r>
          </a:p>
          <a:p>
            <a:pPr lvl="0" algn="ctr"/>
            <a:r>
              <a:rPr lang="ru-RU" sz="1100" dirty="0" smtClean="0">
                <a:solidFill>
                  <a:srgbClr val="002060"/>
                </a:solidFill>
                <a:latin typeface="Book Antiqua" pitchFamily="18" charset="0"/>
              </a:rPr>
              <a:t>2015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Амурская область, </a:t>
            </a:r>
            <a:r>
              <a:rPr lang="ru-RU" b="1" dirty="0" err="1" smtClean="0">
                <a:solidFill>
                  <a:srgbClr val="002060"/>
                </a:solidFill>
                <a:latin typeface="Book Antiqua" pitchFamily="18" charset="0"/>
              </a:rPr>
              <a:t>Бурейский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Book Antiqua" pitchFamily="18" charset="0"/>
              </a:rPr>
              <a:t>р-он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, п.Новобурейский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929058" cy="4583122"/>
          </a:xfrm>
        </p:spPr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Ф.Д.</a:t>
            </a:r>
            <a:br>
              <a:rPr lang="ru-RU" b="1" dirty="0" smtClean="0">
                <a:latin typeface="Book Antiqua" pitchFamily="18" charset="0"/>
              </a:rPr>
            </a:br>
            <a:r>
              <a:rPr lang="ru-RU" b="1" dirty="0" smtClean="0">
                <a:latin typeface="Book Antiqua" pitchFamily="18" charset="0"/>
              </a:rPr>
              <a:t>Фивейский</a:t>
            </a:r>
            <a:br>
              <a:rPr lang="ru-RU" b="1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Сильнее смерти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57818" cy="681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Диалог об искусстве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Comic Sans MS" pitchFamily="66" charset="0"/>
              </a:rPr>
              <a:t>Какое произведение искусства затронуло тебя больше всего? Что в нем художник выразил наиболее ярко?</a:t>
            </a:r>
          </a:p>
          <a:p>
            <a:r>
              <a:rPr lang="ru-RU" sz="2800" dirty="0" smtClean="0">
                <a:latin typeface="Comic Sans MS" pitchFamily="66" charset="0"/>
              </a:rPr>
              <a:t>Почему многие произведения военных и послевоенных лет так убедительны?</a:t>
            </a:r>
          </a:p>
          <a:p>
            <a:r>
              <a:rPr lang="ru-RU" sz="2800" dirty="0" smtClean="0">
                <a:latin typeface="Comic Sans MS" pitchFamily="66" charset="0"/>
              </a:rPr>
              <a:t>С помощью каких выразительных средств художники передают в портрете мужественность, отвагу портретируемого?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Comic Sans MS" pitchFamily="66" charset="0"/>
              </a:rPr>
              <a:t>Почему художники, пережившие войну, уже не могут отрешиться от военной темы? Что движет ими?</a:t>
            </a:r>
          </a:p>
          <a:p>
            <a:r>
              <a:rPr lang="ru-RU" sz="2800" dirty="0" smtClean="0">
                <a:latin typeface="Comic Sans MS" pitchFamily="66" charset="0"/>
              </a:rPr>
              <a:t>Какие новые сюжеты в разработку темы военного портрета вносит современная жизнь?</a:t>
            </a:r>
          </a:p>
          <a:p>
            <a:r>
              <a:rPr lang="ru-RU" sz="2800" dirty="0" smtClean="0">
                <a:latin typeface="Comic Sans MS" pitchFamily="66" charset="0"/>
              </a:rPr>
              <a:t>Волнуют ли современных художников события военных действий в так называемых горячих точках, армейские будни мирной жизни?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Творческое задание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Выполни композицию портрета по представлению защитника отечества </a:t>
            </a:r>
            <a:r>
              <a:rPr lang="ru-RU" smtClean="0">
                <a:latin typeface="Comic Sans MS" pitchFamily="66" charset="0"/>
              </a:rPr>
              <a:t>в цвете.</a:t>
            </a:r>
            <a:endParaRPr lang="ru-RU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Цель урока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Углубление представлений учащихся об искусстве военного портрета.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Задачи: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Рассмотрение темы защитника Отечества как одной из важных в изобразительном искусстве.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Формирование понятия о портрете героя войны как традиции увековечения его в памяти народа.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Рассмотреть образ защитника Отечества в портретной живописи </a:t>
            </a:r>
            <a:r>
              <a:rPr lang="ru-RU" sz="2400" dirty="0" smtClean="0">
                <a:solidFill>
                  <a:srgbClr val="002060"/>
                </a:solidFill>
              </a:rPr>
              <a:t>20 века.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Book Antiqua" pitchFamily="18" charset="0"/>
              </a:rPr>
              <a:t>Богородский</a:t>
            </a:r>
            <a:r>
              <a:rPr lang="ru-RU" b="1" dirty="0" smtClean="0">
                <a:latin typeface="Book Antiqua" pitchFamily="18" charset="0"/>
              </a:rPr>
              <a:t> Ф. </a:t>
            </a:r>
            <a:br>
              <a:rPr lang="ru-RU" b="1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Братишка.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6879"/>
          <a:stretch>
            <a:fillRect/>
          </a:stretch>
        </p:blipFill>
        <p:spPr bwMode="auto">
          <a:xfrm>
            <a:off x="2214546" y="1571588"/>
            <a:ext cx="47625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Гелий </a:t>
            </a:r>
            <a:r>
              <a:rPr lang="ru-RU" b="1" dirty="0" err="1" smtClean="0">
                <a:latin typeface="Book Antiqua" pitchFamily="18" charset="0"/>
              </a:rPr>
              <a:t>Коржев</a:t>
            </a:r>
            <a:r>
              <a:rPr lang="ru-RU" b="1" dirty="0" smtClean="0">
                <a:latin typeface="Book Antiqua" pitchFamily="18" charset="0"/>
              </a:rPr>
              <a:t>.</a:t>
            </a: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Проводы.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Опалённые огнём войны, 1967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00240"/>
            <a:ext cx="4786346" cy="48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Book Antiqua" pitchFamily="18" charset="0"/>
              </a:rPr>
              <a:t>И.А. СЕРЕБРЯНЫЙ </a:t>
            </a:r>
            <a:br>
              <a:rPr lang="ru-RU" sz="4000" b="1" dirty="0" smtClean="0">
                <a:latin typeface="Book Antiqua" pitchFamily="18" charset="0"/>
              </a:rPr>
            </a:br>
            <a:r>
              <a:rPr lang="ru-RU" sz="3600" dirty="0" smtClean="0">
                <a:latin typeface="Book Antiqua" pitchFamily="18" charset="0"/>
              </a:rPr>
              <a:t>Портрет партизана Великой Отечественной Войны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809256"/>
            <a:ext cx="3500462" cy="504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Ф.П.Решетников</a:t>
            </a:r>
            <a:br>
              <a:rPr lang="ru-RU" b="1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Морской пехотинец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143932" cy="468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Л.Ф.Голованов</a:t>
            </a:r>
            <a:br>
              <a:rPr lang="ru-RU" b="1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Дойдем до Берлина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71650"/>
            <a:ext cx="36004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0618" cy="11430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Скульптура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71858" cy="4525963"/>
          </a:xfrm>
        </p:spPr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Е.В.Вучетич. </a:t>
            </a:r>
            <a:r>
              <a:rPr lang="ru-RU" dirty="0" smtClean="0">
                <a:latin typeface="Book Antiqua" pitchFamily="18" charset="0"/>
              </a:rPr>
              <a:t>Памятник-ансамбль героям Сталинградской битвы на Мамаевом кургане в Волгограде.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691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643834" cy="68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73_su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73_suM</Template>
  <TotalTime>43</TotalTime>
  <Words>237</Words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73_suM</vt:lpstr>
      <vt:lpstr>ОБРАЗ ЗАЩИТНИКА ОТЕЧЕСТВА В ИСКУССТВЕ XX В.  </vt:lpstr>
      <vt:lpstr>Цель урока</vt:lpstr>
      <vt:lpstr>Богородский Ф.  Братишка.</vt:lpstr>
      <vt:lpstr>Гелий Коржев. Проводы. Опалённые огнём войны, 1967</vt:lpstr>
      <vt:lpstr>И.А. СЕРЕБРЯНЫЙ  Портрет партизана Великой Отечественной Войны</vt:lpstr>
      <vt:lpstr>Ф.П.Решетников Морской пехотинец</vt:lpstr>
      <vt:lpstr>Л.Ф.Голованов Дойдем до Берлина</vt:lpstr>
      <vt:lpstr>Скульптура </vt:lpstr>
      <vt:lpstr>Слайд 9</vt:lpstr>
      <vt:lpstr>Ф.Д. Фивейский Сильнее смерти</vt:lpstr>
      <vt:lpstr>Диалог об искусстве</vt:lpstr>
      <vt:lpstr>Слайд 12</vt:lpstr>
      <vt:lpstr>Творческое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ЗАЩИТНИКА ОТЕЧЕСТВА В ИСКУССТВЕ XX В.  </dc:title>
  <cp:lastModifiedBy>asu</cp:lastModifiedBy>
  <cp:revision>8</cp:revision>
  <dcterms:modified xsi:type="dcterms:W3CDTF">2015-02-08T06:05:15Z</dcterms:modified>
</cp:coreProperties>
</file>