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96" r:id="rId3"/>
    <p:sldId id="257" r:id="rId4"/>
    <p:sldId id="258" r:id="rId5"/>
    <p:sldId id="270" r:id="rId6"/>
    <p:sldId id="271" r:id="rId7"/>
    <p:sldId id="272" r:id="rId8"/>
    <p:sldId id="273" r:id="rId9"/>
    <p:sldId id="276" r:id="rId10"/>
    <p:sldId id="281" r:id="rId11"/>
    <p:sldId id="282" r:id="rId12"/>
    <p:sldId id="283" r:id="rId13"/>
    <p:sldId id="284" r:id="rId14"/>
    <p:sldId id="286" r:id="rId15"/>
    <p:sldId id="28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0" autoAdjust="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5EFEA5-21DC-4DCE-AF1D-E56AC4F35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3A69B-DE6E-405C-81F3-5349BC70CE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663B-AA9B-40E0-9BE4-3B451DCD0D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5C32-A2B9-4AE0-8871-B2E25D833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B39A-45C6-4590-BEE4-FFB4828D0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A34E-5892-4FAD-A6B7-7C9CB9E8E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3562-D35D-45A5-AAC3-2D8FC9AED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698C4-7B54-4DA3-9B9D-EFF86C88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8C10-73F6-4316-B1A1-307413D302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2434-83B5-407D-AD82-2DA76D3BD1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991D573-5DA7-4B7E-8109-1780C6AD47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25725A8D-290B-4330-8022-CBFF203463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85E2E-E284-4F40-B52B-B7B3596A5B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8224F-0E05-4B23-8552-0676BE73A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51FD5-AA18-45BD-9395-FAB8FCA17C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97820-DD1D-43DC-BF92-3F7FE98397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4" r:id="rId14"/>
    <p:sldLayoutId id="2147483835" r:id="rId15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285729"/>
            <a:ext cx="7215187" cy="335758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Скульптура и архитектура как виды пластических искусств</a:t>
            </a:r>
            <a:endParaRPr lang="ru-RU" sz="4000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4500570"/>
            <a:ext cx="8305800" cy="207170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Подготовила учитель ИЗО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МОБУ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Новобурейской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 СОШ № 3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Л.А.Рогудеева</a:t>
            </a:r>
            <a:endParaRPr lang="ru-RU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 algn="r"/>
            <a:endParaRPr lang="ru-RU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lvl="0" algn="r"/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УМК -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Шпикалова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 Т.Я., Ершова Л.В.,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Поровская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 Г.А. Изобразительное искусство: Учебник для 7 класса общеобразовательных учреждений / под ред.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Шпикаловой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 Т.Я. – М., Просвещение, 2010. </a:t>
            </a:r>
          </a:p>
          <a:p>
            <a:pPr lvl="0" algn="ctr"/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2015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Амурская область, </a:t>
            </a:r>
            <a:r>
              <a:rPr lang="ru-RU" b="1" dirty="0" err="1" smtClean="0">
                <a:solidFill>
                  <a:schemeClr val="bg1"/>
                </a:solidFill>
                <a:latin typeface="Book Antiqua" pitchFamily="18" charset="0"/>
              </a:rPr>
              <a:t>Бурейский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Book Antiqua" pitchFamily="18" charset="0"/>
              </a:rPr>
              <a:t>р-он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, п.Новобурейский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6870700" cy="1524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pic>
        <p:nvPicPr>
          <p:cNvPr id="28676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956277"/>
            <a:ext cx="2750139" cy="4654083"/>
          </a:xfrm>
        </p:spPr>
      </p:pic>
      <p:pic>
        <p:nvPicPr>
          <p:cNvPr id="28677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5786446" y="1722109"/>
            <a:ext cx="3093362" cy="4959689"/>
          </a:xfrm>
        </p:spPr>
      </p:pic>
      <p:sp>
        <p:nvSpPr>
          <p:cNvPr id="28675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28596" y="285728"/>
            <a:ext cx="7696200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800" dirty="0" smtClean="0"/>
              <a:t>В различные исторические периоды применялись разнообразные строительные материалы и технологии, влияющие на создание конструкций.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04813"/>
            <a:ext cx="4278313" cy="4248150"/>
          </a:xfrm>
        </p:spPr>
        <p:txBody>
          <a:bodyPr/>
          <a:lstStyle/>
          <a:p>
            <a:pPr eaLnBrk="1" hangingPunct="1"/>
            <a:r>
              <a:rPr lang="ru-RU" sz="2400" smtClean="0"/>
              <a:t>Современный уровень развития техники, использование железобетона, стекла, пластических масс и др. новых материалов позволяют создавать необычные формы зданий.</a:t>
            </a:r>
          </a:p>
        </p:txBody>
      </p:sp>
      <p:pic>
        <p:nvPicPr>
          <p:cNvPr id="29700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25613" y="3716338"/>
            <a:ext cx="7418387" cy="2941637"/>
          </a:xfrm>
        </p:spPr>
      </p:pic>
      <p:pic>
        <p:nvPicPr>
          <p:cNvPr id="29701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140200" y="188913"/>
            <a:ext cx="4818063" cy="293846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/>
          <a:stretch>
            <a:fillRect/>
          </a:stretch>
        </p:blipFill>
        <p:spPr>
          <a:xfrm>
            <a:off x="4143372" y="157735"/>
            <a:ext cx="4623452" cy="3371267"/>
          </a:xfrm>
        </p:spPr>
      </p:pic>
      <p:sp>
        <p:nvSpPr>
          <p:cNvPr id="307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3455987" cy="5975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 архитектуре применяется и декоративная отделка, и скульптурные элементы, и монументальная живопись.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Своей художественной стороной архитектура отличается от простого строительства.</a:t>
            </a:r>
          </a:p>
        </p:txBody>
      </p:sp>
      <p:pic>
        <p:nvPicPr>
          <p:cNvPr id="30724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14810" y="3643314"/>
            <a:ext cx="4665662" cy="28543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7305675" cy="1600200"/>
          </a:xfrm>
        </p:spPr>
        <p:txBody>
          <a:bodyPr/>
          <a:lstStyle/>
          <a:p>
            <a:pPr algn="l" eaLnBrk="1" hangingPunct="1"/>
            <a:r>
              <a:rPr lang="ru-RU" smtClean="0"/>
              <a:t>Вопросы для</a:t>
            </a:r>
            <a:br>
              <a:rPr lang="ru-RU" smtClean="0"/>
            </a:br>
            <a:r>
              <a:rPr lang="ru-RU" smtClean="0"/>
              <a:t> повторения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73238"/>
            <a:ext cx="3771900" cy="3657600"/>
          </a:xfrm>
        </p:spPr>
        <p:txBody>
          <a:bodyPr/>
          <a:lstStyle/>
          <a:p>
            <a:pPr eaLnBrk="1" hangingPunct="1"/>
            <a:r>
              <a:rPr lang="ru-RU" sz="2800" smtClean="0"/>
              <a:t>Какие виды пластических искусств  ты знаешь?</a:t>
            </a:r>
          </a:p>
          <a:p>
            <a:pPr eaLnBrk="1" hangingPunct="1"/>
            <a:r>
              <a:rPr lang="ru-RU" sz="2800" smtClean="0"/>
              <a:t>Какие из этих видов условно принадлежат к изоискусству?</a:t>
            </a:r>
          </a:p>
        </p:txBody>
      </p:sp>
      <p:pic>
        <p:nvPicPr>
          <p:cNvPr id="3174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17925" y="1268413"/>
            <a:ext cx="5233988" cy="540067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1620838"/>
          </a:xfrm>
        </p:spPr>
        <p:txBody>
          <a:bodyPr/>
          <a:lstStyle/>
          <a:p>
            <a:pPr eaLnBrk="1" hangingPunct="1"/>
            <a:r>
              <a:rPr lang="ru-RU" smtClean="0"/>
              <a:t>Вопросы</a:t>
            </a:r>
            <a:br>
              <a:rPr lang="ru-RU" smtClean="0"/>
            </a:br>
            <a:r>
              <a:rPr lang="ru-RU" smtClean="0"/>
              <a:t> для повторения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28800"/>
            <a:ext cx="3960812" cy="3657600"/>
          </a:xfrm>
        </p:spPr>
        <p:txBody>
          <a:bodyPr/>
          <a:lstStyle/>
          <a:p>
            <a:pPr eaLnBrk="1" hangingPunct="1"/>
            <a:r>
              <a:rPr lang="ru-RU" sz="2800" smtClean="0"/>
              <a:t>Что такое скульптура?</a:t>
            </a:r>
          </a:p>
          <a:p>
            <a:pPr eaLnBrk="1" hangingPunct="1"/>
            <a:r>
              <a:rPr lang="ru-RU" sz="2800" smtClean="0"/>
              <a:t>Назовите виды скульптуры.</a:t>
            </a:r>
          </a:p>
          <a:p>
            <a:pPr eaLnBrk="1" hangingPunct="1"/>
            <a:r>
              <a:rPr lang="ru-RU" sz="2800" smtClean="0"/>
              <a:t>Что такое станковая и монументальная скульптура</a:t>
            </a:r>
          </a:p>
        </p:txBody>
      </p:sp>
      <p:pic>
        <p:nvPicPr>
          <p:cNvPr id="3379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31250" y="1828800"/>
            <a:ext cx="3729600" cy="36576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mtClean="0"/>
              <a:t>Вопросы для повторения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Что такое архитектура?</a:t>
            </a:r>
          </a:p>
          <a:p>
            <a:pPr eaLnBrk="1" hangingPunct="1"/>
            <a:r>
              <a:rPr lang="ru-RU" sz="2800" smtClean="0"/>
              <a:t>Чем отличается архитектура от простого строительства?</a:t>
            </a:r>
          </a:p>
        </p:txBody>
      </p:sp>
      <p:pic>
        <p:nvPicPr>
          <p:cNvPr id="36868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950" y="4799013"/>
            <a:ext cx="4395788" cy="1743075"/>
          </a:xfrm>
        </p:spPr>
      </p:pic>
      <p:pic>
        <p:nvPicPr>
          <p:cNvPr id="36869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tretch>
            <a:fillRect/>
          </a:stretch>
        </p:blipFill>
        <p:spPr>
          <a:xfrm>
            <a:off x="4825110" y="4214818"/>
            <a:ext cx="3686948" cy="2252666"/>
          </a:xfrm>
        </p:spPr>
      </p:pic>
      <p:pic>
        <p:nvPicPr>
          <p:cNvPr id="36870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88913"/>
            <a:ext cx="42037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 eaLnBrk="1" hangingPunct="1"/>
            <a:r>
              <a:rPr lang="ru-RU" dirty="0" smtClean="0"/>
              <a:t>Цели урока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85800" y="1285875"/>
            <a:ext cx="7696200" cy="420052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Цели:</a:t>
            </a:r>
            <a:r>
              <a:rPr lang="ru-RU" dirty="0" smtClean="0"/>
              <a:t> познакомить учащихся с выразительными возможностями объемного изображения, видами скульптурных изображений, связью объема с окружающим пространством и освещением, художественными материалами, применяемыми в скульптуре, и их свойствами; учить создавать объемные изображения животных, используя различные материалы (пластилин, глина, мятая бумага), в том числе и природные; воспитывать интерес к учебной деятельности и скульптурному искусству.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19075" y="157163"/>
            <a:ext cx="7477125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340725" cy="48974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 Мы будем изучать </a:t>
            </a:r>
            <a:r>
              <a:rPr lang="ru-RU" b="1" smtClean="0"/>
              <a:t>пластические</a:t>
            </a:r>
            <a:r>
              <a:rPr lang="ru-RU" smtClean="0"/>
              <a:t> виды искусства. Их еще называют </a:t>
            </a:r>
            <a:r>
              <a:rPr lang="ru-RU" b="1" smtClean="0"/>
              <a:t>пространственными</a:t>
            </a:r>
            <a:r>
              <a:rPr lang="ru-RU" smtClean="0"/>
              <a:t>, </a:t>
            </a:r>
            <a:r>
              <a:rPr lang="ru-RU" b="1" smtClean="0"/>
              <a:t>визуальными, видимыми, изящными</a:t>
            </a:r>
            <a:r>
              <a:rPr lang="ru-RU" smtClean="0"/>
              <a:t>. Эти виды искусства воспринимаются зрением и существуют в пространстве. 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   Это архитектура, скульптура, живопись, графика и декоративно-прикладное искусство.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219075" y="157163"/>
            <a:ext cx="7477125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4392613" cy="467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На рисунке показана колонна  пластических искусств. В каждом желобке вписано название вида искусств, а в нижней части колонны – язык на котором данное искусство «говорит».</a:t>
            </a:r>
          </a:p>
        </p:txBody>
      </p:sp>
      <p:pic>
        <p:nvPicPr>
          <p:cNvPr id="6148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404813"/>
            <a:ext cx="3006725" cy="6092825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algn="l" eaLnBrk="1" hangingPunct="1"/>
            <a:r>
              <a:rPr lang="ru-RU" b="1" smtClean="0"/>
              <a:t>Скульптура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824412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Скульптура </a:t>
            </a:r>
            <a:r>
              <a:rPr lang="ru-RU" sz="2800" smtClean="0"/>
              <a:t>( от латинского слова «высекать») – одно из самых древних искусств.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История знает произведения, созданные тысячелетия тому назад мастерами Египта, Индии, Греции.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000" i="1" smtClean="0"/>
              <a:t>Статуя Августа. 1 в.н.э</a:t>
            </a:r>
            <a:r>
              <a:rPr lang="ru-RU" sz="2000" smtClean="0"/>
              <a:t>.</a:t>
            </a:r>
          </a:p>
        </p:txBody>
      </p:sp>
      <p:pic>
        <p:nvPicPr>
          <p:cNvPr id="21508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89513" y="188913"/>
            <a:ext cx="2979737" cy="648017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6870700" cy="1524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913"/>
            <a:ext cx="489585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 своей работе скульптор использует объем и пластику, выполняя произведение из глины, высекая из камня, отливая из металла.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Подобно живописцу, скульптор передает в своей работе характер человека, его внутренний мир, чувства человека мы читаем в его чертах.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</a:t>
            </a:r>
            <a:r>
              <a:rPr lang="ru-RU" sz="2000" i="1" smtClean="0"/>
              <a:t>Ф. Шубин. Портрет                                            Екатерины Великой.</a:t>
            </a:r>
          </a:p>
        </p:txBody>
      </p:sp>
      <p:pic>
        <p:nvPicPr>
          <p:cNvPr id="2253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404813"/>
            <a:ext cx="3248025" cy="590391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6870700" cy="1524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404813"/>
            <a:ext cx="7696200" cy="1752600"/>
          </a:xfrm>
        </p:spPr>
        <p:txBody>
          <a:bodyPr/>
          <a:lstStyle/>
          <a:p>
            <a:pPr eaLnBrk="1" hangingPunct="1"/>
            <a:r>
              <a:rPr lang="ru-RU" sz="2800" smtClean="0"/>
              <a:t>Скульптура может быть </a:t>
            </a:r>
            <a:r>
              <a:rPr lang="ru-RU" sz="2800" b="1" smtClean="0"/>
              <a:t>круглой</a:t>
            </a:r>
            <a:r>
              <a:rPr lang="ru-RU" sz="2800" smtClean="0"/>
              <a:t> и выступающей на плоскости – </a:t>
            </a:r>
            <a:r>
              <a:rPr lang="ru-RU" sz="2800" b="1" smtClean="0"/>
              <a:t>рельеф.</a:t>
            </a:r>
          </a:p>
        </p:txBody>
      </p:sp>
      <p:pic>
        <p:nvPicPr>
          <p:cNvPr id="23556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708275"/>
            <a:ext cx="2736850" cy="2674938"/>
          </a:xfrm>
        </p:spPr>
      </p:pic>
      <p:pic>
        <p:nvPicPr>
          <p:cNvPr id="23557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2349500"/>
            <a:ext cx="28844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1557338"/>
            <a:ext cx="26924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6870700" cy="1524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7416800" cy="223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Скульптура может быть </a:t>
            </a:r>
            <a:r>
              <a:rPr lang="ru-RU" b="1" smtClean="0"/>
              <a:t>станковой</a:t>
            </a:r>
            <a:r>
              <a:rPr lang="ru-RU" smtClean="0"/>
              <a:t> (небольшого размера) и </a:t>
            </a:r>
            <a:r>
              <a:rPr lang="ru-RU" b="1" smtClean="0"/>
              <a:t>монументальной</a:t>
            </a:r>
            <a:r>
              <a:rPr lang="ru-RU" smtClean="0"/>
              <a:t> (больших габаритов)</a:t>
            </a:r>
          </a:p>
        </p:txBody>
      </p:sp>
      <p:pic>
        <p:nvPicPr>
          <p:cNvPr id="24580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78488" y="2349500"/>
            <a:ext cx="3130550" cy="4271963"/>
          </a:xfrm>
        </p:spPr>
      </p:pic>
      <p:pic>
        <p:nvPicPr>
          <p:cNvPr id="24581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2492375"/>
            <a:ext cx="1943100" cy="3529013"/>
          </a:xfrm>
        </p:spPr>
      </p:pic>
      <p:pic>
        <p:nvPicPr>
          <p:cNvPr id="2458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2420938"/>
            <a:ext cx="295116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ru-RU" b="1" smtClean="0"/>
              <a:t>Архитектура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4133850" cy="4895850"/>
          </a:xfrm>
        </p:spPr>
        <p:txBody>
          <a:bodyPr/>
          <a:lstStyle/>
          <a:p>
            <a:pPr eaLnBrk="1" hangingPunct="1"/>
            <a:r>
              <a:rPr lang="ru-RU" sz="2800" b="1" smtClean="0"/>
              <a:t>Архитектура</a:t>
            </a:r>
            <a:r>
              <a:rPr lang="ru-RU" sz="2800" smtClean="0"/>
              <a:t> –зодчество, искусство проектировать и строить здания.</a:t>
            </a:r>
          </a:p>
          <a:p>
            <a:pPr eaLnBrk="1" hangingPunct="1"/>
            <a:r>
              <a:rPr lang="ru-RU" sz="2800" b="1" smtClean="0"/>
              <a:t>Архитектура</a:t>
            </a:r>
            <a:r>
              <a:rPr lang="ru-RU" sz="2800" smtClean="0"/>
              <a:t> должна быть не только красивой, но и функциональной.</a:t>
            </a:r>
          </a:p>
        </p:txBody>
      </p:sp>
      <p:pic>
        <p:nvPicPr>
          <p:cNvPr id="2765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10100" y="1937084"/>
            <a:ext cx="3771900" cy="344103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428</TotalTime>
  <Words>439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 Скульптура и архитектура как виды пластических искусств</vt:lpstr>
      <vt:lpstr>Цели урока</vt:lpstr>
      <vt:lpstr>Слайд 3</vt:lpstr>
      <vt:lpstr>Слайд 4</vt:lpstr>
      <vt:lpstr>Скульптура</vt:lpstr>
      <vt:lpstr>Слайд 6</vt:lpstr>
      <vt:lpstr>Слайд 7</vt:lpstr>
      <vt:lpstr>Слайд 8</vt:lpstr>
      <vt:lpstr>Архитектура</vt:lpstr>
      <vt:lpstr>Слайд 10</vt:lpstr>
      <vt:lpstr>Слайд 11</vt:lpstr>
      <vt:lpstr>Слайд 12</vt:lpstr>
      <vt:lpstr>Вопросы для  повторения</vt:lpstr>
      <vt:lpstr>Вопросы  для повторения</vt:lpstr>
      <vt:lpstr>Вопросы для повторения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пластических  искусств</dc:title>
  <dc:creator>Татьяна</dc:creator>
  <cp:lastModifiedBy>asu</cp:lastModifiedBy>
  <cp:revision>23</cp:revision>
  <dcterms:created xsi:type="dcterms:W3CDTF">2008-01-07T11:06:37Z</dcterms:created>
  <dcterms:modified xsi:type="dcterms:W3CDTF">2015-02-08T06:11:32Z</dcterms:modified>
</cp:coreProperties>
</file>