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96" r:id="rId3"/>
    <p:sldId id="257" r:id="rId4"/>
    <p:sldId id="258" r:id="rId5"/>
    <p:sldId id="270" r:id="rId6"/>
    <p:sldId id="271" r:id="rId7"/>
    <p:sldId id="272" r:id="rId8"/>
    <p:sldId id="273" r:id="rId9"/>
    <p:sldId id="276" r:id="rId10"/>
    <p:sldId id="281" r:id="rId11"/>
    <p:sldId id="282" r:id="rId12"/>
    <p:sldId id="283" r:id="rId13"/>
    <p:sldId id="284" r:id="rId14"/>
    <p:sldId id="286" r:id="rId15"/>
    <p:sldId id="28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FF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70" autoAdjust="0"/>
  </p:normalViewPr>
  <p:slideViewPr>
    <p:cSldViewPr>
      <p:cViewPr varScale="1"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55EFEA5-21DC-4DCE-AF1D-E56AC4F358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3A69B-DE6E-405C-81F3-5349BC70CE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E663B-AA9B-40E0-9BE4-3B451DCD0D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65C32-A2B9-4AE0-8871-B2E25D833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5B39A-45C6-4590-BEE4-FFB4828D0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EA34E-5892-4FAD-A6B7-7C9CB9E8E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3562-D35D-45A5-AAC3-2D8FC9AED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698C4-7B54-4DA3-9B9D-EFF86C88A4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98C10-73F6-4316-B1A1-307413D302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72434-83B5-407D-AD82-2DA76D3BD1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991D573-5DA7-4B7E-8109-1780C6AD47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25725A8D-290B-4330-8022-CBFF203463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85E2E-E284-4F40-B52B-B7B3596A5B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8224F-0E05-4B23-8552-0676BE73AC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51FD5-AA18-45BD-9395-FAB8FCA17C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97820-DD1D-43DC-BF92-3F7FE98397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4" r:id="rId14"/>
    <p:sldLayoutId id="2147483835" r:id="rId15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88" y="285729"/>
            <a:ext cx="7215187" cy="335758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Скульптура и архитектура как виды пластических искусств</a:t>
            </a:r>
            <a:endParaRPr lang="ru-RU" sz="4000" dirty="0" smtClean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00034" y="4500570"/>
            <a:ext cx="8305800" cy="207170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Подготовила учитель ИЗО 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МОБУ </a:t>
            </a:r>
            <a:r>
              <a:rPr lang="ru-RU" dirty="0" err="1" smtClean="0">
                <a:solidFill>
                  <a:srgbClr val="C00000"/>
                </a:solidFill>
                <a:latin typeface="Book Antiqua" pitchFamily="18" charset="0"/>
              </a:rPr>
              <a:t>Новобурейской</a:t>
            </a: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 СОШ № 3 </a:t>
            </a:r>
            <a:r>
              <a:rPr lang="ru-RU" dirty="0" err="1" smtClean="0">
                <a:solidFill>
                  <a:srgbClr val="C00000"/>
                </a:solidFill>
                <a:latin typeface="Book Antiqua" pitchFamily="18" charset="0"/>
              </a:rPr>
              <a:t>Л.А.Рогудеева</a:t>
            </a:r>
            <a:endParaRPr lang="ru-RU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 algn="r"/>
            <a:endParaRPr lang="ru-RU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lvl="0" algn="r"/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УМК - </a:t>
            </a:r>
            <a:r>
              <a:rPr lang="ru-RU" dirty="0" err="1" smtClean="0">
                <a:solidFill>
                  <a:srgbClr val="C00000"/>
                </a:solidFill>
                <a:latin typeface="Book Antiqua" pitchFamily="18" charset="0"/>
              </a:rPr>
              <a:t>Шпикалова</a:t>
            </a: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 Т.Я., Ершова Л.В., </a:t>
            </a:r>
            <a:r>
              <a:rPr lang="ru-RU" dirty="0" err="1" smtClean="0">
                <a:solidFill>
                  <a:srgbClr val="C00000"/>
                </a:solidFill>
                <a:latin typeface="Book Antiqua" pitchFamily="18" charset="0"/>
              </a:rPr>
              <a:t>Поровская</a:t>
            </a: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 Г.А. Изобразительное искусство: Учебник для 7 класса общеобразовательных учреждений / под ред. </a:t>
            </a:r>
            <a:r>
              <a:rPr lang="ru-RU" dirty="0" err="1" smtClean="0">
                <a:solidFill>
                  <a:srgbClr val="C00000"/>
                </a:solidFill>
                <a:latin typeface="Book Antiqua" pitchFamily="18" charset="0"/>
              </a:rPr>
              <a:t>Шпикаловой</a:t>
            </a: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 Т.Я. – М., Просвещение, 2010. </a:t>
            </a:r>
          </a:p>
          <a:p>
            <a:pPr lvl="0" algn="ctr"/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2015 ГОД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3571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Амурская область, </a:t>
            </a:r>
            <a:r>
              <a:rPr lang="ru-RU" b="1" dirty="0" err="1" smtClean="0">
                <a:solidFill>
                  <a:schemeClr val="bg1"/>
                </a:solidFill>
                <a:latin typeface="Book Antiqua" pitchFamily="18" charset="0"/>
              </a:rPr>
              <a:t>Бурейский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Book Antiqua" pitchFamily="18" charset="0"/>
              </a:rPr>
              <a:t>р-он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, п.Новобурейский</a:t>
            </a:r>
            <a:endParaRPr lang="ru-RU" b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6870700" cy="15240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pic>
        <p:nvPicPr>
          <p:cNvPr id="28676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428596" y="1956277"/>
            <a:ext cx="2750139" cy="4654083"/>
          </a:xfrm>
        </p:spPr>
      </p:pic>
      <p:pic>
        <p:nvPicPr>
          <p:cNvPr id="28677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5786446" y="1722109"/>
            <a:ext cx="3093362" cy="4959689"/>
          </a:xfrm>
        </p:spPr>
      </p:pic>
      <p:sp>
        <p:nvSpPr>
          <p:cNvPr id="28675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28596" y="285728"/>
            <a:ext cx="7696200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2800" dirty="0" smtClean="0"/>
              <a:t>В различные исторические периоды применялись разнообразные строительные материалы и технологии, влияющие на создание конструкций.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404813"/>
            <a:ext cx="4278313" cy="4248150"/>
          </a:xfrm>
        </p:spPr>
        <p:txBody>
          <a:bodyPr/>
          <a:lstStyle/>
          <a:p>
            <a:pPr eaLnBrk="1" hangingPunct="1"/>
            <a:r>
              <a:rPr lang="ru-RU" sz="2400" smtClean="0"/>
              <a:t>Современный уровень развития техники, использование железобетона, стекла, пластических масс и др. новых материалов позволяют создавать необычные формы зданий.</a:t>
            </a:r>
          </a:p>
        </p:txBody>
      </p:sp>
      <p:pic>
        <p:nvPicPr>
          <p:cNvPr id="29700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725613" y="3716338"/>
            <a:ext cx="7418387" cy="2941637"/>
          </a:xfrm>
        </p:spPr>
      </p:pic>
      <p:pic>
        <p:nvPicPr>
          <p:cNvPr id="29701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140200" y="188913"/>
            <a:ext cx="4818063" cy="2938462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1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email"/>
          <a:stretch>
            <a:fillRect/>
          </a:stretch>
        </p:blipFill>
        <p:spPr>
          <a:xfrm>
            <a:off x="4143372" y="157735"/>
            <a:ext cx="4623452" cy="3371267"/>
          </a:xfrm>
        </p:spPr>
      </p:pic>
      <p:sp>
        <p:nvSpPr>
          <p:cNvPr id="307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3455987" cy="5975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В архитектуре применяется и декоративная отделка, и скульптурные элементы, и монументальная живопись.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Своей художественной стороной архитектура отличается от простого строительства.</a:t>
            </a:r>
          </a:p>
        </p:txBody>
      </p:sp>
      <p:pic>
        <p:nvPicPr>
          <p:cNvPr id="30724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214810" y="3643314"/>
            <a:ext cx="4665662" cy="2854325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7305675" cy="1600200"/>
          </a:xfrm>
        </p:spPr>
        <p:txBody>
          <a:bodyPr/>
          <a:lstStyle/>
          <a:p>
            <a:pPr algn="l" eaLnBrk="1" hangingPunct="1"/>
            <a:r>
              <a:rPr lang="ru-RU" smtClean="0"/>
              <a:t>Вопросы для</a:t>
            </a:r>
            <a:br>
              <a:rPr lang="ru-RU" smtClean="0"/>
            </a:br>
            <a:r>
              <a:rPr lang="ru-RU" smtClean="0"/>
              <a:t> повторения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73238"/>
            <a:ext cx="3771900" cy="3657600"/>
          </a:xfrm>
        </p:spPr>
        <p:txBody>
          <a:bodyPr/>
          <a:lstStyle/>
          <a:p>
            <a:pPr eaLnBrk="1" hangingPunct="1"/>
            <a:r>
              <a:rPr lang="ru-RU" sz="2800" smtClean="0"/>
              <a:t>Какие виды пластических искусств  ты знаешь?</a:t>
            </a:r>
          </a:p>
          <a:p>
            <a:pPr eaLnBrk="1" hangingPunct="1"/>
            <a:r>
              <a:rPr lang="ru-RU" sz="2800" smtClean="0"/>
              <a:t>Какие из этих видов условно принадлежат к изоискусству?</a:t>
            </a:r>
          </a:p>
        </p:txBody>
      </p:sp>
      <p:pic>
        <p:nvPicPr>
          <p:cNvPr id="3174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717925" y="1268413"/>
            <a:ext cx="5233988" cy="5400675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15213" cy="1620838"/>
          </a:xfrm>
        </p:spPr>
        <p:txBody>
          <a:bodyPr/>
          <a:lstStyle/>
          <a:p>
            <a:pPr eaLnBrk="1" hangingPunct="1"/>
            <a:r>
              <a:rPr lang="ru-RU" smtClean="0"/>
              <a:t>Вопросы</a:t>
            </a:r>
            <a:br>
              <a:rPr lang="ru-RU" smtClean="0"/>
            </a:br>
            <a:r>
              <a:rPr lang="ru-RU" smtClean="0"/>
              <a:t> для повторения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28800"/>
            <a:ext cx="3960812" cy="3657600"/>
          </a:xfrm>
        </p:spPr>
        <p:txBody>
          <a:bodyPr/>
          <a:lstStyle/>
          <a:p>
            <a:pPr eaLnBrk="1" hangingPunct="1"/>
            <a:r>
              <a:rPr lang="ru-RU" sz="2800" smtClean="0"/>
              <a:t>Что такое скульптура?</a:t>
            </a:r>
          </a:p>
          <a:p>
            <a:pPr eaLnBrk="1" hangingPunct="1"/>
            <a:r>
              <a:rPr lang="ru-RU" sz="2800" smtClean="0"/>
              <a:t>Назовите виды скульптуры.</a:t>
            </a:r>
          </a:p>
          <a:p>
            <a:pPr eaLnBrk="1" hangingPunct="1"/>
            <a:r>
              <a:rPr lang="ru-RU" sz="2800" smtClean="0"/>
              <a:t>Что такое станковая и монументальная скульптура</a:t>
            </a:r>
          </a:p>
        </p:txBody>
      </p:sp>
      <p:pic>
        <p:nvPicPr>
          <p:cNvPr id="33796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631250" y="1828800"/>
            <a:ext cx="3729600" cy="3657600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Вопросы для повторения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Что такое архитектура?</a:t>
            </a:r>
          </a:p>
          <a:p>
            <a:pPr eaLnBrk="1" hangingPunct="1"/>
            <a:r>
              <a:rPr lang="ru-RU" sz="2800" smtClean="0"/>
              <a:t>Чем отличается архитектура от простого строительства?</a:t>
            </a:r>
          </a:p>
        </p:txBody>
      </p:sp>
      <p:pic>
        <p:nvPicPr>
          <p:cNvPr id="36868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7950" y="4799013"/>
            <a:ext cx="4395788" cy="1743075"/>
          </a:xfrm>
        </p:spPr>
      </p:pic>
      <p:pic>
        <p:nvPicPr>
          <p:cNvPr id="36869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tretch>
            <a:fillRect/>
          </a:stretch>
        </p:blipFill>
        <p:spPr>
          <a:xfrm>
            <a:off x="4825110" y="4214818"/>
            <a:ext cx="3686948" cy="2252666"/>
          </a:xfrm>
        </p:spPr>
      </p:pic>
      <p:pic>
        <p:nvPicPr>
          <p:cNvPr id="36870" name="Picture 1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7900" y="188913"/>
            <a:ext cx="42037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2038"/>
          </a:xfrm>
        </p:spPr>
        <p:txBody>
          <a:bodyPr/>
          <a:lstStyle/>
          <a:p>
            <a:pPr eaLnBrk="1" hangingPunct="1"/>
            <a:r>
              <a:rPr lang="ru-RU" dirty="0" smtClean="0"/>
              <a:t>Цели урока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685800" y="1285875"/>
            <a:ext cx="7696200" cy="420052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Цели:</a:t>
            </a:r>
            <a:r>
              <a:rPr lang="ru-RU" dirty="0" smtClean="0"/>
              <a:t> познакомить учащихся с выразительными возможностями объемного изображения, видами скульптурных изображений, связью объема с окружающим пространством и освещением, художественными материалами, применяемыми в скульптуре, и их свойствами; учить создавать объемные изображения животных, используя различные материалы (пластилин, глина, мятая бумага), в том числе и природные; воспитывать интерес к учебной деятельности и скульптурному искусству.</a:t>
            </a:r>
            <a:endParaRPr lang="ru-RU" dirty="0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219075" y="157163"/>
            <a:ext cx="7477125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836613"/>
            <a:ext cx="8340725" cy="48974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   Мы будем изучать </a:t>
            </a:r>
            <a:r>
              <a:rPr lang="ru-RU" b="1" smtClean="0"/>
              <a:t>пластические</a:t>
            </a:r>
            <a:r>
              <a:rPr lang="ru-RU" smtClean="0"/>
              <a:t> виды искусства. Их еще называют </a:t>
            </a:r>
            <a:r>
              <a:rPr lang="ru-RU" b="1" smtClean="0"/>
              <a:t>пространственными</a:t>
            </a:r>
            <a:r>
              <a:rPr lang="ru-RU" smtClean="0"/>
              <a:t>, </a:t>
            </a:r>
            <a:r>
              <a:rPr lang="ru-RU" b="1" smtClean="0"/>
              <a:t>визуальными, видимыми, изящными</a:t>
            </a:r>
            <a:r>
              <a:rPr lang="ru-RU" smtClean="0"/>
              <a:t>. Эти виды искусства воспринимаются зрением и существуют в пространстве. 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   Это архитектура, скульптура, живопись, графика и декоративно-прикладное искусство.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 flipV="1">
            <a:off x="219075" y="157163"/>
            <a:ext cx="7477125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4392613" cy="4679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На рисунке показана колонна  пластических искусств. В каждом желобке вписано название вида искусств, а в нижней части колонны – язык на котором данное искусство «говорит».</a:t>
            </a:r>
          </a:p>
        </p:txBody>
      </p:sp>
      <p:pic>
        <p:nvPicPr>
          <p:cNvPr id="6148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404813"/>
            <a:ext cx="3006725" cy="6092825"/>
          </a:xfr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algn="l" eaLnBrk="1" hangingPunct="1"/>
            <a:r>
              <a:rPr lang="ru-RU" b="1" smtClean="0"/>
              <a:t>Скульптура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68413"/>
            <a:ext cx="4824412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Скульптура </a:t>
            </a:r>
            <a:r>
              <a:rPr lang="ru-RU" sz="2800" smtClean="0"/>
              <a:t>( от латинского слова «высекать») – одно из самых древних искусств.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История знает произведения, созданные тысячелетия тому назад мастерами Египта, Индии, Греции.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ru-RU" sz="2800" smtClean="0"/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000" i="1" smtClean="0"/>
              <a:t>Статуя Августа. 1 в.н.э</a:t>
            </a:r>
            <a:r>
              <a:rPr lang="ru-RU" sz="2000" smtClean="0"/>
              <a:t>.</a:t>
            </a:r>
          </a:p>
        </p:txBody>
      </p:sp>
      <p:pic>
        <p:nvPicPr>
          <p:cNvPr id="21508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89513" y="188913"/>
            <a:ext cx="2979737" cy="6480175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6870700" cy="15240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913"/>
            <a:ext cx="4895850" cy="640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В своей работе скульптор использует объем и пластику, выполняя произведение из глины, высекая из камня, отливая из металла.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Подобно живописцу, скульптор передает в своей работе характер человека, его внутренний мир, чувства человека мы читаем в его чертах.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</a:t>
            </a:r>
            <a:r>
              <a:rPr lang="ru-RU" sz="2000" i="1" smtClean="0"/>
              <a:t>Ф. Шубин. Портрет                                            Екатерины Великой.</a:t>
            </a:r>
          </a:p>
        </p:txBody>
      </p:sp>
      <p:pic>
        <p:nvPicPr>
          <p:cNvPr id="22532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404813"/>
            <a:ext cx="3248025" cy="5903912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4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6870700" cy="15240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404813"/>
            <a:ext cx="7696200" cy="1752600"/>
          </a:xfrm>
        </p:spPr>
        <p:txBody>
          <a:bodyPr/>
          <a:lstStyle/>
          <a:p>
            <a:pPr eaLnBrk="1" hangingPunct="1"/>
            <a:r>
              <a:rPr lang="ru-RU" sz="2800" smtClean="0"/>
              <a:t>Скульптура может быть </a:t>
            </a:r>
            <a:r>
              <a:rPr lang="ru-RU" sz="2800" b="1" smtClean="0"/>
              <a:t>круглой</a:t>
            </a:r>
            <a:r>
              <a:rPr lang="ru-RU" sz="2800" smtClean="0"/>
              <a:t> и выступающей на плоскости – </a:t>
            </a:r>
            <a:r>
              <a:rPr lang="ru-RU" sz="2800" b="1" smtClean="0"/>
              <a:t>рельеф.</a:t>
            </a:r>
          </a:p>
        </p:txBody>
      </p:sp>
      <p:pic>
        <p:nvPicPr>
          <p:cNvPr id="23556" name="Picture 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2708275"/>
            <a:ext cx="2736850" cy="2674938"/>
          </a:xfrm>
        </p:spPr>
      </p:pic>
      <p:pic>
        <p:nvPicPr>
          <p:cNvPr id="23557" name="Picture 1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1863" y="2349500"/>
            <a:ext cx="288448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59113" y="1557338"/>
            <a:ext cx="269240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1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6870700" cy="15240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33375"/>
            <a:ext cx="7416800" cy="2232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Скульптура может быть </a:t>
            </a:r>
            <a:r>
              <a:rPr lang="ru-RU" b="1" smtClean="0"/>
              <a:t>станковой</a:t>
            </a:r>
            <a:r>
              <a:rPr lang="ru-RU" smtClean="0"/>
              <a:t> (небольшого размера) и </a:t>
            </a:r>
            <a:r>
              <a:rPr lang="ru-RU" b="1" smtClean="0"/>
              <a:t>монументальной</a:t>
            </a:r>
            <a:r>
              <a:rPr lang="ru-RU" smtClean="0"/>
              <a:t> (больших габаритов)</a:t>
            </a:r>
          </a:p>
        </p:txBody>
      </p:sp>
      <p:pic>
        <p:nvPicPr>
          <p:cNvPr id="24580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78488" y="2349500"/>
            <a:ext cx="3130550" cy="4271963"/>
          </a:xfrm>
        </p:spPr>
      </p:pic>
      <p:pic>
        <p:nvPicPr>
          <p:cNvPr id="24581" name="Picture 1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0" y="2492375"/>
            <a:ext cx="1943100" cy="3529013"/>
          </a:xfrm>
        </p:spPr>
      </p:pic>
      <p:pic>
        <p:nvPicPr>
          <p:cNvPr id="24582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2420938"/>
            <a:ext cx="2951163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60475"/>
          </a:xfrm>
        </p:spPr>
        <p:txBody>
          <a:bodyPr/>
          <a:lstStyle/>
          <a:p>
            <a:pPr eaLnBrk="1" hangingPunct="1"/>
            <a:r>
              <a:rPr lang="ru-RU" b="1" smtClean="0"/>
              <a:t>Архитектура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73238"/>
            <a:ext cx="4133850" cy="4895850"/>
          </a:xfrm>
        </p:spPr>
        <p:txBody>
          <a:bodyPr/>
          <a:lstStyle/>
          <a:p>
            <a:pPr eaLnBrk="1" hangingPunct="1"/>
            <a:r>
              <a:rPr lang="ru-RU" sz="2800" b="1" smtClean="0"/>
              <a:t>Архитектура</a:t>
            </a:r>
            <a:r>
              <a:rPr lang="ru-RU" sz="2800" smtClean="0"/>
              <a:t> –зодчество, искусство проектировать и строить здания.</a:t>
            </a:r>
          </a:p>
          <a:p>
            <a:pPr eaLnBrk="1" hangingPunct="1"/>
            <a:r>
              <a:rPr lang="ru-RU" sz="2800" b="1" smtClean="0"/>
              <a:t>Архитектура</a:t>
            </a:r>
            <a:r>
              <a:rPr lang="ru-RU" sz="2800" smtClean="0"/>
              <a:t> должна быть не только красивой, но и функциональной.</a:t>
            </a:r>
          </a:p>
        </p:txBody>
      </p:sp>
      <p:pic>
        <p:nvPicPr>
          <p:cNvPr id="27652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610100" y="1937084"/>
            <a:ext cx="3771900" cy="3441032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428</TotalTime>
  <Words>439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 Скульптура и архитектура как виды пластических искусств</vt:lpstr>
      <vt:lpstr>Цели урока</vt:lpstr>
      <vt:lpstr>Слайд 3</vt:lpstr>
      <vt:lpstr>Слайд 4</vt:lpstr>
      <vt:lpstr>Скульптура</vt:lpstr>
      <vt:lpstr>Слайд 6</vt:lpstr>
      <vt:lpstr>Слайд 7</vt:lpstr>
      <vt:lpstr>Слайд 8</vt:lpstr>
      <vt:lpstr>Архитектура</vt:lpstr>
      <vt:lpstr>Слайд 10</vt:lpstr>
      <vt:lpstr>Слайд 11</vt:lpstr>
      <vt:lpstr>Слайд 12</vt:lpstr>
      <vt:lpstr>Вопросы для  повторения</vt:lpstr>
      <vt:lpstr>Вопросы  для повторения</vt:lpstr>
      <vt:lpstr>Вопросы для повторения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 пластических  искусств</dc:title>
  <dc:creator>Татьяна</dc:creator>
  <cp:lastModifiedBy>asu</cp:lastModifiedBy>
  <cp:revision>23</cp:revision>
  <dcterms:created xsi:type="dcterms:W3CDTF">2008-01-07T11:06:37Z</dcterms:created>
  <dcterms:modified xsi:type="dcterms:W3CDTF">2015-02-08T06:11:32Z</dcterms:modified>
</cp:coreProperties>
</file>