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7" r:id="rId17"/>
    <p:sldId id="270" r:id="rId1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50" d="100"/>
          <a:sy n="50" d="100"/>
        </p:scale>
        <p:origin x="-2316" y="-1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uchportfolio.ru/show/blogs/72?page=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misha\рабочий стол 2015\pictures 3\салют анимирован маленький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2" y="0"/>
            <a:ext cx="698477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4644" y="611559"/>
            <a:ext cx="633670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  <a:latin typeface="Arial Black"/>
                <a:ea typeface="Calibri"/>
                <a:cs typeface="Arial"/>
              </a:rPr>
              <a:t>My ABC </a:t>
            </a:r>
            <a:r>
              <a:rPr lang="en-US" sz="6600" b="1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  <a:latin typeface="Arial Black"/>
                <a:ea typeface="Calibri"/>
                <a:cs typeface="Arial"/>
              </a:rPr>
              <a:t>Book</a:t>
            </a:r>
            <a:endParaRPr lang="ru-RU" sz="6600" b="1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FF0000"/>
              </a:solidFill>
              <a:effectLst>
                <a:outerShdw blurRad="101600" dist="76200" dir="5400000" sx="0" sy="0">
                  <a:schemeClr val="accent1">
                    <a:satMod val="190000"/>
                    <a:tint val="100000"/>
                    <a:alpha val="74000"/>
                  </a:schemeClr>
                </a:outerShdw>
              </a:effectLst>
              <a:latin typeface="Arial Black"/>
              <a:ea typeface="Calibri"/>
              <a:cs typeface="Arial"/>
            </a:endParaRPr>
          </a:p>
          <a:p>
            <a:endParaRPr lang="ru-RU" sz="4000" b="1" dirty="0" smtClean="0">
              <a:ln w="445" cap="flat" cmpd="sng" algn="ctr">
                <a:solidFill>
                  <a:srgbClr val="1D7DEE">
                    <a:alpha val="55000"/>
                  </a:srgbClr>
                </a:solidFill>
                <a:prstDash val="solid"/>
                <a:round/>
              </a:ln>
              <a:solidFill>
                <a:srgbClr val="FF0000"/>
              </a:solidFill>
              <a:effectLst>
                <a:outerShdw blurRad="101600" dist="76200" dir="5400000" sx="0" sy="0">
                  <a:schemeClr val="accent1">
                    <a:satMod val="190000"/>
                    <a:tint val="100000"/>
                    <a:alpha val="74000"/>
                  </a:schemeClr>
                </a:outerShdw>
              </a:effectLst>
              <a:latin typeface="Arial Black"/>
              <a:ea typeface="Calibri"/>
              <a:cs typeface="Arial"/>
            </a:endParaRPr>
          </a:p>
          <a:p>
            <a:pPr algn="ctr"/>
            <a:r>
              <a:rPr lang="ru-RU" sz="3600" b="1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  <a:latin typeface="Arial Black"/>
                <a:cs typeface="Arial"/>
              </a:rPr>
              <a:t>Презентация-тренажер</a:t>
            </a:r>
          </a:p>
          <a:p>
            <a:pPr algn="ctr"/>
            <a:r>
              <a:rPr lang="ru-RU" sz="3600" b="1" dirty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  <a:latin typeface="Arial Black"/>
                <a:cs typeface="Arial"/>
              </a:rPr>
              <a:t>п</a:t>
            </a:r>
            <a:r>
              <a:rPr lang="ru-RU" sz="3600" b="1" dirty="0" smtClean="0">
                <a:ln w="445" cap="flat" cmpd="sng" algn="ctr">
                  <a:solidFill>
                    <a:srgbClr val="1D7DEE">
                      <a:alpha val="5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blurRad="101600" dist="76200" dir="5400000" sx="0" sy="0">
                    <a:schemeClr val="accent1">
                      <a:satMod val="190000"/>
                      <a:tint val="100000"/>
                      <a:alpha val="74000"/>
                    </a:schemeClr>
                  </a:outerShdw>
                </a:effectLst>
                <a:latin typeface="Arial Black"/>
                <a:cs typeface="Arial"/>
              </a:rPr>
              <a:t>о английскому языку для 2 класса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1310" y="4139952"/>
            <a:ext cx="3429000" cy="4799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Black"/>
                <a:ea typeface="Calibri"/>
                <a:cs typeface="Arial"/>
              </a:rPr>
              <a:t>Авторы: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Black"/>
                <a:ea typeface="Calibri"/>
                <a:cs typeface="Arial"/>
              </a:rPr>
              <a:t>Дарья Максимова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Black"/>
                <a:ea typeface="Calibri"/>
                <a:cs typeface="Arial"/>
              </a:rPr>
              <a:t> 2а класс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Black"/>
                <a:ea typeface="Calibri"/>
                <a:cs typeface="Arial"/>
              </a:rPr>
              <a:t>Ольга Михайловна Степанова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Black"/>
                <a:ea typeface="Calibri"/>
                <a:cs typeface="Arial"/>
              </a:rPr>
              <a:t>учитель английского  языка 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Black"/>
                <a:ea typeface="Calibri"/>
                <a:cs typeface="Arial"/>
              </a:rPr>
              <a:t>МБОУ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Black"/>
                <a:ea typeface="Calibri"/>
                <a:cs typeface="Arial"/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Black"/>
                <a:ea typeface="Calibri"/>
                <a:cs typeface="Arial"/>
              </a:rPr>
              <a:t>«</a:t>
            </a:r>
            <a:r>
              <a:rPr lang="ru-RU" b="1" dirty="0" err="1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Black"/>
                <a:ea typeface="Calibri"/>
                <a:cs typeface="Arial"/>
              </a:rPr>
              <a:t>Цивильская</a:t>
            </a:r>
            <a:r>
              <a:rPr lang="ru-RU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Black"/>
                <a:ea typeface="Calibri"/>
                <a:cs typeface="Arial"/>
              </a:rPr>
              <a:t> СОШ №2» 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Black"/>
                <a:ea typeface="Calibri"/>
                <a:cs typeface="Arial"/>
              </a:rPr>
              <a:t>города Цивильск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Black"/>
                <a:ea typeface="Calibri"/>
                <a:cs typeface="Arial"/>
              </a:rPr>
              <a:t>Чувашской Республики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Arial Black"/>
                <a:ea typeface="Calibri"/>
                <a:cs typeface="Arial"/>
              </a:rPr>
              <a:t> 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2343150" algn="l"/>
              </a:tabLst>
            </a:pPr>
            <a:r>
              <a:rPr lang="ru-RU" sz="4000" b="1" dirty="0" smtClean="0">
                <a:solidFill>
                  <a:srgbClr val="FF0000"/>
                </a:solidFill>
                <a:ea typeface="Calibri"/>
                <a:cs typeface="Times New Roman"/>
              </a:rPr>
              <a:t>2015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646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50"/>
          <a:stretch/>
        </p:blipFill>
        <p:spPr bwMode="auto">
          <a:xfrm>
            <a:off x="0" y="-26043"/>
            <a:ext cx="6669360" cy="763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3526" y="3779912"/>
            <a:ext cx="588911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Onion is  bitter!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8" t="82453" r="42690" b="2788"/>
          <a:stretch/>
        </p:blipFill>
        <p:spPr bwMode="auto">
          <a:xfrm>
            <a:off x="2895768" y="6084168"/>
            <a:ext cx="877824" cy="135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2039" y="7781456"/>
            <a:ext cx="472552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Pear is  fat!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0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89"/>
            <a:ext cx="6650920" cy="914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7954" y="3862740"/>
            <a:ext cx="519501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Quill is  blue!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300" y="8172400"/>
            <a:ext cx="546386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Rose  is  pink!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73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130" y="107826"/>
            <a:ext cx="6567826" cy="90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3526" y="3779912"/>
            <a:ext cx="541943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Sun is  bright!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966" y="8244408"/>
            <a:ext cx="602235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Turtle is  green!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2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8"/>
          <a:stretch/>
        </p:blipFill>
        <p:spPr bwMode="auto">
          <a:xfrm>
            <a:off x="-2401" y="325"/>
            <a:ext cx="6650183" cy="720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8583" y="3779912"/>
            <a:ext cx="643919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Umbrella is  new!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1" t="78202" r="48414" b="5397"/>
          <a:stretch/>
        </p:blipFill>
        <p:spPr bwMode="auto">
          <a:xfrm>
            <a:off x="2996952" y="6455664"/>
            <a:ext cx="1251910" cy="14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1748" y="7992248"/>
            <a:ext cx="572323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Vase is  lovely!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11" y="-2"/>
            <a:ext cx="6650657" cy="914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657" y="3635896"/>
            <a:ext cx="674306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Watermelon is  juicy!</a:t>
            </a:r>
            <a:endParaRPr lang="ru-RU" sz="36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657" y="8388423"/>
            <a:ext cx="667811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Xylophone is  cheep!</a:t>
            </a:r>
            <a:endParaRPr lang="ru-RU" sz="36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0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640" y="321"/>
            <a:ext cx="6546182" cy="900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9530" y="8244408"/>
            <a:ext cx="530440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Zebra is  small!</a:t>
            </a:r>
            <a:endParaRPr lang="ru-RU" sz="36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299" y="3809157"/>
            <a:ext cx="499053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Yacht is  nice!</a:t>
            </a:r>
            <a:endParaRPr lang="ru-RU" sz="36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3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656" y="179512"/>
            <a:ext cx="627287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The End</a:t>
            </a:r>
            <a:endParaRPr lang="ru-RU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1608" y="2195736"/>
            <a:ext cx="525496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000" b="1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The End</a:t>
            </a:r>
            <a:endParaRPr lang="ru-RU" sz="8000" b="1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4839" y="3980706"/>
            <a:ext cx="4368504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6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The End</a:t>
            </a:r>
            <a:endParaRPr lang="ru-RU" sz="6600" b="1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4751" y="5724128"/>
            <a:ext cx="360868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The End</a:t>
            </a:r>
            <a:endParaRPr lang="ru-RU" sz="5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2946" y="7164288"/>
            <a:ext cx="297228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4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The End</a:t>
            </a:r>
            <a:endParaRPr lang="ru-RU" sz="44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5331" y="8316961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The End</a:t>
            </a:r>
            <a:endParaRPr lang="ru-RU" sz="24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46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96" y="395536"/>
            <a:ext cx="6858000" cy="821763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Thank You! </a:t>
            </a:r>
          </a:p>
          <a:p>
            <a:pPr algn="ctr">
              <a:lnSpc>
                <a:spcPct val="150000"/>
              </a:lnSpc>
            </a:pPr>
            <a:r>
              <a:rPr lang="en-US" sz="8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Good Bye! </a:t>
            </a:r>
          </a:p>
          <a:p>
            <a:pPr algn="ctr">
              <a:lnSpc>
                <a:spcPct val="150000"/>
              </a:lnSpc>
            </a:pPr>
            <a:r>
              <a:rPr lang="en-US" sz="88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See You!</a:t>
            </a:r>
            <a:endParaRPr lang="ru-RU" sz="88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9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294" y="251520"/>
            <a:ext cx="6552728" cy="8679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Arial Black" panose="020B0A04020102020204" pitchFamily="34" charset="0"/>
                <a:ea typeface="Calibri"/>
                <a:cs typeface="Times New Roman"/>
              </a:rPr>
              <a:t>Презентация-тренажер представляет  книгу-азбуку на английском языке, которую выполнила ученица 2а класса Дарья Максимова как проект к учебнику "Английский с удовольствием" под редакцией М.З. </a:t>
            </a:r>
            <a:r>
              <a:rPr lang="ru-RU" b="1" dirty="0" err="1">
                <a:latin typeface="Arial Black" panose="020B0A04020102020204" pitchFamily="34" charset="0"/>
                <a:ea typeface="Calibri"/>
                <a:cs typeface="Times New Roman"/>
              </a:rPr>
              <a:t>Биболетовой</a:t>
            </a:r>
            <a:r>
              <a:rPr lang="ru-RU" b="1" dirty="0">
                <a:latin typeface="Arial Black" panose="020B0A04020102020204" pitchFamily="34" charset="0"/>
                <a:ea typeface="Calibri"/>
                <a:cs typeface="Times New Roman"/>
              </a:rPr>
              <a:t>, О.А. Денисенко, Н.Н. </a:t>
            </a:r>
            <a:r>
              <a:rPr lang="ru-RU" b="1" dirty="0" err="1">
                <a:latin typeface="Arial Black" panose="020B0A04020102020204" pitchFamily="34" charset="0"/>
                <a:ea typeface="Calibri"/>
                <a:cs typeface="Times New Roman"/>
              </a:rPr>
              <a:t>Трубаневой</a:t>
            </a:r>
            <a:r>
              <a:rPr lang="ru-RU" b="1" dirty="0">
                <a:latin typeface="Arial Black" panose="020B0A04020102020204" pitchFamily="34" charset="0"/>
                <a:ea typeface="Calibri"/>
                <a:cs typeface="Times New Roman"/>
              </a:rPr>
              <a:t>. Урок 32 (</a:t>
            </a:r>
            <a:r>
              <a:rPr lang="ru-RU" b="1" dirty="0" err="1">
                <a:latin typeface="Arial Black" panose="020B0A04020102020204" pitchFamily="34" charset="0"/>
                <a:ea typeface="Calibri"/>
                <a:cs typeface="Times New Roman"/>
              </a:rPr>
              <a:t>стр</a:t>
            </a:r>
            <a:r>
              <a:rPr lang="ru-RU" b="1" dirty="0">
                <a:latin typeface="Arial Black" panose="020B0A04020102020204" pitchFamily="34" charset="0"/>
                <a:ea typeface="Calibri"/>
                <a:cs typeface="Times New Roman"/>
              </a:rPr>
              <a:t> 56). </a:t>
            </a:r>
            <a:r>
              <a:rPr lang="ru-RU" b="1" dirty="0">
                <a:solidFill>
                  <a:srgbClr val="0066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Я, её учитель английского языка, превратила этот проект в тренажер по </a:t>
            </a:r>
            <a:r>
              <a:rPr lang="ru-RU" b="1" dirty="0" err="1">
                <a:solidFill>
                  <a:srgbClr val="0066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предьявлению</a:t>
            </a:r>
            <a:r>
              <a:rPr lang="ru-RU" b="1" dirty="0">
                <a:solidFill>
                  <a:srgbClr val="0066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 и усвоению речевой формулы “</a:t>
            </a:r>
            <a:r>
              <a:rPr lang="en-US" b="1" dirty="0">
                <a:solidFill>
                  <a:srgbClr val="0066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The apple is nice</a:t>
            </a:r>
            <a:r>
              <a:rPr lang="ru-RU" b="1" dirty="0">
                <a:solidFill>
                  <a:srgbClr val="0066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 !” и по активизации лексики, а именно прилагательных</a:t>
            </a:r>
            <a:r>
              <a:rPr lang="ru-RU" sz="2000" b="1" dirty="0">
                <a:solidFill>
                  <a:srgbClr val="0066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.</a:t>
            </a:r>
            <a:r>
              <a:rPr lang="ru-RU" sz="2000" b="1" dirty="0"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В процессе работы с презентацией учащиеся: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b="1" dirty="0">
                <a:solidFill>
                  <a:srgbClr val="000099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усвоят речевую структуру «</a:t>
            </a:r>
            <a:r>
              <a:rPr lang="en-US" sz="2000" b="1" dirty="0">
                <a:solidFill>
                  <a:srgbClr val="000099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The apple is nice</a:t>
            </a:r>
            <a:r>
              <a:rPr lang="ru-RU" sz="2000" b="1" dirty="0">
                <a:solidFill>
                  <a:srgbClr val="000099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!”;</a:t>
            </a:r>
            <a:endParaRPr lang="ru-RU" dirty="0">
              <a:solidFill>
                <a:srgbClr val="000099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b="1" dirty="0">
                <a:latin typeface="Arial Black" panose="020B0A04020102020204" pitchFamily="34" charset="0"/>
                <a:ea typeface="Calibri"/>
                <a:cs typeface="Times New Roman"/>
              </a:rPr>
              <a:t>активизируют прилагательные по программе и усвоят несколько новых, ранее не изученных прилагательных</a:t>
            </a:r>
            <a:r>
              <a:rPr lang="ru-RU" sz="2000" b="1" dirty="0" smtClean="0">
                <a:latin typeface="Arial Black" panose="020B0A04020102020204" pitchFamily="34" charset="0"/>
                <a:ea typeface="Calibri"/>
                <a:cs typeface="Times New Roman"/>
              </a:rPr>
              <a:t>;</a:t>
            </a:r>
            <a:endParaRPr lang="en-US" sz="2000" b="1" dirty="0" smtClean="0"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b="1" dirty="0" smtClean="0">
                <a:solidFill>
                  <a:srgbClr val="000099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отрабатывают произношение артикля </a:t>
            </a:r>
            <a:r>
              <a:rPr lang="en-US" sz="2000" b="1" dirty="0" smtClean="0">
                <a:solidFill>
                  <a:srgbClr val="000099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the; </a:t>
            </a:r>
            <a:r>
              <a:rPr lang="ru-RU" sz="2000" b="1" dirty="0" smtClean="0">
                <a:solidFill>
                  <a:srgbClr val="000099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b="1" dirty="0" smtClean="0">
                <a:latin typeface="Arial Black" panose="020B0A04020102020204" pitchFamily="34" charset="0"/>
                <a:ea typeface="Calibri"/>
                <a:cs typeface="Times New Roman"/>
              </a:rPr>
              <a:t>испытают </a:t>
            </a:r>
            <a:r>
              <a:rPr lang="ru-RU" sz="2000" b="1" dirty="0">
                <a:latin typeface="Arial Black" panose="020B0A04020102020204" pitchFamily="34" charset="0"/>
                <a:ea typeface="Calibri"/>
                <a:cs typeface="Times New Roman"/>
              </a:rPr>
              <a:t>гордость, что их проект работает на пользу;</a:t>
            </a:r>
            <a:endParaRPr lang="ru-RU" dirty="0"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000" b="1" dirty="0" smtClean="0">
                <a:solidFill>
                  <a:srgbClr val="000099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развивают </a:t>
            </a:r>
            <a:r>
              <a:rPr lang="ru-RU" sz="2000" b="1" dirty="0">
                <a:solidFill>
                  <a:srgbClr val="000099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творческую фантазию; </a:t>
            </a:r>
            <a:endParaRPr lang="ru-RU" dirty="0">
              <a:solidFill>
                <a:srgbClr val="000099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sz="2000" b="1" smtClean="0">
                <a:latin typeface="Arial Black" panose="020B0A04020102020204" pitchFamily="34" charset="0"/>
                <a:ea typeface="Calibri"/>
                <a:cs typeface="Times New Roman"/>
              </a:rPr>
              <a:t>материал </a:t>
            </a:r>
            <a:r>
              <a:rPr lang="ru-RU" sz="2000" b="1" dirty="0" smtClean="0">
                <a:latin typeface="Arial Black" panose="020B0A04020102020204" pitchFamily="34" charset="0"/>
                <a:ea typeface="Calibri"/>
                <a:cs typeface="Times New Roman"/>
              </a:rPr>
              <a:t>настроит </a:t>
            </a:r>
            <a:r>
              <a:rPr lang="ru-RU" sz="2000" b="1" dirty="0">
                <a:latin typeface="Arial Black" panose="020B0A04020102020204" pitchFamily="34" charset="0"/>
                <a:ea typeface="Calibri"/>
                <a:cs typeface="Times New Roman"/>
              </a:rPr>
              <a:t>учащихся на дальнейшее </a:t>
            </a:r>
            <a:r>
              <a:rPr lang="ru-RU" sz="2000" b="1" dirty="0" smtClean="0">
                <a:latin typeface="Arial Black" panose="020B0A04020102020204" pitchFamily="34" charset="0"/>
                <a:ea typeface="Calibri"/>
                <a:cs typeface="Times New Roman"/>
              </a:rPr>
              <a:t>творчество</a:t>
            </a:r>
            <a:r>
              <a:rPr lang="en-US" sz="2000" b="1" dirty="0" smtClean="0">
                <a:latin typeface="Arial Black" panose="020B0A04020102020204" pitchFamily="34" charset="0"/>
                <a:ea typeface="Calibri"/>
                <a:cs typeface="Times New Roman"/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/>
                <a:cs typeface="Times New Roman"/>
              </a:rPr>
              <a:t>Подробнее на                                       </a:t>
            </a:r>
            <a:r>
              <a:rPr lang="ru-RU" b="1" dirty="0" smtClean="0">
                <a:solidFill>
                  <a:srgbClr val="006600"/>
                </a:solidFill>
                <a:latin typeface="Arial Black" panose="020B0A04020102020204" pitchFamily="34" charset="0"/>
                <a:ea typeface="Calibri"/>
                <a:cs typeface="Times New Roman"/>
                <a:hlinkClick r:id="rId2"/>
              </a:rPr>
              <a:t>О проектной  технологии в моём блоге </a:t>
            </a:r>
            <a:endParaRPr lang="ru-RU" sz="1600" dirty="0">
              <a:solidFill>
                <a:srgbClr val="006600"/>
              </a:solidFill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91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\misha\рабочий стол 2015\abc\abc максимова дарья 2в +\2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48834" cy="927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0558" y="3779912"/>
            <a:ext cx="6136295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Apple is  yellow!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5669" y="7956376"/>
            <a:ext cx="626607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Banana is  fresh!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2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\misha\рабочий стол 2015\abc\abc максимова дарья 2в +\3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49" y="17884"/>
            <a:ext cx="6515533" cy="895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3526" y="3779912"/>
            <a:ext cx="536121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Cat is  pretty!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0026" y="7769641"/>
            <a:ext cx="507158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dog is  sad…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5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\misha\рабочий стол 2015\abc\abc максимова дарья 2в +\4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" y="287682"/>
            <a:ext cx="6422876" cy="88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768" y="3779912"/>
            <a:ext cx="664092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Elephant  is  cute!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3340" y="8244408"/>
            <a:ext cx="541943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Fish is  funny!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4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misha\рабочий стол 2015\abc\abc максимова дарья 2в +\5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94" y="144340"/>
            <a:ext cx="6148947" cy="845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42" y="3784180"/>
            <a:ext cx="631365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Grape is  delicious!</a:t>
            </a:r>
            <a:endParaRPr lang="ru-RU" sz="36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1336" y="8172400"/>
            <a:ext cx="543206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Hat is  brown!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"/>
          <a:stretch/>
        </p:blipFill>
        <p:spPr bwMode="auto">
          <a:xfrm>
            <a:off x="234569" y="5752"/>
            <a:ext cx="6475372" cy="864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1" y="3792496"/>
            <a:ext cx="676460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Ice-cream is  cold!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526" y="8195115"/>
            <a:ext cx="542283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jam is  sweet!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"/>
          <a:stretch/>
        </p:blipFill>
        <p:spPr bwMode="auto">
          <a:xfrm>
            <a:off x="259449" y="0"/>
            <a:ext cx="6598551" cy="889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3526" y="3779912"/>
            <a:ext cx="580575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Kite is  </a:t>
            </a:r>
            <a:r>
              <a:rPr lang="en-US" sz="40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coloful</a:t>
            </a:r>
            <a:r>
              <a:rPr lang="en-US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249" y="8183946"/>
            <a:ext cx="558556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Lion is  happy!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6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48" y="3724"/>
            <a:ext cx="6598551" cy="907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3526" y="3779912"/>
            <a:ext cx="618162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Mouse is  afraid!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206" y="8172400"/>
            <a:ext cx="530747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Nut is  round!</a:t>
            </a:r>
            <a:endParaRPr lang="ru-RU" sz="40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61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157</TotalTime>
  <Words>326</Words>
  <Application>Microsoft Office PowerPoint</Application>
  <PresentationFormat>Экран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15</cp:revision>
  <dcterms:created xsi:type="dcterms:W3CDTF">2015-02-06T16:51:41Z</dcterms:created>
  <dcterms:modified xsi:type="dcterms:W3CDTF">2015-02-08T16:06:06Z</dcterms:modified>
</cp:coreProperties>
</file>