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cap="all" dirty="0" smtClean="0"/>
              <a:t>ИНТЕРЬЕР КАК ХУДОЖЕСТВЕННО-АРХИТЕКТУРНАЯ СРЕДА И ЖАНР ИЗОБРАЗИТЕЛЬНОГО ИСКУССТВА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5000636"/>
            <a:ext cx="650082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Подготовила учитель </a:t>
            </a:r>
            <a:r>
              <a:rPr lang="ru-RU" smtClean="0">
                <a:solidFill>
                  <a:schemeClr val="bg1"/>
                </a:solidFill>
                <a:latin typeface="Book Antiqua" pitchFamily="18" charset="0"/>
              </a:rPr>
              <a:t>ИЗО </a:t>
            </a:r>
            <a:endParaRPr lang="ru-RU" smtClean="0">
              <a:solidFill>
                <a:schemeClr val="bg1"/>
              </a:solidFill>
              <a:latin typeface="Book Antiqua" pitchFamily="18" charset="0"/>
            </a:endParaRPr>
          </a:p>
          <a:p>
            <a:pPr algn="r"/>
            <a:r>
              <a:rPr lang="ru-RU" smtClean="0">
                <a:solidFill>
                  <a:schemeClr val="bg1"/>
                </a:solidFill>
                <a:latin typeface="Book Antiqua" pitchFamily="18" charset="0"/>
              </a:rPr>
              <a:t>МОБУ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Новобурейской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СОШ № 3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Л.А.Рогудеева</a:t>
            </a:r>
            <a:endParaRPr lang="ru-RU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lvl="0" algn="r"/>
            <a:endParaRPr lang="ru-RU" sz="14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lvl="0" algn="r"/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УМК - </a:t>
            </a:r>
            <a:r>
              <a:rPr lang="ru-RU" sz="1400" dirty="0" err="1" smtClean="0">
                <a:solidFill>
                  <a:schemeClr val="bg1"/>
                </a:solidFill>
                <a:latin typeface="Book Antiqua" pitchFamily="18" charset="0"/>
              </a:rPr>
              <a:t>Шпикалова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 Т.Я., Ершова Л.В., </a:t>
            </a:r>
            <a:r>
              <a:rPr lang="ru-RU" sz="1400" dirty="0" err="1" smtClean="0">
                <a:solidFill>
                  <a:schemeClr val="bg1"/>
                </a:solidFill>
                <a:latin typeface="Book Antiqua" pitchFamily="18" charset="0"/>
              </a:rPr>
              <a:t>Поровская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 Г.А. Изобразительное искусство: Учебник для 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7 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класса общеобразовательных учреждений / под ред. </a:t>
            </a:r>
            <a:r>
              <a:rPr lang="ru-RU" sz="1400" dirty="0" err="1" smtClean="0">
                <a:solidFill>
                  <a:schemeClr val="bg1"/>
                </a:solidFill>
                <a:latin typeface="Book Antiqua" pitchFamily="18" charset="0"/>
              </a:rPr>
              <a:t>Шпикаловой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 Т.Я. – М., Просвещение, 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2010. 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2015 ГОД</a:t>
            </a:r>
            <a:endParaRPr lang="ru-RU" sz="14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Амурская область,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Бурейский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р-он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, п.Новобурейский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Паоло</a:t>
            </a:r>
            <a:r>
              <a:rPr lang="ru-RU" dirty="0" smtClean="0"/>
              <a:t> Веронезе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trkterra.ru/sites/default/files/levij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8867716" cy="3936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Эйк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library.thinkquest.org/C0125867/Images/Image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724673" cy="5122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Ж.-Б. Шарден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www.arttrans.com.ua/imageproduct/543/Chardin__Jean_Baptiste_Simeon_A_Laundress_fine_art_print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3000"/>
            <a:ext cx="6286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Ж. Л. Давид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prerafaelit.ru/gal3/14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71612"/>
            <a:ext cx="3066407" cy="5119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Эдуард Мане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mg0.liveinternet.ru/images/attach/c/3/77/882/77882194_istoriya_odnoy_kartin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45146"/>
            <a:ext cx="4314818" cy="5412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Э. Дега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territa.ru/_ph/432/2/862187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286280" cy="4572414"/>
          </a:xfrm>
          <a:prstGeom prst="rect">
            <a:avLst/>
          </a:prstGeom>
          <a:noFill/>
        </p:spPr>
      </p:pic>
      <p:pic>
        <p:nvPicPr>
          <p:cNvPr id="38916" name="Picture 4" descr="http://www.stihi.ru/pics/2011/12/02/2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021" y="1714488"/>
            <a:ext cx="3645800" cy="5038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www.printdigital.ru/img/edgardegas/edgardegasp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667500" cy="574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Диалоги об искусстве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художники на картинах изображают интерьер?</a:t>
            </a:r>
          </a:p>
          <a:p>
            <a:r>
              <a:rPr lang="ru-RU" dirty="0" smtClean="0"/>
              <a:t>О чем художники пытаются рассказать в своих композициях интерьеров?</a:t>
            </a:r>
          </a:p>
          <a:p>
            <a:r>
              <a:rPr lang="ru-RU" dirty="0" smtClean="0"/>
              <a:t>Как связан интерьер с архитектурными особенностями здания?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 зарисовки интерьера своего жилого помещения с различных точек зрения.</a:t>
            </a:r>
          </a:p>
          <a:p>
            <a:r>
              <a:rPr lang="ru-RU" dirty="0" smtClean="0"/>
              <a:t>Самым подходящим мотивом будет часть комнаты с окном, из которого падает свет. </a:t>
            </a:r>
          </a:p>
          <a:p>
            <a:r>
              <a:rPr lang="ru-RU" dirty="0" smtClean="0"/>
              <a:t>В рисунок надо включать только ту часть помещения, которая целиком попадает в поле зрения, при постоянной точке зрения. Если потолок в этом случае не попадает в поле зрения, то его и не следует изображать.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Последовательность построения интерьера комнаты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m.msun.ru/Oixt/Dom_zad/R_et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7"/>
            <a:ext cx="5971115" cy="4000529"/>
          </a:xfrm>
          <a:prstGeom prst="rect">
            <a:avLst/>
          </a:prstGeom>
          <a:noFill/>
        </p:spPr>
      </p:pic>
      <p:pic>
        <p:nvPicPr>
          <p:cNvPr id="1028" name="Picture 4" descr="http://vm.msun.ru/Oixt/Dom_zad/R_eta4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543425" cy="2990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59 -0.02867 L 0.05053 -0.029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Углубить представление учащихся о рукотворном мире человека, культуре быта и красоте обыденных вещей в произведениях изобразительного искусства на примере произведений мастеров интерьерного жанра отечественного и зарубежного искусства.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исование интерьера"/>
          <p:cNvPicPr>
            <a:picLocks noChangeAspect="1" noChangeArrowheads="1"/>
          </p:cNvPicPr>
          <p:nvPr/>
        </p:nvPicPr>
        <p:blipFill>
          <a:blip r:embed="rId2"/>
          <a:srcRect t="31530" r="54943"/>
          <a:stretch>
            <a:fillRect/>
          </a:stretch>
        </p:blipFill>
        <p:spPr bwMode="auto">
          <a:xfrm>
            <a:off x="0" y="0"/>
            <a:ext cx="9079574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исование интерьера"/>
          <p:cNvPicPr>
            <a:picLocks noChangeAspect="1" noChangeArrowheads="1"/>
          </p:cNvPicPr>
          <p:nvPr/>
        </p:nvPicPr>
        <p:blipFill>
          <a:blip r:embed="rId2"/>
          <a:srcRect l="45057"/>
          <a:stretch>
            <a:fillRect/>
          </a:stretch>
        </p:blipFill>
        <p:spPr bwMode="auto">
          <a:xfrm>
            <a:off x="642910" y="357166"/>
            <a:ext cx="7929618" cy="6181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Как жанр изобразительного искусства интерьер сложился в Голландии в XVII в., когда художников стали особенно интересовать окружающая действительность и личность человека, красота и удобство предметов обихода, его повседневный быт и жилище.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www.artprojekt.ru/school/interior/Pic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624399" cy="635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http://www.artprojekt.ru/school/interior/Pic/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271" y="857232"/>
            <a:ext cx="7562097" cy="5595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У. Хогарт</a:t>
            </a:r>
            <a:br>
              <a:rPr lang="ru-RU" b="0" dirty="0" smtClean="0"/>
            </a:br>
            <a:r>
              <a:rPr lang="ru-RU" b="0" dirty="0" smtClean="0"/>
              <a:t> из серии "Модный брак"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keep4u.ru/imgs/b/071012/36135669eb29093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6643734" cy="5119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://www.art-catalog.ru/article/mmz/94/00Hogart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3936"/>
            <a:ext cx="8239156" cy="6323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Ф. Рокотов </a:t>
            </a:r>
            <a:br>
              <a:rPr lang="ru-RU" dirty="0" smtClean="0"/>
            </a:br>
            <a:r>
              <a:rPr lang="ru-RU" dirty="0" smtClean="0"/>
              <a:t>"Кабинет И. И. Шувалова"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friendship.com.ru/painter/i/07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05838" cy="5026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Египетский стиль в интерьере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    Однако элементы интерьера можно увидеть еще в искусстве Древнего Египта и в античном искусстве. Так, на помпейских фресках первых веков нашей эры изображены целые архитектурные композиции с впечатляющей, но весьма фантастической перспективой.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http://livingspace.com.ua/wp-content/uploads/2010/05/%D0%B5%D0%B3%D0%B8%D0%BF%D0%B5%D1%82%D1%81%D0%BA%D0%B8%D0%B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20" y="1785926"/>
            <a:ext cx="5476880" cy="4030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Леонардо</a:t>
            </a:r>
            <a:r>
              <a:rPr lang="ru-RU" b="0" dirty="0" smtClean="0"/>
              <a:t> </a:t>
            </a:r>
            <a:r>
              <a:rPr lang="ru-RU" dirty="0" smtClean="0"/>
              <a:t>да</a:t>
            </a:r>
            <a:r>
              <a:rPr lang="ru-RU" b="0" dirty="0" smtClean="0"/>
              <a:t> </a:t>
            </a:r>
            <a:r>
              <a:rPr lang="ru-RU" dirty="0" smtClean="0"/>
              <a:t>Винчи</a:t>
            </a:r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vozrogdenie-italy.narod.ru/11.htm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88" y="1714488"/>
            <a:ext cx="8140937" cy="4862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0006679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30006679</Template>
  <TotalTime>40</TotalTime>
  <Words>151</Words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30006679</vt:lpstr>
      <vt:lpstr>ИНТЕРЬЕР КАК ХУДОЖЕСТВЕННО-АРХИТЕКТУРНАЯ СРЕДА И ЖАНР ИЗОБРАЗИТЕЛЬНОГО ИСКУССТВА </vt:lpstr>
      <vt:lpstr>Цель: </vt:lpstr>
      <vt:lpstr>Слайд 3</vt:lpstr>
      <vt:lpstr>Слайд 4</vt:lpstr>
      <vt:lpstr>У. Хогарт  из серии "Модный брак"</vt:lpstr>
      <vt:lpstr>Слайд 6</vt:lpstr>
      <vt:lpstr>Ф. Рокотов  "Кабинет И. И. Шувалова"</vt:lpstr>
      <vt:lpstr>Египетский стиль в интерьере</vt:lpstr>
      <vt:lpstr>Леонардо да Винчи </vt:lpstr>
      <vt:lpstr>Паоло Веронезе </vt:lpstr>
      <vt:lpstr>Ян ван Эйк </vt:lpstr>
      <vt:lpstr>Ж.-Б. Шарден </vt:lpstr>
      <vt:lpstr>Ж. Л. Давид </vt:lpstr>
      <vt:lpstr>Эдуард Мане</vt:lpstr>
      <vt:lpstr>Э. Дега</vt:lpstr>
      <vt:lpstr>Слайд 16</vt:lpstr>
      <vt:lpstr>Диалоги об искусстве</vt:lpstr>
      <vt:lpstr>Творческое задание</vt:lpstr>
      <vt:lpstr>Последовательность построения интерьера комнаты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 КАК ХУДОЖЕСТВЕННО-АРХИТЕКТУРНАЯ СРЕДА И ЖАНР ИЗОБРАЗИТЕЛЬНОГО ИСКУССТВА </dc:title>
  <cp:lastModifiedBy>asu</cp:lastModifiedBy>
  <cp:revision>12</cp:revision>
  <dcterms:modified xsi:type="dcterms:W3CDTF">2015-02-08T04:58:24Z</dcterms:modified>
</cp:coreProperties>
</file>