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5" r:id="rId9"/>
    <p:sldId id="274" r:id="rId10"/>
    <p:sldId id="262" r:id="rId11"/>
    <p:sldId id="263" r:id="rId12"/>
    <p:sldId id="264" r:id="rId13"/>
    <p:sldId id="267" r:id="rId14"/>
    <p:sldId id="268" r:id="rId15"/>
    <p:sldId id="266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571612"/>
            <a:ext cx="7415242" cy="207170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ru-RU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0"/>
            <a:endParaRPr lang="ru-RU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0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Вечные 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темы и великие исторические события в искусстве. </a:t>
            </a:r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0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Тема Великой Отечественной войны в станковом и монументальном искусстве, мемориальные ансамбли.</a:t>
            </a:r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00034" y="3857628"/>
            <a:ext cx="557216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</a:rPr>
              <a:t>ОБРАЗ ЗАЩИТНИКА ОТЕЧЕСТВА В ПОРТРЕТНОЙ ЖИВОПИСИ XVIII—XIX ВВ.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</a:rPr>
              <a:t>(урок графики)</a:t>
            </a: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0"/>
            <a:ext cx="6244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Амурская область, </a:t>
            </a:r>
            <a:r>
              <a:rPr lang="ru-RU" b="1" dirty="0" err="1" smtClean="0">
                <a:solidFill>
                  <a:srgbClr val="002060"/>
                </a:solidFill>
                <a:latin typeface="Book Antiqua" pitchFamily="18" charset="0"/>
              </a:rPr>
              <a:t>Бурейский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Book Antiqua" pitchFamily="18" charset="0"/>
              </a:rPr>
              <a:t>р-он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, п.Новобурейский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286388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</a:rPr>
              <a:t>Подготовила учитель ИЗО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</a:rPr>
              <a:t>МОБУ </a:t>
            </a:r>
            <a:r>
              <a:rPr lang="ru-RU" sz="1400" b="1" dirty="0" err="1" smtClean="0">
                <a:solidFill>
                  <a:srgbClr val="002060"/>
                </a:solidFill>
                <a:latin typeface="Book Antiqua" pitchFamily="18" charset="0"/>
              </a:rPr>
              <a:t>Новобурейской</a:t>
            </a:r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</a:rPr>
              <a:t> СОШ № 3 </a:t>
            </a:r>
            <a:r>
              <a:rPr lang="ru-RU" sz="1400" b="1" dirty="0" err="1" smtClean="0">
                <a:solidFill>
                  <a:srgbClr val="002060"/>
                </a:solidFill>
                <a:latin typeface="Book Antiqua" pitchFamily="18" charset="0"/>
              </a:rPr>
              <a:t>Л.А.Рогудеева</a:t>
            </a:r>
            <a:endParaRPr lang="ru-RU" sz="14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lvl="0"/>
            <a:endParaRPr lang="ru-RU" sz="14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</a:rPr>
              <a:t>УМК - </a:t>
            </a:r>
            <a:r>
              <a:rPr lang="ru-RU" sz="1400" dirty="0" err="1" smtClean="0">
                <a:solidFill>
                  <a:srgbClr val="002060"/>
                </a:solidFill>
                <a:latin typeface="Book Antiqua" pitchFamily="18" charset="0"/>
              </a:rPr>
              <a:t>Шпикалова</a:t>
            </a: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</a:rPr>
              <a:t> Т.Я., Ершова Л.В., </a:t>
            </a:r>
            <a:r>
              <a:rPr lang="ru-RU" sz="1400" dirty="0" err="1" smtClean="0">
                <a:solidFill>
                  <a:srgbClr val="002060"/>
                </a:solidFill>
                <a:latin typeface="Book Antiqua" pitchFamily="18" charset="0"/>
              </a:rPr>
              <a:t>Поровская</a:t>
            </a: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</a:rPr>
              <a:t> Г.А. Изобразительное искусство: Учебник для 7 класса общеобразовательных учреждений / под ред. </a:t>
            </a:r>
            <a:r>
              <a:rPr lang="ru-RU" sz="1400" dirty="0" err="1" smtClean="0">
                <a:solidFill>
                  <a:srgbClr val="002060"/>
                </a:solidFill>
                <a:latin typeface="Book Antiqua" pitchFamily="18" charset="0"/>
              </a:rPr>
              <a:t>Шпикаловой</a:t>
            </a: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</a:rPr>
              <a:t> Т.Я. – М., Просвещение, 2010. 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</a:rPr>
              <a:t>2015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Bookman Old Style" pitchFamily="18" charset="0"/>
              </a:rPr>
              <a:t>Никитин Иван Никитич. </a:t>
            </a:r>
            <a:r>
              <a:rPr lang="ru-RU" sz="4000" dirty="0" smtClean="0">
                <a:latin typeface="Bookman Old Style" pitchFamily="18" charset="0"/>
              </a:rPr>
              <a:t>Портрет Петра I. 1714-1716 г.г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4054466" cy="50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71612"/>
            <a:ext cx="4051964" cy="51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Bookman Old Style" pitchFamily="18" charset="0"/>
              </a:rPr>
              <a:t>Денис Давыдов портрет работы </a:t>
            </a:r>
            <a:r>
              <a:rPr lang="ru-RU" b="1" dirty="0" smtClean="0">
                <a:latin typeface="Bookman Old Style" pitchFamily="18" charset="0"/>
              </a:rPr>
              <a:t>Ореста Кипренского</a:t>
            </a:r>
            <a:r>
              <a:rPr lang="ru-RU" dirty="0" smtClean="0">
                <a:latin typeface="Bookman Old Style" pitchFamily="18" charset="0"/>
              </a:rPr>
              <a:t>, 1809.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5715016"/>
            <a:ext cx="5500694" cy="696899"/>
          </a:xfrm>
        </p:spPr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Портрет Ефима Игнатьевича </a:t>
            </a:r>
            <a:r>
              <a:rPr lang="ru-RU" b="1" dirty="0" err="1" smtClean="0">
                <a:latin typeface="Book Antiqua" pitchFamily="18" charset="0"/>
              </a:rPr>
              <a:t>Чаплица</a:t>
            </a:r>
            <a:endParaRPr lang="ru-RU" b="1" dirty="0">
              <a:latin typeface="Book Antiqua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1"/>
            <a:ext cx="3705229" cy="565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1600200"/>
            <a:ext cx="2757478" cy="4525963"/>
          </a:xfrm>
        </p:spPr>
        <p:txBody>
          <a:bodyPr/>
          <a:lstStyle/>
          <a:p>
            <a:r>
              <a:rPr lang="ru-RU" dirty="0" smtClean="0"/>
              <a:t>Портрет </a:t>
            </a:r>
            <a:r>
              <a:rPr lang="ru-RU" dirty="0" err="1" smtClean="0"/>
              <a:t>Ланского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362575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Диалог об искусстве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latin typeface="Book Antiqua" pitchFamily="18" charset="0"/>
              </a:rPr>
              <a:t>Устарел ли жанр военного портрета в наши дни? В чем его значимость для истории Родины и истории искусства?</a:t>
            </a:r>
          </a:p>
          <a:p>
            <a:r>
              <a:rPr lang="ru-RU" sz="2800" b="1" dirty="0" smtClean="0">
                <a:latin typeface="Book Antiqua" pitchFamily="18" charset="0"/>
              </a:rPr>
              <a:t>Что побуждает художников обращаться к военному портрету? Что помогает нам понять запечатленные на таких портретах образы Защитников Отечества? Какие художественные средства используют различные художники для достижения выразительности портрета?</a:t>
            </a:r>
            <a:endParaRPr lang="ru-RU" sz="28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Почему старинные портреты военачальников пользуются огромным спросом на аукционах и выставках искусства прошлых эпох? Для кого они могут представлять особый интерес?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Творческая работа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Выполни рисунок композиции портрета защитника отечества по представлению.</a:t>
            </a:r>
          </a:p>
          <a:p>
            <a:r>
              <a:rPr lang="ru-RU" dirty="0" smtClean="0">
                <a:latin typeface="Bookman Old Style" pitchFamily="18" charset="0"/>
              </a:rPr>
              <a:t>Материал: бумага, карандаш.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500726" cy="687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500726" cy="687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500726" cy="687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429288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Цель: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Углубление представлений учащихся об искусстве военного портрета.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Задачи: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Рассмотрение темы защитника Отечества как одной из важных в изобразительном искусстве.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Формирование понятия о портрете героя войны как традиции увековечения его в памяти народа.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Рассмотреть образ защитника Отечества в портретной живописи 18-20 вв. П. </a:t>
            </a:r>
            <a:r>
              <a:rPr lang="ru-RU" sz="2400" dirty="0" err="1" smtClean="0">
                <a:solidFill>
                  <a:srgbClr val="002060"/>
                </a:solidFill>
              </a:rPr>
              <a:t>Корин</a:t>
            </a:r>
            <a:r>
              <a:rPr lang="ru-RU" sz="2400" dirty="0" smtClean="0">
                <a:solidFill>
                  <a:srgbClr val="002060"/>
                </a:solidFill>
              </a:rPr>
              <a:t> «Александр Невский»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 smtClean="0">
                <a:latin typeface="Bookman Old Style" pitchFamily="18" charset="0"/>
              </a:rPr>
              <a:t>Корин</a:t>
            </a:r>
            <a:r>
              <a:rPr lang="ru-RU" sz="3600" b="1" dirty="0" smtClean="0">
                <a:latin typeface="Bookman Old Style" pitchFamily="18" charset="0"/>
              </a:rPr>
              <a:t> Павел Дмитриевич. «Портрет маршала Георгия Константиновича Жукова»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38314"/>
            <a:ext cx="4461441" cy="511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 smtClean="0">
                <a:latin typeface="Bookman Old Style" pitchFamily="18" charset="0"/>
              </a:rPr>
              <a:t>Кончаловский</a:t>
            </a:r>
            <a:r>
              <a:rPr lang="ru-RU" sz="3600" b="1" dirty="0" smtClean="0">
                <a:latin typeface="Bookman Old Style" pitchFamily="18" charset="0"/>
              </a:rPr>
              <a:t> П.П. </a:t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Портрет Героя Советского Союза летчика А.Б.Юмашева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1422" y="1643050"/>
            <a:ext cx="413132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Bookman Old Style" pitchFamily="18" charset="0"/>
              </a:rPr>
              <a:t>Франц </a:t>
            </a:r>
            <a:r>
              <a:rPr lang="ru-RU" sz="3200" b="1" dirty="0" err="1" smtClean="0">
                <a:latin typeface="Bookman Old Style" pitchFamily="18" charset="0"/>
              </a:rPr>
              <a:t>Хальс</a:t>
            </a:r>
            <a:r>
              <a:rPr lang="ru-RU" sz="3200" b="1" dirty="0" smtClean="0">
                <a:latin typeface="Bookman Old Style" pitchFamily="18" charset="0"/>
              </a:rPr>
              <a:t> (около 1580—1666) </a:t>
            </a:r>
            <a:r>
              <a:rPr lang="ru-RU" sz="2400" b="1" dirty="0" smtClean="0">
                <a:latin typeface="Bookman Old Style" pitchFamily="18" charset="0"/>
              </a:rPr>
              <a:t>Групповой портрет офицеров стрелковой роты святого </a:t>
            </a:r>
            <a:r>
              <a:rPr lang="ru-RU" sz="2400" b="1" dirty="0" err="1" smtClean="0">
                <a:latin typeface="Bookman Old Style" pitchFamily="18" charset="0"/>
              </a:rPr>
              <a:t>Адриана</a:t>
            </a:r>
            <a:r>
              <a:rPr lang="ru-RU" sz="2400" b="1" dirty="0" smtClean="0">
                <a:latin typeface="Bookman Old Style" pitchFamily="18" charset="0"/>
              </a:rPr>
              <a:t> (1633). 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143932" cy="42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4000" b="1" dirty="0" err="1" smtClean="0">
                <a:latin typeface="Bookman Old Style" pitchFamily="18" charset="0"/>
              </a:rPr>
              <a:t>Антуан-Жан</a:t>
            </a:r>
            <a:r>
              <a:rPr lang="ru-RU" sz="4000" b="1" dirty="0" smtClean="0">
                <a:latin typeface="Bookman Old Style" pitchFamily="18" charset="0"/>
              </a:rPr>
              <a:t> </a:t>
            </a:r>
            <a:r>
              <a:rPr lang="ru-RU" sz="4000" b="1" dirty="0" err="1" smtClean="0">
                <a:latin typeface="Bookman Old Style" pitchFamily="18" charset="0"/>
              </a:rPr>
              <a:t>Гро</a:t>
            </a:r>
            <a:r>
              <a:rPr lang="ru-RU" sz="4000" dirty="0" smtClean="0">
                <a:latin typeface="Bookman Old Style" pitchFamily="18" charset="0"/>
              </a:rPr>
              <a:t/>
            </a:r>
            <a:br>
              <a:rPr lang="ru-RU" sz="40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Наполеон Бонапарт на </a:t>
            </a:r>
            <a:r>
              <a:rPr lang="ru-RU" sz="3600" dirty="0" err="1" smtClean="0">
                <a:latin typeface="Bookman Old Style" pitchFamily="18" charset="0"/>
              </a:rPr>
              <a:t>Аркольском</a:t>
            </a:r>
            <a:r>
              <a:rPr lang="ru-RU" sz="3600" dirty="0" smtClean="0">
                <a:latin typeface="Bookman Old Style" pitchFamily="18" charset="0"/>
              </a:rPr>
              <a:t> мосту, 1796, Эрмитаж, Россия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14488"/>
            <a:ext cx="4030054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Рембрандт. "Ночной дозор"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072230" cy="53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Теодор </a:t>
            </a:r>
            <a:r>
              <a:rPr lang="ru-RU" b="1" dirty="0" err="1" smtClean="0">
                <a:latin typeface="Book Antiqua" pitchFamily="18" charset="0"/>
              </a:rPr>
              <a:t>Жерико</a:t>
            </a:r>
            <a:r>
              <a:rPr lang="ru-RU" b="1" dirty="0" smtClean="0">
                <a:latin typeface="Book Antiqua" pitchFamily="18" charset="0"/>
              </a:rPr>
              <a:t/>
            </a:r>
            <a:br>
              <a:rPr lang="ru-RU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"Офицер конных егерей императорской гвардии»</a:t>
            </a:r>
            <a:endParaRPr lang="ru-RU" sz="2800" b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619250"/>
            <a:ext cx="39624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П.Д.Корин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"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Александр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Невский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. Средняя часть триптиха"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6" name="Picture 2" descr="&quot;Ледовое побоище&quot;: место битвы превратят в заповедник Журнал о путешествиях по России Страна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872" y="2714620"/>
            <a:ext cx="4971690" cy="3552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72_mDF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72_mDF</Template>
  <TotalTime>71</TotalTime>
  <Words>299</Words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72_mDF</vt:lpstr>
      <vt:lpstr>Слайд 1</vt:lpstr>
      <vt:lpstr>Цель: </vt:lpstr>
      <vt:lpstr>Корин Павел Дмитриевич. «Портрет маршала Георгия Константиновича Жукова»</vt:lpstr>
      <vt:lpstr>Кончаловский П.П.  Портрет Героя Советского Союза летчика А.Б.Юмашева</vt:lpstr>
      <vt:lpstr>Франц Хальс (около 1580—1666) Групповой портрет офицеров стрелковой роты святого Адриана (1633). </vt:lpstr>
      <vt:lpstr>Антуан-Жан Гро Наполеон Бонапарт на Аркольском мосту, 1796, Эрмитаж, Россия</vt:lpstr>
      <vt:lpstr> Рембрандт. "Ночной дозор" </vt:lpstr>
      <vt:lpstr>Теодор Жерико "Офицер конных егерей императорской гвардии»</vt:lpstr>
      <vt:lpstr>П.Д.Корин</vt:lpstr>
      <vt:lpstr>Никитин Иван Никитич. Портрет Петра I. 1714-1716 г.г</vt:lpstr>
      <vt:lpstr>Денис Давыдов портрет работы Ореста Кипренского, 1809.</vt:lpstr>
      <vt:lpstr>Слайд 12</vt:lpstr>
      <vt:lpstr>Диалог об искусстве</vt:lpstr>
      <vt:lpstr>Слайд 14</vt:lpstr>
      <vt:lpstr>Творческая работа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asu</cp:lastModifiedBy>
  <cp:revision>11</cp:revision>
  <dcterms:modified xsi:type="dcterms:W3CDTF">2015-02-09T02:40:25Z</dcterms:modified>
</cp:coreProperties>
</file>