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3" r:id="rId3"/>
  </p:sldMasterIdLst>
  <p:sldIdLst>
    <p:sldId id="260" r:id="rId4"/>
    <p:sldId id="277" r:id="rId5"/>
    <p:sldId id="278" r:id="rId6"/>
    <p:sldId id="279" r:id="rId7"/>
    <p:sldId id="280" r:id="rId8"/>
    <p:sldId id="281" r:id="rId9"/>
    <p:sldId id="285" r:id="rId10"/>
    <p:sldId id="284" r:id="rId11"/>
    <p:sldId id="283" r:id="rId12"/>
    <p:sldId id="282" r:id="rId13"/>
    <p:sldId id="276" r:id="rId14"/>
    <p:sldId id="287" r:id="rId15"/>
    <p:sldId id="286" r:id="rId16"/>
    <p:sldId id="288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>
            <a:grpSpLocks/>
          </p:cNvGrpSpPr>
          <p:nvPr userDrawn="1"/>
        </p:nvGrpSpPr>
        <p:grpSpPr bwMode="auto">
          <a:xfrm>
            <a:off x="0" y="0"/>
            <a:ext cx="1060450" cy="6858000"/>
            <a:chOff x="0" y="0"/>
            <a:chExt cx="1060616" cy="6858000"/>
          </a:xfrm>
        </p:grpSpPr>
        <p:sp>
          <p:nvSpPr>
            <p:cNvPr id="5" name="Прямоугольник 9"/>
            <p:cNvSpPr/>
            <p:nvPr userDrawn="1"/>
          </p:nvSpPr>
          <p:spPr>
            <a:xfrm>
              <a:off x="0" y="0"/>
              <a:ext cx="1000282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8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7" name="Рисунок 10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8" name="Рисунок 11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9" name="Рисунок 12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17"/>
          <p:cNvCxnSpPr/>
          <p:nvPr userDrawn="1"/>
        </p:nvCxnSpPr>
        <p:spPr>
          <a:xfrm rot="5400000">
            <a:off x="-2428900" y="-6021705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20"/>
          <p:cNvSpPr/>
          <p:nvPr userDrawn="1"/>
        </p:nvSpPr>
        <p:spPr>
          <a:xfrm>
            <a:off x="0" y="6572250"/>
            <a:ext cx="128587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21" descr="0_6a837_8225efc1_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86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863F-9C31-46AC-A1CD-03245233597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95B4-C415-4B04-B843-EB774EBC7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4460-3C2C-4509-9F19-B48994F21B4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EDF0-9433-46E6-9A93-841B44F0A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8AA0-3109-415F-BE2E-DC5171EA1AC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DCB0-70F1-4D90-AA17-879D49FB4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F523-57F5-43B9-855B-65ED5E75E2C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7DDA-7F2E-4453-8162-3CA3094E4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5D65-8D86-47A2-BCE2-4920BA7965C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FF40-1F7E-404B-951D-05DB637D7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9E23-B1FA-41FF-8BAA-419C13EBF12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A8F4-8745-4ED0-B1AB-946E13B89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83B7-E9FE-4C7E-9471-EA417EF8E8A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DF43-97C0-485F-90E2-C32EFBA20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2A7C7-B487-42A3-89FF-82EA9E007A9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1D8DC-4E3C-4AB3-83F6-024462008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2DC0E-FB12-4403-BCC5-8DE0D483A5F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C298-0B7F-4F94-A96B-DC505CDF1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3133-0FC2-4872-8AF8-A0D967C2D053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0012-9FCC-4974-8520-7BF12E25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3C59F2-EFBE-4424-8A23-A5A7D894D35C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A5EEF-A259-4A31-BFAB-4113AAE77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278B-C023-46BC-B7C8-779BC9FA80F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19BB7-9AC1-47B9-BDC2-5F5BFAA7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>
            <a:grpSpLocks/>
          </p:cNvGrpSpPr>
          <p:nvPr userDrawn="1"/>
        </p:nvGrpSpPr>
        <p:grpSpPr bwMode="auto">
          <a:xfrm>
            <a:off x="0" y="0"/>
            <a:ext cx="1060450" cy="6858000"/>
            <a:chOff x="0" y="0"/>
            <a:chExt cx="1060616" cy="6858000"/>
          </a:xfrm>
        </p:grpSpPr>
        <p:sp>
          <p:nvSpPr>
            <p:cNvPr id="5" name="Прямоугольник 9"/>
            <p:cNvSpPr/>
            <p:nvPr userDrawn="1"/>
          </p:nvSpPr>
          <p:spPr>
            <a:xfrm>
              <a:off x="0" y="0"/>
              <a:ext cx="1000282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8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7" name="Рисунок 10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8" name="Рисунок 11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9" name="Рисунок 12" descr="0_78010_a8a74fc9_M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17"/>
          <p:cNvCxnSpPr/>
          <p:nvPr userDrawn="1"/>
        </p:nvCxnSpPr>
        <p:spPr>
          <a:xfrm rot="5400000">
            <a:off x="-2428900" y="-6021705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20"/>
          <p:cNvSpPr/>
          <p:nvPr userDrawn="1"/>
        </p:nvSpPr>
        <p:spPr>
          <a:xfrm>
            <a:off x="0" y="6572250"/>
            <a:ext cx="128587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21" descr="0_6a837_8225efc1_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86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D929-F54F-4F04-B064-8651B366E47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3803-93E5-4E54-9067-F9BDC6738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0DBA-13AA-4006-88B6-E79F0E36E5E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48F01-B4DF-47D8-A5B2-E2A63D8D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8C68-84D2-4318-8216-CD18467FD4AD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A725-CFB0-4D5B-A6B7-82DB8357A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E6F7F-22A8-41BE-BB52-9F2A3BAC3AA3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8146-25D3-4D99-A511-6FE0D12EC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548D-1B50-4D13-AE7D-2D0702E0BB0C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1646A-8D2F-4718-8776-03DBF361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C94C-3410-42E0-BB54-8F7D1186BB6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6875-EDF0-4DA2-92AB-58EC3137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97C9-2CCC-4A1F-A392-8D96BE04733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8537-8CE3-4A63-BFB1-4044B1821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ADA2-E34B-45AF-A4EE-55FE4F77943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24C7D-9D01-4AC3-A19B-1425BF171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E582-122D-4DEF-B45B-2BA24F636636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F1EB-FA19-4686-9D82-195B7A317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1216D-2C1E-4A20-B733-F0DEF64420D9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B766F-A8A1-4CAE-A05C-E2D81F9F9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38D4-C1AF-4E81-82D3-AAA3F0030E9C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A922-2A41-42A9-A027-B0C1A06D6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A1BA7-746D-4088-92D6-0F3B1ADC70E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A59D-7B92-495D-B85F-882F21A79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075B-9532-4D32-A4D5-4BEC5DD0F70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0C2F-0340-4AA1-AB83-8405112D9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44D51-D831-4022-8C9E-E173063AFE0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E43BD-0658-4ADF-AE6C-BC46DAD1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01409B-DE7F-4FE9-9CE2-74572748840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936193-3D43-4AB7-B4CB-C00B3D298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EB3DF-0475-4F6D-9AFC-FBB3811957B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C82C6-CDF4-4C64-8E47-B38F1D780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BA5FC-D892-4C06-9401-BE3861934F5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DA3132-8202-47CC-B4BC-F1F6722D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14260B-DFE9-44E3-A34A-5ED60B0FEA6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4C688C-EC0E-4E64-B880-C4133A2BE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4BBF2C-BBCD-4AFE-846F-4B9AE740CED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A417F6-EDAC-49B6-B624-72DD3EC17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3"/>
          <p:cNvGrpSpPr>
            <a:grpSpLocks/>
          </p:cNvGrpSpPr>
          <p:nvPr userDrawn="1"/>
        </p:nvGrpSpPr>
        <p:grpSpPr bwMode="auto">
          <a:xfrm>
            <a:off x="0" y="0"/>
            <a:ext cx="1060450" cy="6858000"/>
            <a:chOff x="0" y="0"/>
            <a:chExt cx="1060616" cy="685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282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-6021705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50"/>
            <a:ext cx="128587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Рисунок 21" descr="0_6a837_8225efc1_L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9286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8638A082-2EF5-4336-9FE3-A129CA15EED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E5FA17DE-4BFC-4DF3-84A9-75E7F63F4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271" name="Группа 13"/>
          <p:cNvGrpSpPr>
            <a:grpSpLocks/>
          </p:cNvGrpSpPr>
          <p:nvPr userDrawn="1"/>
        </p:nvGrpSpPr>
        <p:grpSpPr bwMode="auto">
          <a:xfrm>
            <a:off x="0" y="0"/>
            <a:ext cx="1060450" cy="6858000"/>
            <a:chOff x="0" y="0"/>
            <a:chExt cx="1060616" cy="685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282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-6021705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50"/>
            <a:ext cx="128587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7" name="Рисунок 21" descr="0_6a837_8225efc1_L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286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D0985B4F-973A-45F9-934A-40DE0CC8F37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DC49983-426A-420F-85EA-3F0DEDD70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3559" name="Группа 13"/>
          <p:cNvGrpSpPr>
            <a:grpSpLocks/>
          </p:cNvGrpSpPr>
          <p:nvPr userDrawn="1"/>
        </p:nvGrpSpPr>
        <p:grpSpPr bwMode="auto">
          <a:xfrm>
            <a:off x="0" y="0"/>
            <a:ext cx="1060450" cy="6858000"/>
            <a:chOff x="0" y="0"/>
            <a:chExt cx="1060616" cy="685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282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-6021705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50"/>
            <a:ext cx="128587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5" name="Рисунок 21" descr="0_6a837_8225efc1_L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286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katyaburg.ru/sites/default/files/pictures/zabavnie_jivotnie/pingviny_foto_10.jpg" TargetMode="External"/><Relationship Id="rId13" Type="http://schemas.openxmlformats.org/officeDocument/2006/relationships/hyperlink" Target="http://s02.yapfiles.ru/files/513864/golub.png" TargetMode="External"/><Relationship Id="rId3" Type="http://schemas.openxmlformats.org/officeDocument/2006/relationships/hyperlink" Target="http://ipk.68edu.ru/anons/1968-uroki-miloserdiya.html" TargetMode="External"/><Relationship Id="rId7" Type="http://schemas.openxmlformats.org/officeDocument/2006/relationships/hyperlink" Target="http://img-fotki.yandex.ru/get/6605/107612177.4a2/0_96ea7_9e03a208_XL" TargetMode="External"/><Relationship Id="rId12" Type="http://schemas.openxmlformats.org/officeDocument/2006/relationships/hyperlink" Target="http://i.allday2.com/a1/7f/76/1361991754_bird-34.png" TargetMode="External"/><Relationship Id="rId2" Type="http://schemas.openxmlformats.org/officeDocument/2006/relationships/hyperlink" Target="http://ipk.68edu.ru/images/stories/2014/proekty/orkse/kalend-plan-2klass.pdf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chezapache.easy4blog.com/images/billets/0006/6664.gif" TargetMode="External"/><Relationship Id="rId11" Type="http://schemas.openxmlformats.org/officeDocument/2006/relationships/hyperlink" Target="http://img-fotki.yandex.ru/get/6616/66124276.f1/0_89c94_eff01c94_L.png" TargetMode="External"/><Relationship Id="rId5" Type="http://schemas.openxmlformats.org/officeDocument/2006/relationships/hyperlink" Target="http://www.volgabirds.ru/forum/attachments/907.jpg" TargetMode="External"/><Relationship Id="rId10" Type="http://schemas.openxmlformats.org/officeDocument/2006/relationships/hyperlink" Target="http://img-fotki.yandex.ru/get/6508/161822217.1f8/0_6935d_76011b1b_XL" TargetMode="External"/><Relationship Id="rId4" Type="http://schemas.openxmlformats.org/officeDocument/2006/relationships/hyperlink" Target="http://kladraz.ru/zagadki-dlja-detei/zagadki-pro-ptic.html" TargetMode="External"/><Relationship Id="rId9" Type="http://schemas.openxmlformats.org/officeDocument/2006/relationships/hyperlink" Target="http://img-fotki.yandex.ru/get/5503/120710424.2ac/0_77df9_ad3e92d5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1125538"/>
            <a:ext cx="7772400" cy="25923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66CC"/>
                </a:solidFill>
              </a:rPr>
              <a:t>Урок</a:t>
            </a:r>
            <a:r>
              <a:rPr lang="ru-RU" sz="4000" b="1" smtClean="0">
                <a:solidFill>
                  <a:srgbClr val="0066CC"/>
                </a:solidFill>
                <a:latin typeface="Arial" charset="0"/>
              </a:rPr>
              <a:t> 27</a:t>
            </a:r>
            <a:br>
              <a:rPr lang="ru-RU" sz="4000" b="1" smtClean="0">
                <a:solidFill>
                  <a:srgbClr val="0066CC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0066CC"/>
                </a:solidFill>
                <a:latin typeface="Arial" charset="0"/>
              </a:rPr>
              <a:t>«Наши пернатые друзья»</a:t>
            </a:r>
            <a:r>
              <a:rPr lang="ru-RU" sz="4000" b="1" smtClean="0">
                <a:solidFill>
                  <a:srgbClr val="0066CC"/>
                </a:solidFill>
              </a:rPr>
              <a:t/>
            </a:r>
            <a:br>
              <a:rPr lang="ru-RU" sz="4000" b="1" smtClean="0">
                <a:solidFill>
                  <a:srgbClr val="0066CC"/>
                </a:solidFill>
              </a:rPr>
            </a:br>
            <a:r>
              <a:rPr lang="ru-RU" sz="2800" b="1" smtClean="0">
                <a:solidFill>
                  <a:srgbClr val="0066CC"/>
                </a:solidFill>
              </a:rPr>
              <a:t>2 класс</a:t>
            </a:r>
            <a:br>
              <a:rPr lang="ru-RU" sz="2800" b="1" smtClean="0">
                <a:solidFill>
                  <a:srgbClr val="0066CC"/>
                </a:solidFill>
              </a:rPr>
            </a:br>
            <a:r>
              <a:rPr lang="ru-RU" sz="2800" b="1" smtClean="0">
                <a:solidFill>
                  <a:srgbClr val="0066CC"/>
                </a:solidFill>
              </a:rPr>
              <a:t> (Зубова Г.Д. Уроки милосердия)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00338" y="5300663"/>
            <a:ext cx="4929187" cy="13430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начальных классов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«Жердевская СОШ»</a:t>
            </a:r>
            <a:endParaRPr lang="ru-RU" sz="1600" b="1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Тамбовской области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Кузичкина Наталия Ивановна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2015 г</a:t>
            </a:r>
          </a:p>
        </p:txBody>
      </p:sp>
      <p:pic>
        <p:nvPicPr>
          <p:cNvPr id="36867" name="Picture 4" descr="eulen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716338"/>
            <a:ext cx="11049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71738"/>
          </a:xfrm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Посмотрите на балкон: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Он с утра воркует тут.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Эта птица - почтальон,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Пролетит любой маршрут.</a:t>
            </a:r>
          </a:p>
        </p:txBody>
      </p:sp>
      <p:pic>
        <p:nvPicPr>
          <p:cNvPr id="62472" name="Picture 8" descr="_yapfil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2743200"/>
            <a:ext cx="323215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  <a:latin typeface="Arial" charset="0"/>
              </a:rPr>
              <a:t>Чтение рассказа Б.Ганаго «Птичка-мать»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Что нашёл мальчик в лесу?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Что он хотел сделать?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Смог ли он это осуществить? Почему?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Чем закончилась погоня?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Что произошло на следующий день?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Как вы думаете, каково было состояние мальчика в тот момент?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Почему он долго стоял над гнездом?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Arial" charset="0"/>
              </a:rPr>
              <a:t>Как вы думаете, будет ли мальчик после этого случая равнодушным, если при нём другие будут проявлять грубое отношение к животным?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CC"/>
                </a:solidFill>
                <a:effectLst/>
              </a:rPr>
              <a:t>Назовите зимующих птиц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1625"/>
          </a:xfrm>
        </p:spPr>
        <p:txBody>
          <a:bodyPr/>
          <a:lstStyle/>
          <a:p>
            <a:r>
              <a:rPr lang="ru-RU" smtClean="0">
                <a:effectLst/>
              </a:rPr>
              <a:t>С какими трудностями приходится бороться птицам зимой?</a:t>
            </a:r>
          </a:p>
          <a:p>
            <a:r>
              <a:rPr lang="ru-RU" smtClean="0">
                <a:effectLst/>
              </a:rPr>
              <a:t>Как мы можем помочь птицам?</a:t>
            </a:r>
          </a:p>
        </p:txBody>
      </p:sp>
      <p:pic>
        <p:nvPicPr>
          <p:cNvPr id="74756" name="Picture 4" descr="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05263"/>
            <a:ext cx="366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Правила 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развешивания кормушек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mtClean="0">
                <a:effectLst/>
              </a:rPr>
              <a:t>Вешайте кормушку в том месте, где меньше дует ветер, меньше снега.</a:t>
            </a:r>
          </a:p>
          <a:p>
            <a:pPr marL="609600" indent="-609600">
              <a:lnSpc>
                <a:spcPct val="90000"/>
              </a:lnSpc>
            </a:pPr>
            <a:r>
              <a:rPr lang="ru-RU" smtClean="0">
                <a:effectLst/>
              </a:rPr>
              <a:t>Вешайте на такой высоте, чтобы не достала собака или кошка.</a:t>
            </a:r>
          </a:p>
          <a:p>
            <a:pPr marL="609600" indent="-609600">
              <a:lnSpc>
                <a:spcPct val="90000"/>
              </a:lnSpc>
            </a:pPr>
            <a:r>
              <a:rPr lang="ru-RU" smtClean="0">
                <a:effectLst/>
              </a:rPr>
              <a:t>Нельзя кормушку прибивать к дереву, её нужно привязывать или прикручивать.</a:t>
            </a:r>
          </a:p>
          <a:p>
            <a:pPr marL="609600" indent="-609600">
              <a:lnSpc>
                <a:spcPct val="90000"/>
              </a:lnSpc>
            </a:pPr>
            <a:r>
              <a:rPr lang="ru-RU" smtClean="0">
                <a:effectLst/>
              </a:rPr>
              <a:t>Давайте птицам правильный корм.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CC"/>
                </a:solidFill>
                <a:effectLst/>
              </a:rPr>
              <a:t>Народные приметы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>
                <a:effectLst/>
              </a:rPr>
              <a:t>Воробьи дружно чирикают – значит будет оттепель.</a:t>
            </a:r>
          </a:p>
          <a:p>
            <a:r>
              <a:rPr lang="ru-RU" sz="2800" smtClean="0">
                <a:effectLst/>
              </a:rPr>
              <a:t>В какую сторону ворона села носом – оттуда и будет ветер.</a:t>
            </a:r>
          </a:p>
          <a:p>
            <a:r>
              <a:rPr lang="ru-RU" sz="2800" smtClean="0">
                <a:effectLst/>
              </a:rPr>
              <a:t>Вороны прячут клюв под крыло – к холодам.</a:t>
            </a:r>
          </a:p>
          <a:p>
            <a:r>
              <a:rPr lang="ru-RU" sz="2800" smtClean="0">
                <a:effectLst/>
              </a:rPr>
              <a:t>Птицы садятся на верхушки деревьев – будет тепло.</a:t>
            </a:r>
          </a:p>
          <a:p>
            <a:r>
              <a:rPr lang="ru-RU" sz="2800" smtClean="0">
                <a:effectLst/>
              </a:rPr>
              <a:t>Синички с утра пищат – значит будет мороз.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b="1" smtClean="0">
                <a:effectLst/>
                <a:latin typeface="Arial" charset="0"/>
              </a:rPr>
              <a:t>Источники</a:t>
            </a:r>
            <a:r>
              <a:rPr lang="ru-RU" smtClean="0">
                <a:effectLst/>
                <a:latin typeface="Arial" charset="0"/>
              </a:rPr>
              <a:t> 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302625" cy="504031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>
                <a:effectLst/>
                <a:latin typeface="Arial" charset="0"/>
              </a:rPr>
              <a:t>Программа автора - </a:t>
            </a:r>
            <a:r>
              <a:rPr lang="ru-RU" sz="1800" smtClean="0">
                <a:effectLst/>
                <a:latin typeface="Arial" charset="0"/>
                <a:hlinkClick r:id="rId2"/>
              </a:rPr>
              <a:t>http://ipk.68edu.ru/images/stories/2014/proekty/orkse/kalend-plan-2klass.pdf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smtClean="0">
                <a:effectLst/>
                <a:latin typeface="Arial" charset="0"/>
                <a:hlinkClick r:id="rId3"/>
              </a:rPr>
              <a:t>http://ipk.68edu.ru/anons/1968-uroki-miloserdiya.html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smtClean="0">
                <a:effectLst/>
                <a:latin typeface="Arial" charset="0"/>
              </a:rPr>
              <a:t>Загадки - </a:t>
            </a:r>
            <a:r>
              <a:rPr lang="ru-RU" sz="1800" smtClean="0">
                <a:effectLst/>
                <a:latin typeface="Arial" charset="0"/>
                <a:hlinkClick r:id="rId4"/>
              </a:rPr>
              <a:t>http://kladraz.ru/zagadki-dlja-detei/zagadki-pro-ptic.html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smtClean="0">
                <a:effectLst/>
                <a:latin typeface="Arial" charset="0"/>
              </a:rPr>
              <a:t>Кормушка - </a:t>
            </a:r>
            <a:r>
              <a:rPr lang="ru-RU" sz="1800" smtClean="0">
                <a:effectLst/>
                <a:latin typeface="Arial" charset="0"/>
                <a:hlinkClick r:id="rId5"/>
              </a:rPr>
              <a:t>http://www.volgabirds.ru/forum/attachments/907.jpg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smtClean="0">
                <a:effectLst/>
                <a:latin typeface="Arial" charset="0"/>
              </a:rPr>
              <a:t>Птицы –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6"/>
              </a:rPr>
              <a:t>http://chezapache.easy4blog.com/images/billets/0006/6664.gif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7"/>
              </a:rPr>
              <a:t>http://img-fotki.yandex.ru/get/6605/107612177.4a2/0_96ea7_9e03a208_XL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8"/>
              </a:rPr>
              <a:t>http://katyaburg.ru/sites/default/files/pictures/zabavnie_jivotnie/pingviny_foto_10.jpg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9"/>
              </a:rPr>
              <a:t>http://img-fotki.yandex.ru/get/5503/120710424.2ac/0_77df9_ad3e92d5_XL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10"/>
              </a:rPr>
              <a:t>http://img-fotki.yandex.ru/get/6508/161822217.1f8/0_6935d_76011b1b_XL</a:t>
            </a:r>
            <a:r>
              <a:rPr lang="ru-RU" sz="1800" smtClean="0">
                <a:effectLst/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11"/>
              </a:rPr>
              <a:t>http://img-fotki.yandex.ru/get/6616/66124276.f1/0_89c94_eff01c94_L.png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12"/>
              </a:rPr>
              <a:t>http://i.allday2.com/a1/7f/76/1361991754_bird-34.png</a:t>
            </a:r>
            <a:endParaRPr lang="ru-RU" sz="1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smtClean="0">
                <a:effectLst/>
                <a:latin typeface="Arial" charset="0"/>
                <a:hlinkClick r:id="rId13"/>
              </a:rPr>
              <a:t>http://s02.yapfiles.ru/files/513864/golub.png</a:t>
            </a:r>
            <a:endParaRPr lang="ru-RU" sz="24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371600"/>
          </a:xfrm>
          <a:noFill/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Птица хищная с ушами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Громко ухает ночами.</a:t>
            </a:r>
          </a:p>
        </p:txBody>
      </p:sp>
      <p:pic>
        <p:nvPicPr>
          <p:cNvPr id="51208" name="Picture 4" descr="eulen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36838"/>
            <a:ext cx="24304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62950" cy="2543175"/>
          </a:xfrm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Птица слов немало знает,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Всё на свете повторяет!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Сюртучок на птице пестрый,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Клюв - изогнутый и острый!</a:t>
            </a:r>
          </a:p>
        </p:txBody>
      </p:sp>
      <p:pic>
        <p:nvPicPr>
          <p:cNvPr id="54278" name="Picture 6" descr="666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3141663"/>
            <a:ext cx="3095625" cy="3095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91513" cy="2327275"/>
          </a:xfrm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Вот так птица - какова!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И не спутаешь с другой.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Может, это цифра два?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Шея выгнута дугой!</a:t>
            </a:r>
          </a:p>
        </p:txBody>
      </p:sp>
      <p:pic>
        <p:nvPicPr>
          <p:cNvPr id="56325" name="Picture 5" descr="0_96ea7_9e03a208_X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3068638"/>
            <a:ext cx="5205413" cy="3294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543175"/>
          </a:xfrm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Приезжайте в Антарктиду!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На родном материке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Я гуляю с важным видом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В черно-белом сюртуке.</a:t>
            </a:r>
            <a:r>
              <a:rPr lang="ru-RU" sz="4000" smtClean="0">
                <a:effectLst/>
              </a:rPr>
              <a:t> </a:t>
            </a:r>
          </a:p>
        </p:txBody>
      </p:sp>
      <p:pic>
        <p:nvPicPr>
          <p:cNvPr id="58374" name="Picture 6" descr="pingviny_foto_1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3213100"/>
            <a:ext cx="4233862" cy="3178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832100"/>
          </a:xfrm>
        </p:spPr>
        <p:txBody>
          <a:bodyPr/>
          <a:lstStyle/>
          <a:p>
            <a:r>
              <a:rPr lang="ru-RU" b="1" smtClean="0">
                <a:solidFill>
                  <a:srgbClr val="0066CC"/>
                </a:solidFill>
                <a:effectLst/>
              </a:rPr>
              <a:t>Вот пернатый сел на сук</a:t>
            </a:r>
            <a:br>
              <a:rPr lang="ru-RU" b="1" smtClean="0">
                <a:solidFill>
                  <a:srgbClr val="0066CC"/>
                </a:solidFill>
                <a:effectLst/>
              </a:rPr>
            </a:br>
            <a:r>
              <a:rPr lang="ru-RU" b="1" smtClean="0">
                <a:solidFill>
                  <a:srgbClr val="0066CC"/>
                </a:solidFill>
                <a:effectLst/>
              </a:rPr>
              <a:t>И колотит: тук-тук-тук!</a:t>
            </a:r>
            <a:br>
              <a:rPr lang="ru-RU" b="1" smtClean="0">
                <a:solidFill>
                  <a:srgbClr val="0066CC"/>
                </a:solidFill>
                <a:effectLst/>
              </a:rPr>
            </a:br>
            <a:r>
              <a:rPr lang="ru-RU" b="1" smtClean="0">
                <a:solidFill>
                  <a:srgbClr val="0066CC"/>
                </a:solidFill>
                <a:effectLst/>
              </a:rPr>
              <a:t>Ищет пищу под корой</a:t>
            </a:r>
            <a:br>
              <a:rPr lang="ru-RU" b="1" smtClean="0">
                <a:solidFill>
                  <a:srgbClr val="0066CC"/>
                </a:solidFill>
                <a:effectLst/>
              </a:rPr>
            </a:br>
            <a:r>
              <a:rPr lang="ru-RU" b="1" smtClean="0">
                <a:solidFill>
                  <a:srgbClr val="0066CC"/>
                </a:solidFill>
                <a:effectLst/>
              </a:rPr>
              <a:t>Он голодною порой.</a:t>
            </a:r>
          </a:p>
        </p:txBody>
      </p:sp>
      <p:pic>
        <p:nvPicPr>
          <p:cNvPr id="60422" name="Picture 6" descr="0_77df9_ad3e92d5_X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3213100"/>
            <a:ext cx="1851025" cy="3275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71738"/>
          </a:xfrm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Мёрзнет жёлтенькая пташка,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Накорми ее, бедняжку.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Дай и семечек, и сала,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Чтоб зимой ей легче стало.</a:t>
            </a:r>
          </a:p>
        </p:txBody>
      </p:sp>
      <p:pic>
        <p:nvPicPr>
          <p:cNvPr id="43010" name="Picture 12" descr="0_89c94_eff01c9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213100"/>
            <a:ext cx="33115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71738"/>
          </a:xfrm>
        </p:spPr>
        <p:txBody>
          <a:bodyPr/>
          <a:lstStyle/>
          <a:p>
            <a:r>
              <a:rPr lang="ru-RU" sz="4000" b="1" smtClean="0">
                <a:solidFill>
                  <a:srgbClr val="0066CC"/>
                </a:solidFill>
                <a:effectLst/>
              </a:rPr>
              <a:t>Я вчера гулял в пургу,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Видел веточку в снегу,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А на ветке красный шарик.</a:t>
            </a:r>
            <a:br>
              <a:rPr lang="ru-RU" sz="4000" b="1" smtClean="0">
                <a:solidFill>
                  <a:srgbClr val="0066CC"/>
                </a:solidFill>
                <a:effectLst/>
              </a:rPr>
            </a:br>
            <a:r>
              <a:rPr lang="ru-RU" sz="4000" b="1" smtClean="0">
                <a:solidFill>
                  <a:srgbClr val="0066CC"/>
                </a:solidFill>
                <a:effectLst/>
              </a:rPr>
              <a:t>Кто же он, живой фонарик?</a:t>
            </a:r>
          </a:p>
        </p:txBody>
      </p:sp>
      <p:pic>
        <p:nvPicPr>
          <p:cNvPr id="65540" name="Picture 4" descr="1361991754_bird-3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997200"/>
            <a:ext cx="3959225" cy="35067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188913"/>
            <a:ext cx="4906962" cy="6000750"/>
          </a:xfrm>
        </p:spPr>
        <p:txBody>
          <a:bodyPr/>
          <a:lstStyle/>
          <a:p>
            <a:r>
              <a:rPr lang="ru-RU" sz="2800" b="1" smtClean="0">
                <a:solidFill>
                  <a:srgbClr val="0066CC"/>
                </a:solidFill>
                <a:effectLst/>
              </a:rPr>
              <a:t>Вот пернатый городской,</a:t>
            </a:r>
            <a:br>
              <a:rPr lang="ru-RU" sz="2800" b="1" smtClean="0">
                <a:solidFill>
                  <a:srgbClr val="0066CC"/>
                </a:solidFill>
                <a:effectLst/>
              </a:rPr>
            </a:br>
            <a:r>
              <a:rPr lang="ru-RU" sz="2800" b="1" smtClean="0">
                <a:solidFill>
                  <a:srgbClr val="0066CC"/>
                </a:solidFill>
                <a:effectLst/>
              </a:rPr>
              <a:t>Всюду жмется к людям.</a:t>
            </a:r>
            <a:br>
              <a:rPr lang="ru-RU" sz="2800" b="1" smtClean="0">
                <a:solidFill>
                  <a:srgbClr val="0066CC"/>
                </a:solidFill>
                <a:effectLst/>
              </a:rPr>
            </a:br>
            <a:r>
              <a:rPr lang="ru-RU" sz="2800" b="1" smtClean="0">
                <a:solidFill>
                  <a:srgbClr val="0066CC"/>
                </a:solidFill>
                <a:effectLst/>
              </a:rPr>
              <a:t>Мы голодною зимой</a:t>
            </a:r>
            <a:br>
              <a:rPr lang="ru-RU" sz="2800" b="1" smtClean="0">
                <a:solidFill>
                  <a:srgbClr val="0066CC"/>
                </a:solidFill>
                <a:effectLst/>
              </a:rPr>
            </a:br>
            <a:r>
              <a:rPr lang="ru-RU" sz="2800" b="1" smtClean="0">
                <a:solidFill>
                  <a:srgbClr val="0066CC"/>
                </a:solidFill>
                <a:effectLst/>
              </a:rPr>
              <a:t>С ним делиться будем,</a:t>
            </a:r>
            <a:br>
              <a:rPr lang="ru-RU" sz="2800" b="1" smtClean="0">
                <a:solidFill>
                  <a:srgbClr val="0066CC"/>
                </a:solidFill>
                <a:effectLst/>
              </a:rPr>
            </a:br>
            <a:r>
              <a:rPr lang="ru-RU" sz="2800" b="1" smtClean="0">
                <a:solidFill>
                  <a:srgbClr val="0066CC"/>
                </a:solidFill>
                <a:effectLst/>
              </a:rPr>
              <a:t>Просит серый озорник:</a:t>
            </a:r>
            <a:br>
              <a:rPr lang="ru-RU" sz="2800" b="1" smtClean="0">
                <a:solidFill>
                  <a:srgbClr val="0066CC"/>
                </a:solidFill>
                <a:effectLst/>
              </a:rPr>
            </a:br>
            <a:r>
              <a:rPr lang="ru-RU" sz="2800" b="1" smtClean="0">
                <a:solidFill>
                  <a:srgbClr val="0066CC"/>
                </a:solidFill>
                <a:effectLst/>
              </a:rPr>
              <a:t>"Дайте хлеба крошку!</a:t>
            </a:r>
            <a:br>
              <a:rPr lang="ru-RU" sz="2800" b="1" smtClean="0">
                <a:solidFill>
                  <a:srgbClr val="0066CC"/>
                </a:solidFill>
                <a:effectLst/>
              </a:rPr>
            </a:br>
            <a:r>
              <a:rPr lang="ru-RU" sz="2800" b="1" smtClean="0">
                <a:solidFill>
                  <a:srgbClr val="0066CC"/>
                </a:solidFill>
                <a:effectLst/>
              </a:rPr>
              <a:t>Я устал, чирик-чирик,</a:t>
            </a:r>
            <a:br>
              <a:rPr lang="ru-RU" sz="2800" b="1" smtClean="0">
                <a:solidFill>
                  <a:srgbClr val="0066CC"/>
                </a:solidFill>
                <a:effectLst/>
              </a:rPr>
            </a:br>
            <a:r>
              <a:rPr lang="ru-RU" sz="2800" b="1" smtClean="0">
                <a:solidFill>
                  <a:srgbClr val="0066CC"/>
                </a:solidFill>
                <a:effectLst/>
              </a:rPr>
              <a:t>И замерз немножко!"</a:t>
            </a:r>
          </a:p>
        </p:txBody>
      </p:sp>
      <p:pic>
        <p:nvPicPr>
          <p:cNvPr id="64516" name="Picture 11" descr="0_6935d_76011b1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278923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кстура">
  <a:themeElements>
    <a:clrScheme name="1_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352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Calibri</vt:lpstr>
      <vt:lpstr>Tahoma</vt:lpstr>
      <vt:lpstr>Wingdings</vt:lpstr>
      <vt:lpstr>Times New Roman</vt:lpstr>
      <vt:lpstr>1_Тема Office</vt:lpstr>
      <vt:lpstr>Текстура</vt:lpstr>
      <vt:lpstr>1_Текстура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Текстура</vt:lpstr>
      <vt:lpstr>1_Текстура</vt:lpstr>
      <vt:lpstr>Урок 27 «Наши пернатые друзья» 2 класс  (Зубова Г.Д. Уроки милосердия)</vt:lpstr>
      <vt:lpstr>Птица хищная с ушами Громко ухает ночами.</vt:lpstr>
      <vt:lpstr>Птица слов немало знает, Всё на свете повторяет! Сюртучок на птице пестрый, Клюв - изогнутый и острый!</vt:lpstr>
      <vt:lpstr>Вот так птица - какова! И не спутаешь с другой. Может, это цифра два? Шея выгнута дугой!</vt:lpstr>
      <vt:lpstr>Приезжайте в Антарктиду! На родном материке Я гуляю с важным видом В черно-белом сюртуке. </vt:lpstr>
      <vt:lpstr>Вот пернатый сел на сук И колотит: тук-тук-тук! Ищет пищу под корой Он голодною порой.</vt:lpstr>
      <vt:lpstr>Мёрзнет жёлтенькая пташка, Накорми ее, бедняжку. Дай и семечек, и сала, Чтоб зимой ей легче стало.</vt:lpstr>
      <vt:lpstr>Я вчера гулял в пургу, Видел веточку в снегу, А на ветке красный шарик. Кто же он, живой фонарик?</vt:lpstr>
      <vt:lpstr>Вот пернатый городской, Всюду жмется к людям. Мы голодною зимой С ним делиться будем, Просит серый озорник: "Дайте хлеба крошку! Я устал, чирик-чирик, И замерз немножко!"</vt:lpstr>
      <vt:lpstr>Посмотрите на балкон: Он с утра воркует тут. Эта птица - почтальон, Пролетит любой маршрут.</vt:lpstr>
      <vt:lpstr>Чтение рассказа Б.Ганаго «Птичка-мать»</vt:lpstr>
      <vt:lpstr>Назовите зимующих птиц</vt:lpstr>
      <vt:lpstr>Правила  развешивания кормушек</vt:lpstr>
      <vt:lpstr>Народные приметы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WiZaRd</cp:lastModifiedBy>
  <cp:revision>51</cp:revision>
  <dcterms:created xsi:type="dcterms:W3CDTF">2014-06-13T18:01:42Z</dcterms:created>
  <dcterms:modified xsi:type="dcterms:W3CDTF">2015-02-09T08:06:47Z</dcterms:modified>
</cp:coreProperties>
</file>