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1" r:id="rId6"/>
    <p:sldId id="263" r:id="rId7"/>
    <p:sldId id="264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EDC5-ECA9-4C1F-A2A9-9E77BC663129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A7B6-CA47-4D81-B6BB-82DC4D836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EDC5-ECA9-4C1F-A2A9-9E77BC663129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A7B6-CA47-4D81-B6BB-82DC4D836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EDC5-ECA9-4C1F-A2A9-9E77BC663129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A7B6-CA47-4D81-B6BB-82DC4D836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EDC5-ECA9-4C1F-A2A9-9E77BC663129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A7B6-CA47-4D81-B6BB-82DC4D836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EDC5-ECA9-4C1F-A2A9-9E77BC663129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A7B6-CA47-4D81-B6BB-82DC4D836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EDC5-ECA9-4C1F-A2A9-9E77BC663129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A7B6-CA47-4D81-B6BB-82DC4D836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EDC5-ECA9-4C1F-A2A9-9E77BC663129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A7B6-CA47-4D81-B6BB-82DC4D836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EDC5-ECA9-4C1F-A2A9-9E77BC663129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A7B6-CA47-4D81-B6BB-82DC4D836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EDC5-ECA9-4C1F-A2A9-9E77BC663129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A7B6-CA47-4D81-B6BB-82DC4D836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EDC5-ECA9-4C1F-A2A9-9E77BC663129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A7B6-CA47-4D81-B6BB-82DC4D836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EDC5-ECA9-4C1F-A2A9-9E77BC663129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A7B6-CA47-4D81-B6BB-82DC4D836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2EDC5-ECA9-4C1F-A2A9-9E77BC663129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9A7B6-CA47-4D81-B6BB-82DC4D8364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059832" y="908720"/>
            <a:ext cx="5630877" cy="223224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2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    УДИВИТЕЛЬНЫЙ</a:t>
            </a:r>
          </a:p>
          <a:p>
            <a:pPr algn="ctr" rtl="0"/>
            <a:r>
              <a:rPr lang="ru-RU" sz="2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          </a:t>
            </a:r>
          </a:p>
          <a:p>
            <a:pPr algn="ctr" rtl="0"/>
            <a:r>
              <a:rPr lang="ru-RU" sz="2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     МИР   ПТИЦ.</a:t>
            </a:r>
            <a:endParaRPr lang="ru-RU" sz="24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8338" y="4653136"/>
            <a:ext cx="7643866" cy="212200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Обобщающий урок </a:t>
            </a:r>
            <a:r>
              <a:rPr lang="ru-RU" b="1" dirty="0" smtClean="0">
                <a:solidFill>
                  <a:srgbClr val="C00000"/>
                </a:solidFill>
              </a:rPr>
              <a:t>биологии по </a:t>
            </a:r>
            <a:r>
              <a:rPr lang="ru-RU" b="1" dirty="0" smtClean="0">
                <a:solidFill>
                  <a:srgbClr val="C00000"/>
                </a:solidFill>
              </a:rPr>
              <a:t>теме «Класс Птицы»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7 классе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Разработала и провела </a:t>
            </a:r>
            <a:r>
              <a:rPr lang="ru-RU" b="1" dirty="0" err="1" smtClean="0">
                <a:solidFill>
                  <a:srgbClr val="C00000"/>
                </a:solidFill>
              </a:rPr>
              <a:t>Косачёва</a:t>
            </a:r>
            <a:r>
              <a:rPr lang="ru-RU" b="1" dirty="0" smtClean="0">
                <a:solidFill>
                  <a:srgbClr val="C00000"/>
                </a:solidFill>
              </a:rPr>
              <a:t> Т.А., учитель биологии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Муниципального общеобразовательного бюджетного учреждения</a:t>
            </a:r>
          </a:p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Новобурейской</a:t>
            </a:r>
            <a:r>
              <a:rPr lang="ru-RU" b="1" dirty="0" smtClean="0">
                <a:solidFill>
                  <a:srgbClr val="C00000"/>
                </a:solidFill>
              </a:rPr>
              <a:t> средней общеобразовательной школы № 3 </a:t>
            </a:r>
          </a:p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Бурейского</a:t>
            </a:r>
            <a:r>
              <a:rPr lang="ru-RU" b="1" dirty="0" smtClean="0">
                <a:solidFill>
                  <a:srgbClr val="C00000"/>
                </a:solidFill>
              </a:rPr>
              <a:t> района Амурской области.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2011-2012 учебный год.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Picture 11" descr="C:\Documents and Settings\Лера\Мои документы\Загрузки\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30278"/>
            <a:ext cx="2972113" cy="396281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57290" y="214290"/>
            <a:ext cx="6715172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ЦЕЛЬ: закрепить и углубить знания о </a:t>
            </a:r>
            <a:r>
              <a:rPr lang="ru-RU" dirty="0">
                <a:solidFill>
                  <a:srgbClr val="C00000"/>
                </a:solidFill>
              </a:rPr>
              <a:t>к</a:t>
            </a:r>
            <a:r>
              <a:rPr lang="ru-RU" dirty="0" smtClean="0">
                <a:solidFill>
                  <a:srgbClr val="C00000"/>
                </a:solidFill>
              </a:rPr>
              <a:t>лассе </a:t>
            </a:r>
            <a:r>
              <a:rPr lang="ru-RU" dirty="0">
                <a:solidFill>
                  <a:srgbClr val="C00000"/>
                </a:solidFill>
              </a:rPr>
              <a:t>П</a:t>
            </a:r>
            <a:r>
              <a:rPr lang="ru-RU" dirty="0" smtClean="0">
                <a:solidFill>
                  <a:srgbClr val="C00000"/>
                </a:solidFill>
              </a:rPr>
              <a:t>тиц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736"/>
            <a:ext cx="3500462" cy="52864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                      1 вариант.</a:t>
            </a:r>
          </a:p>
          <a:p>
            <a:endParaRPr lang="ru-RU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К экологической группе по местообитанию относятся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А насекомоядные птицы;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Б лесные птицы;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В хищные птицы;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Г водоплавающие птицы.</a:t>
            </a:r>
          </a:p>
          <a:p>
            <a:pPr marL="342900" indent="-342900">
              <a:buAutoNum type="arabicPeriod" startAt="2"/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Определите по описанию отряд птиц: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крючковатый нос, бесшумный полёт, густое и рыхлое оперенье, хорошо видят в темноте...</a:t>
            </a:r>
          </a:p>
          <a:p>
            <a:pPr marL="342900" indent="-342900">
              <a:buAutoNum type="arabicPeriod" startAt="2"/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Плавающие, но нелетающие птицы  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А чайки;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Б пингвины;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В кайры;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Г утки.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4</a:t>
            </a: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. У птиц сердце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А двухкамерное;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Б </a:t>
            </a:r>
            <a:r>
              <a:rPr lang="ru-RU" sz="1400" dirty="0" err="1" smtClean="0">
                <a:solidFill>
                  <a:schemeClr val="tx1"/>
                </a:solidFill>
                <a:latin typeface="Arial Narrow" pitchFamily="34" charset="0"/>
              </a:rPr>
              <a:t>трёхкамерное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;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В четырёхкамерное.</a:t>
            </a:r>
            <a:endParaRPr lang="ru-RU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0694" y="1214422"/>
            <a:ext cx="3500462" cy="550072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2 вариант.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К экологической группе по питанию относятся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А насекомоядные птицы;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Б лесные птицы;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В хищные птицы;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Г водоплавающие птицы.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.     Определите по описанию отряд птиц: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растительноядные, нелетающие и летающие, не образуют постоянных пар, крылья короткие, широкие......</a:t>
            </a:r>
          </a:p>
          <a:p>
            <a:pPr marL="342900" indent="-342900">
              <a:buAutoNum type="arabicPeriod" startAt="3"/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К летающим птицам относят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А журавля;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Б киви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В сову;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Г пингвина.</a:t>
            </a:r>
          </a:p>
          <a:p>
            <a:pPr marL="342900" indent="-342900">
              <a:buAutoNum type="arabicPeriod" startAt="4"/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Какие черты строения обеспечивают</a:t>
            </a:r>
          </a:p>
          <a:p>
            <a:pPr marL="342900" indent="-342900"/>
            <a:r>
              <a:rPr lang="ru-RU" sz="1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        полёт птиц: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А отсутствие киля;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Б полые кости;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В отсутствие зубов;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Г воздушные мешки.</a:t>
            </a:r>
          </a:p>
          <a:p>
            <a:pPr marL="342900" indent="-342900"/>
            <a:endParaRPr lang="ru-RU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42900" indent="-342900"/>
            <a:endParaRPr lang="ru-RU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7" name="Picture 3" descr="C:\Documents and Settings\Лера\Мои документы\Загрузки\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500306"/>
            <a:ext cx="1775898" cy="2047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928662" y="2285992"/>
            <a:ext cx="2714644" cy="27146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Б, Г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Отряд Совы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Б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0694" y="2285992"/>
            <a:ext cx="2714644" cy="25717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А, В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Отряд Куриные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А, Б, В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Б,В,Г</a:t>
            </a:r>
          </a:p>
          <a:p>
            <a:pPr marL="342900" indent="-342900"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488" y="500042"/>
            <a:ext cx="4500594" cy="5715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Ответы на вопросы теста.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500166" y="1285860"/>
            <a:ext cx="1500198" cy="12144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вариант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15074" y="1357298"/>
            <a:ext cx="1428760" cy="12001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вариант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Picture 3" descr="C:\Documents and Settings\Лера\Мои документы\Загрузки\433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929066"/>
            <a:ext cx="2143140" cy="257176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Лера\Мои документы\Загрузки\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571480"/>
            <a:ext cx="3873059" cy="3500462"/>
          </a:xfrm>
          <a:prstGeom prst="round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571604" y="4572008"/>
            <a:ext cx="6858048" cy="18573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ВИКТОРИНА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«ПОКАЖИ СВОЙ КЛЮВ, И Я СКАЖУ, КТО ТЫ».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500042"/>
            <a:ext cx="4643470" cy="18573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У этой птицы клюв снабжён приспособлением, напоминающим «китовый ус». Опустив клюв в воду, она «</a:t>
            </a:r>
            <a:r>
              <a:rPr lang="ru-RU" dirty="0" err="1" smtClean="0">
                <a:solidFill>
                  <a:srgbClr val="C00000"/>
                </a:solidFill>
              </a:rPr>
              <a:t>щелкочет</a:t>
            </a:r>
            <a:r>
              <a:rPr lang="ru-RU" dirty="0" smtClean="0">
                <a:solidFill>
                  <a:srgbClr val="C00000"/>
                </a:solidFill>
              </a:rPr>
              <a:t>»: процеживает воду,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оставляя во рту мелкие водные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организмы.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3786190"/>
            <a:ext cx="4643470" cy="14287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Эта птица пользуется клювом, как сачком: нижняя часть клюва состоит из гибких косточек, на которых натянут кожаный мешок.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7166"/>
            <a:ext cx="3525117" cy="262064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158541"/>
            <a:ext cx="3143272" cy="356116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"/>
          <a:srcRect l="68902" t="10904" b="45481"/>
          <a:stretch>
            <a:fillRect/>
          </a:stretch>
        </p:blipFill>
        <p:spPr bwMode="auto">
          <a:xfrm>
            <a:off x="3071802" y="2143116"/>
            <a:ext cx="1370281" cy="14287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 t="3583" r="50000" b="50279"/>
          <a:stretch>
            <a:fillRect/>
          </a:stretch>
        </p:blipFill>
        <p:spPr bwMode="auto">
          <a:xfrm>
            <a:off x="2428860" y="4929198"/>
            <a:ext cx="1571636" cy="164307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833811" cy="30956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3810000" cy="25955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4286248" y="285728"/>
            <a:ext cx="4643470" cy="18573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 Нос этой крупной птицы дал название декоративному и эфирномасличному растению, плоды которого похожи на его клюв.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00530" y="3786190"/>
            <a:ext cx="4214874" cy="1143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 У этой болотной птички клюв похож на пинцет.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 l="60639" t="16484" b="37362"/>
          <a:stretch>
            <a:fillRect/>
          </a:stretch>
        </p:blipFill>
        <p:spPr bwMode="auto">
          <a:xfrm>
            <a:off x="5643570" y="5000636"/>
            <a:ext cx="1966375" cy="15708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44721" r="16148" b="76923"/>
          <a:stretch>
            <a:fillRect/>
          </a:stretch>
        </p:blipFill>
        <p:spPr bwMode="auto">
          <a:xfrm>
            <a:off x="5107785" y="2357430"/>
            <a:ext cx="2250297" cy="107157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r="51042"/>
          <a:stretch>
            <a:fillRect/>
          </a:stretch>
        </p:blipFill>
        <p:spPr bwMode="auto">
          <a:xfrm>
            <a:off x="6143636" y="214290"/>
            <a:ext cx="2247297" cy="34426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714752"/>
            <a:ext cx="3343841" cy="29622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857224" y="428604"/>
            <a:ext cx="4643470" cy="14287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  Долотообразный клюв этой птицы без устали долбит древесину.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3500438"/>
            <a:ext cx="4643470" cy="12858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В своём длинном клюве эта птица «приносит младенцев».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 t="17949" r="78846" b="48717"/>
          <a:stretch>
            <a:fillRect/>
          </a:stretch>
        </p:blipFill>
        <p:spPr bwMode="auto">
          <a:xfrm>
            <a:off x="2786050" y="1928802"/>
            <a:ext cx="1214446" cy="143525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/>
          <a:srcRect r="36909" b="55489"/>
          <a:stretch>
            <a:fillRect/>
          </a:stretch>
        </p:blipFill>
        <p:spPr bwMode="auto">
          <a:xfrm>
            <a:off x="2143108" y="5143512"/>
            <a:ext cx="2057415" cy="128588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Лера\Мои документы\Загрузки\43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1428736"/>
            <a:ext cx="1013121" cy="1485910"/>
          </a:xfrm>
          <a:prstGeom prst="rect">
            <a:avLst/>
          </a:prstGeom>
          <a:noFill/>
        </p:spPr>
      </p:pic>
      <p:pic>
        <p:nvPicPr>
          <p:cNvPr id="6" name="Picture 4" descr="C:\Documents and Settings\Лера\Мои документы\Загрузки\43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8358246" cy="85725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643042" y="1214422"/>
            <a:ext cx="4000528" cy="54292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160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160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160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160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160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C00000"/>
                </a:solidFill>
              </a:rPr>
              <a:t>Самый большой по размерам пингвин называется........   - 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C00000"/>
                </a:solidFill>
              </a:rPr>
              <a:t>Какая птица не двигает глазами..... 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C00000"/>
                </a:solidFill>
              </a:rPr>
              <a:t>Какой птице в кормушку нужно класть сало......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C00000"/>
                </a:solidFill>
              </a:rPr>
              <a:t>Как называют человека, активного в утренние часы....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C00000"/>
                </a:solidFill>
              </a:rPr>
              <a:t>Какова </a:t>
            </a:r>
            <a:r>
              <a:rPr lang="en-US" sz="1600" dirty="0" smtClean="0">
                <a:solidFill>
                  <a:srgbClr val="C00000"/>
                </a:solidFill>
              </a:rPr>
              <a:t>t </a:t>
            </a:r>
            <a:r>
              <a:rPr lang="ru-RU" sz="1600" dirty="0" smtClean="0">
                <a:solidFill>
                  <a:srgbClr val="C00000"/>
                </a:solidFill>
              </a:rPr>
              <a:t>тела большинства птиц .....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C00000"/>
                </a:solidFill>
              </a:rPr>
              <a:t>С какой домашней птицей фазана связывает близкое родство .....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C00000"/>
                </a:solidFill>
              </a:rPr>
              <a:t>Эту птицу называют «дитём заката» за </a:t>
            </a:r>
            <a:r>
              <a:rPr lang="ru-RU" sz="1600" dirty="0" err="1" smtClean="0">
                <a:solidFill>
                  <a:srgbClr val="C00000"/>
                </a:solidFill>
              </a:rPr>
              <a:t>розовое</a:t>
            </a:r>
            <a:r>
              <a:rPr lang="ru-RU" sz="1600" dirty="0" smtClean="0">
                <a:solidFill>
                  <a:srgbClr val="C00000"/>
                </a:solidFill>
              </a:rPr>
              <a:t> оперенье .....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C00000"/>
                </a:solidFill>
              </a:rPr>
              <a:t>Эта крошечная птичка съедает за день еды в 2 раза больше своего веса. Ночью во время сна </a:t>
            </a:r>
            <a:r>
              <a:rPr lang="en-US" sz="1600" dirty="0" smtClean="0">
                <a:solidFill>
                  <a:srgbClr val="C00000"/>
                </a:solidFill>
              </a:rPr>
              <a:t>t </a:t>
            </a:r>
            <a:r>
              <a:rPr lang="ru-RU" sz="1600" dirty="0" smtClean="0">
                <a:solidFill>
                  <a:srgbClr val="C00000"/>
                </a:solidFill>
              </a:rPr>
              <a:t>их тела падает до 10-15 градусов. А крылья двигаются так быстро, что кажется птичка висит в воздухе – 20-30 взмахов в секунду........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C00000"/>
                </a:solidFill>
              </a:rPr>
              <a:t>Название этой птицы совпадает с названием тропического плода.....</a:t>
            </a: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8" name="Picture 10" descr="C:\Documents and Settings\Лера\Мои документы\Загрузки\4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429000"/>
            <a:ext cx="785818" cy="3025378"/>
          </a:xfrm>
          <a:prstGeom prst="rect">
            <a:avLst/>
          </a:prstGeom>
          <a:noFill/>
        </p:spPr>
      </p:pic>
      <p:pic>
        <p:nvPicPr>
          <p:cNvPr id="9" name="Picture 8" descr="C:\Documents and Settings\Лера\Мои документы\Загрузки\3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00174"/>
            <a:ext cx="1820677" cy="1643050"/>
          </a:xfrm>
          <a:prstGeom prst="rect">
            <a:avLst/>
          </a:prstGeom>
          <a:noFill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5143512"/>
            <a:ext cx="1952906" cy="146684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кругленный прямоугольник 12"/>
          <p:cNvSpPr/>
          <p:nvPr/>
        </p:nvSpPr>
        <p:spPr>
          <a:xfrm>
            <a:off x="5929322" y="2214554"/>
            <a:ext cx="2357454" cy="264320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1600" dirty="0">
              <a:solidFill>
                <a:srgbClr val="C00000"/>
              </a:solidFill>
            </a:endParaRPr>
          </a:p>
          <a:p>
            <a:pPr marL="342900" indent="-342900"/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/>
            <a:endParaRPr lang="ru-RU" sz="1600" dirty="0">
              <a:solidFill>
                <a:srgbClr val="C00000"/>
              </a:solidFill>
            </a:endParaRPr>
          </a:p>
          <a:p>
            <a:pPr marL="342900" indent="-342900"/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/>
            <a:endParaRPr lang="ru-RU" sz="1600" dirty="0">
              <a:solidFill>
                <a:srgbClr val="C00000"/>
              </a:solidFill>
            </a:endParaRPr>
          </a:p>
          <a:p>
            <a:pPr marL="342900" indent="-342900"/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/>
            <a:endParaRPr lang="ru-RU" sz="1600" dirty="0">
              <a:solidFill>
                <a:srgbClr val="C00000"/>
              </a:solidFill>
            </a:endParaRPr>
          </a:p>
          <a:p>
            <a:pPr marL="342900" indent="-342900"/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ru-RU" sz="1600" dirty="0" smtClean="0">
                <a:solidFill>
                  <a:srgbClr val="C00000"/>
                </a:solidFill>
              </a:rPr>
              <a:t>1 императорский</a:t>
            </a:r>
          </a:p>
          <a:p>
            <a:pPr marL="342900" indent="-342900"/>
            <a:r>
              <a:rPr lang="ru-RU" sz="1600" dirty="0" smtClean="0">
                <a:solidFill>
                  <a:srgbClr val="C00000"/>
                </a:solidFill>
              </a:rPr>
              <a:t>2 сова</a:t>
            </a:r>
          </a:p>
          <a:p>
            <a:pPr marL="342900" indent="-342900"/>
            <a:r>
              <a:rPr lang="ru-RU" sz="1600" dirty="0" smtClean="0">
                <a:solidFill>
                  <a:srgbClr val="C00000"/>
                </a:solidFill>
              </a:rPr>
              <a:t>3 синица</a:t>
            </a:r>
          </a:p>
          <a:p>
            <a:pPr marL="342900" indent="-342900"/>
            <a:r>
              <a:rPr lang="ru-RU" sz="1600" dirty="0" smtClean="0">
                <a:solidFill>
                  <a:srgbClr val="C00000"/>
                </a:solidFill>
              </a:rPr>
              <a:t>4 жаворонок</a:t>
            </a:r>
          </a:p>
          <a:p>
            <a:pPr marL="342900" indent="-342900"/>
            <a:r>
              <a:rPr lang="ru-RU" sz="1600" dirty="0" smtClean="0">
                <a:solidFill>
                  <a:srgbClr val="C00000"/>
                </a:solidFill>
              </a:rPr>
              <a:t>5 41 градус</a:t>
            </a:r>
          </a:p>
          <a:p>
            <a:pPr marL="342900" indent="-342900"/>
            <a:r>
              <a:rPr lang="ru-RU" sz="1600" dirty="0" smtClean="0">
                <a:solidFill>
                  <a:srgbClr val="C00000"/>
                </a:solidFill>
              </a:rPr>
              <a:t>6 курица</a:t>
            </a:r>
          </a:p>
          <a:p>
            <a:pPr marL="342900" indent="-342900"/>
            <a:r>
              <a:rPr lang="ru-RU" sz="1600" dirty="0" smtClean="0">
                <a:solidFill>
                  <a:srgbClr val="C00000"/>
                </a:solidFill>
              </a:rPr>
              <a:t>7 фламинго</a:t>
            </a:r>
          </a:p>
          <a:p>
            <a:pPr marL="342900" indent="-342900"/>
            <a:r>
              <a:rPr lang="ru-RU" sz="1600" dirty="0" smtClean="0">
                <a:solidFill>
                  <a:srgbClr val="C00000"/>
                </a:solidFill>
              </a:rPr>
              <a:t>8 колибри</a:t>
            </a:r>
            <a:endParaRPr lang="ru-RU" sz="1600" dirty="0">
              <a:solidFill>
                <a:srgbClr val="C00000"/>
              </a:solidFill>
            </a:endParaRPr>
          </a:p>
          <a:p>
            <a:pPr marL="342900" indent="-342900"/>
            <a:r>
              <a:rPr lang="ru-RU" sz="1600" dirty="0" smtClean="0">
                <a:solidFill>
                  <a:srgbClr val="C00000"/>
                </a:solidFill>
              </a:rPr>
              <a:t>9 киви</a:t>
            </a: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Лера\Мои документы\Загрузки\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500042"/>
            <a:ext cx="3857652" cy="2964677"/>
          </a:xfrm>
          <a:prstGeom prst="rect">
            <a:avLst/>
          </a:prstGeom>
          <a:noFill/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571604" y="3786190"/>
            <a:ext cx="6786610" cy="208122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24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СПАСИБО ЗА РАБОТУ!</a:t>
            </a:r>
            <a:endParaRPr lang="ru-RU" sz="24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CAE0E6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501</Words>
  <Application>Microsoft Office PowerPoint</Application>
  <PresentationFormat>Экран (4:3)</PresentationFormat>
  <Paragraphs>138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Лера</dc:creator>
  <cp:lastModifiedBy>User</cp:lastModifiedBy>
  <cp:revision>24</cp:revision>
  <dcterms:created xsi:type="dcterms:W3CDTF">2011-01-12T08:42:28Z</dcterms:created>
  <dcterms:modified xsi:type="dcterms:W3CDTF">2015-02-09T18:50:37Z</dcterms:modified>
</cp:coreProperties>
</file>