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58" r:id="rId5"/>
    <p:sldId id="257" r:id="rId6"/>
    <p:sldId id="260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BF1486-6E22-40AD-A876-D97649018BA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048A2DC-7498-474A-BE0D-EDF2EF530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714884"/>
            <a:ext cx="7772400" cy="39845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Народный  календарный праздник Троицыной недели и образы его в искусстве.</a:t>
            </a: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x-lines.ru/icp/abW02/804000/0/42/RdenxPRsvytoIPRtroicqPvPrusskoIPZivopis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5791200" cy="695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571480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Book Antiqua" pitchFamily="18" charset="0"/>
              </a:rPr>
              <a:t>АМУРСКАЯ, ОБЛ., БУРЕЙСКИЙ Р-ОН.</a:t>
            </a:r>
            <a:endParaRPr lang="ru-RU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47148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Автор: </a:t>
            </a:r>
            <a:r>
              <a:rPr lang="ru-RU" dirty="0" err="1" smtClean="0">
                <a:latin typeface="Book Antiqua" pitchFamily="18" charset="0"/>
              </a:rPr>
              <a:t>Рогудеева</a:t>
            </a:r>
            <a:r>
              <a:rPr lang="ru-RU" dirty="0" smtClean="0">
                <a:latin typeface="Book Antiqua" pitchFamily="18" charset="0"/>
              </a:rPr>
              <a:t> Лилия Анатольевна, учитель ИЗО МОБУ </a:t>
            </a:r>
            <a:r>
              <a:rPr lang="ru-RU" dirty="0" err="1" smtClean="0">
                <a:latin typeface="Book Antiqua" pitchFamily="18" charset="0"/>
              </a:rPr>
              <a:t>Новобурейской</a:t>
            </a:r>
            <a:r>
              <a:rPr lang="ru-RU" dirty="0" smtClean="0">
                <a:latin typeface="Book Antiqua" pitchFamily="18" charset="0"/>
              </a:rPr>
              <a:t> СОШ № 3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64" y="5429264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latin typeface="Book Antiqua" pitchFamily="18" charset="0"/>
              </a:rPr>
              <a:t>УМК-</a:t>
            </a:r>
            <a:endParaRPr lang="ru-RU" sz="1200" b="1" dirty="0" smtClean="0">
              <a:latin typeface="Book Antiqua" pitchFamily="18" charset="0"/>
            </a:endParaRPr>
          </a:p>
          <a:p>
            <a:pPr lvl="0"/>
            <a:r>
              <a:rPr lang="ru-RU" sz="1200" b="1" dirty="0" err="1" smtClean="0">
                <a:latin typeface="Book Antiqua" pitchFamily="18" charset="0"/>
              </a:rPr>
              <a:t>Шпикалова</a:t>
            </a:r>
            <a:r>
              <a:rPr lang="ru-RU" sz="1200" b="1" dirty="0" smtClean="0">
                <a:latin typeface="Book Antiqua" pitchFamily="18" charset="0"/>
              </a:rPr>
              <a:t> Т.Я., Ершова Л.В., </a:t>
            </a:r>
            <a:r>
              <a:rPr lang="ru-RU" sz="1200" b="1" dirty="0" err="1" smtClean="0">
                <a:latin typeface="Book Antiqua" pitchFamily="18" charset="0"/>
              </a:rPr>
              <a:t>Поровская</a:t>
            </a:r>
            <a:r>
              <a:rPr lang="ru-RU" sz="1200" b="1" dirty="0" smtClean="0">
                <a:latin typeface="Book Antiqua" pitchFamily="18" charset="0"/>
              </a:rPr>
              <a:t> Г.А. Изобразительное искусство: Учебник для 5 класса общеобразовательных учреждений / под ред. </a:t>
            </a:r>
            <a:r>
              <a:rPr lang="ru-RU" sz="1200" b="1" dirty="0" err="1" smtClean="0">
                <a:latin typeface="Book Antiqua" pitchFamily="18" charset="0"/>
              </a:rPr>
              <a:t>Шпикаловой</a:t>
            </a:r>
            <a:r>
              <a:rPr lang="ru-RU" sz="1200" b="1" dirty="0" smtClean="0">
                <a:latin typeface="Book Antiqua" pitchFamily="18" charset="0"/>
              </a:rPr>
              <a:t> Т.Я. – М., Просвещение, </a:t>
            </a:r>
            <a:r>
              <a:rPr lang="ru-RU" sz="1200" b="1" dirty="0" smtClean="0">
                <a:latin typeface="Book Antiqua" pitchFamily="18" charset="0"/>
              </a:rPr>
              <a:t>2010.</a:t>
            </a:r>
          </a:p>
          <a:p>
            <a:pPr lvl="0"/>
            <a:endParaRPr lang="ru-RU" sz="1200" b="1" dirty="0" smtClean="0">
              <a:latin typeface="Book Antiqua" pitchFamily="18" charset="0"/>
            </a:endParaRPr>
          </a:p>
          <a:p>
            <a:pPr lvl="0" algn="ctr"/>
            <a:r>
              <a:rPr lang="ru-RU" sz="1200" b="1" dirty="0" smtClean="0">
                <a:latin typeface="Book Antiqua" pitchFamily="18" charset="0"/>
              </a:rPr>
              <a:t>2015 год</a:t>
            </a:r>
            <a:endParaRPr lang="ru-RU" sz="12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Book Antiqua" pitchFamily="18" charset="0"/>
              </a:rPr>
              <a:t>ЦЕЛЬ УРОКА:</a:t>
            </a:r>
          </a:p>
          <a:p>
            <a:r>
              <a:rPr lang="ru-RU" sz="2400" dirty="0" smtClean="0">
                <a:latin typeface="Book Antiqua" pitchFamily="18" charset="0"/>
              </a:rPr>
              <a:t>Рассмотреть тему Дня </a:t>
            </a:r>
            <a:r>
              <a:rPr lang="ru-RU" sz="2400" dirty="0" smtClean="0">
                <a:latin typeface="Book Antiqua" pitchFamily="18" charset="0"/>
              </a:rPr>
              <a:t>святой </a:t>
            </a:r>
            <a:r>
              <a:rPr lang="ru-RU" sz="2400" dirty="0" smtClean="0">
                <a:latin typeface="Book Antiqua" pitchFamily="18" charset="0"/>
              </a:rPr>
              <a:t>Троицы в живописи, традиции празднования </a:t>
            </a:r>
            <a:r>
              <a:rPr lang="ru-RU" sz="2400" dirty="0" smtClean="0">
                <a:latin typeface="Book Antiqua" pitchFamily="18" charset="0"/>
              </a:rPr>
              <a:t>Троицы на Руси. Картина Б.М. </a:t>
            </a:r>
            <a:r>
              <a:rPr lang="ru-RU" sz="2400" dirty="0" err="1" smtClean="0">
                <a:latin typeface="Book Antiqua" pitchFamily="18" charset="0"/>
              </a:rPr>
              <a:t>Кустодиева</a:t>
            </a:r>
            <a:r>
              <a:rPr lang="ru-RU" sz="2400" dirty="0" smtClean="0">
                <a:latin typeface="Book Antiqua" pitchFamily="18" charset="0"/>
              </a:rPr>
              <a:t> «Троицын день» и др.</a:t>
            </a:r>
          </a:p>
          <a:p>
            <a:r>
              <a:rPr lang="ru-RU" sz="2400" dirty="0" smtClean="0">
                <a:latin typeface="Book Antiqua" pitchFamily="18" charset="0"/>
              </a:rPr>
              <a:t>Дать представление о историко-культурной </a:t>
            </a:r>
            <a:r>
              <a:rPr lang="ru-RU" sz="2400" dirty="0" err="1" smtClean="0">
                <a:latin typeface="Book Antiqua" pitchFamily="18" charset="0"/>
              </a:rPr>
              <a:t>многослойности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smtClean="0">
                <a:latin typeface="Book Antiqua" pitchFamily="18" charset="0"/>
              </a:rPr>
              <a:t>праздника Троицыной недели как праздника расцветающей природы.  </a:t>
            </a:r>
            <a:endParaRPr lang="ru-RU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Выполнить зарисовку </a:t>
            </a:r>
            <a:r>
              <a:rPr lang="ru-RU" sz="2400" dirty="0" smtClean="0">
                <a:latin typeface="Book Antiqua" pitchFamily="18" charset="0"/>
              </a:rPr>
              <a:t>многофигурной композиции на темы весенних праздников (</a:t>
            </a:r>
            <a:r>
              <a:rPr lang="ru-RU" sz="2400" b="1" dirty="0" smtClean="0">
                <a:latin typeface="Book Antiqua" pitchFamily="18" charset="0"/>
              </a:rPr>
              <a:t>продолжение работы</a:t>
            </a:r>
            <a:r>
              <a:rPr lang="ru-RU" sz="2400" b="1" dirty="0" smtClean="0">
                <a:latin typeface="Book Antiqua" pitchFamily="18" charset="0"/>
              </a:rPr>
              <a:t>)</a:t>
            </a:r>
          </a:p>
          <a:p>
            <a:r>
              <a:rPr lang="ru-RU" sz="2400" dirty="0" smtClean="0">
                <a:latin typeface="Book Antiqua" pitchFamily="18" charset="0"/>
              </a:rPr>
              <a:t>Закрепить значение понятия композиции</a:t>
            </a:r>
            <a:endParaRPr lang="ru-RU" sz="2400" dirty="0" smtClean="0"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Book Antiqua" pitchFamily="18" charset="0"/>
              </a:rPr>
              <a:t>Абакумов Михаил Георгиевич . На Троицу</a:t>
            </a:r>
            <a:endParaRPr lang="ru-RU" sz="28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s016.radikal.ru/i336/1106/18/733745875e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3929090" cy="4526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А. Рублев «Троица»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o4.imgsmail.ru/imgpreview?key=http%3A//www.tanais.info/rublev/rublev1.jpg&amp;mb=imgdb_preview_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3848115" cy="4794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"Троицын день"</a:t>
            </a:r>
            <a:r>
              <a:rPr lang="ru-RU" i="1" dirty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en-US" i="1" dirty="0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en-US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Bookman Old Style" pitchFamily="18" charset="0"/>
              </a:rPr>
              <a:t>Б.М.Кустодиев</a:t>
            </a:r>
            <a:r>
              <a:rPr lang="ru-RU" i="1" dirty="0">
                <a:solidFill>
                  <a:srgbClr val="7030A0"/>
                </a:solidFill>
                <a:latin typeface="Bookman Old Style" pitchFamily="18" charset="0"/>
              </a:rPr>
              <a:t>. 1920</a:t>
            </a:r>
            <a:endParaRPr lang="ru-RU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8" name="AutoShape 4" descr="Икона Святой Троицы. Андрей Рублев. Ок. 1411г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abc-people.com/shop/trinity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143516" cy="5177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Троицын день в Красном селе </a:t>
            </a:r>
            <a:r>
              <a:rPr lang="ru-RU" sz="3200" smtClean="0">
                <a:solidFill>
                  <a:srgbClr val="0070C0"/>
                </a:solidFill>
                <a:latin typeface="Bookman Old Style" pitchFamily="18" charset="0"/>
              </a:rPr>
              <a:t>близ Москвы</a:t>
            </a:r>
            <a:br>
              <a:rPr lang="ru-RU" sz="320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200" i="1" smtClean="0"/>
              <a:t> </a:t>
            </a:r>
            <a:r>
              <a:rPr lang="ru-RU" sz="3200" i="1" dirty="0" smtClean="0"/>
              <a:t>Неизвестный художник 1840-е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bibliotekar.ru/rusKart/39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11406"/>
            <a:ext cx="6572296" cy="534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err="1" smtClean="0">
                <a:solidFill>
                  <a:srgbClr val="00B050"/>
                </a:solidFill>
                <a:latin typeface="Bookman Old Style" pitchFamily="18" charset="0"/>
              </a:rPr>
              <a:t>Куcтодиев</a:t>
            </a:r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 Борис Михайлович</a:t>
            </a:r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.</a:t>
            </a:r>
            <a:b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Сельский </a:t>
            </a:r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праздник. 1919</a:t>
            </a:r>
            <a:endParaRPr lang="ru-RU" sz="28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s002.radikal.ru/i198/1106/43/891e01f325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5214918" cy="503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00B050"/>
                </a:solidFill>
                <a:latin typeface="Bookman Old Style" pitchFamily="18" charset="0"/>
              </a:rPr>
              <a:t>Ку</a:t>
            </a:r>
            <a:r>
              <a:rPr lang="en-US" sz="2800" b="1" dirty="0" smtClean="0">
                <a:solidFill>
                  <a:srgbClr val="00B050"/>
                </a:solidFill>
                <a:latin typeface="Bookman Old Style" pitchFamily="18" charset="0"/>
              </a:rPr>
              <a:t>c</a:t>
            </a:r>
            <a:r>
              <a:rPr lang="ru-RU" sz="2800" b="1" dirty="0" err="1" smtClean="0">
                <a:solidFill>
                  <a:srgbClr val="00B050"/>
                </a:solidFill>
                <a:latin typeface="Bookman Old Style" pitchFamily="18" charset="0"/>
              </a:rPr>
              <a:t>тодиев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Борис Михайлович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.</a:t>
            </a:r>
            <a:b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Летний 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день</a:t>
            </a:r>
            <a:endParaRPr lang="ru-RU" sz="28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s48.radikal.ru/i119/1106/9e/c22d86d392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40"/>
            <a:ext cx="5286356" cy="458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  <a:latin typeface="Bookman Old Style" pitchFamily="18" charset="0"/>
              </a:rPr>
              <a:t>Многофигурная композиция</a:t>
            </a:r>
            <a:endParaRPr lang="ru-RU" sz="40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ародный костюм в живописи и графике - Страница 4 * Форум о журнальных коллекциях Деагостини, Ашет, Eaglem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657975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52</TotalTime>
  <Words>158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Зелень 1</vt:lpstr>
      <vt:lpstr>Народный  календарный праздник Троицыной недели и образы его в искусстве.   </vt:lpstr>
      <vt:lpstr>Слайд 2</vt:lpstr>
      <vt:lpstr>Абакумов Михаил Георгиевич . На Троицу</vt:lpstr>
      <vt:lpstr>А. Рублев «Троица»</vt:lpstr>
      <vt:lpstr>"Троицын день"  Б.М.Кустодиев. 1920</vt:lpstr>
      <vt:lpstr>Троицын день в Красном селе близ Москвы  Неизвестный художник 1840-е</vt:lpstr>
      <vt:lpstr>Куcтодиев Борис Михайлович. Сельский праздник. 1919</vt:lpstr>
      <vt:lpstr>Куcтодиев Борис Михайлович. Летний день</vt:lpstr>
      <vt:lpstr>Многофигурная композиция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Народный  календарный праздник Троицыной недели и образы его в искусстве.  Темы и содержание изобразительного искусства  Др. Руси. А. Рублев «Троица» </dc:title>
  <dc:creator>*</dc:creator>
  <cp:lastModifiedBy>asu</cp:lastModifiedBy>
  <cp:revision>8</cp:revision>
  <dcterms:created xsi:type="dcterms:W3CDTF">2012-01-15T06:50:30Z</dcterms:created>
  <dcterms:modified xsi:type="dcterms:W3CDTF">2015-02-10T00:52:42Z</dcterms:modified>
</cp:coreProperties>
</file>