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83" r:id="rId3"/>
    <p:sldId id="284" r:id="rId4"/>
    <p:sldId id="257" r:id="rId5"/>
    <p:sldId id="258" r:id="rId6"/>
    <p:sldId id="277" r:id="rId7"/>
    <p:sldId id="262" r:id="rId8"/>
    <p:sldId id="281" r:id="rId9"/>
    <p:sldId id="264" r:id="rId10"/>
    <p:sldId id="266" r:id="rId11"/>
    <p:sldId id="267" r:id="rId12"/>
    <p:sldId id="269" r:id="rId13"/>
    <p:sldId id="282" r:id="rId14"/>
    <p:sldId id="272" r:id="rId15"/>
    <p:sldId id="276" r:id="rId16"/>
    <p:sldId id="273" r:id="rId17"/>
    <p:sldId id="285" r:id="rId18"/>
    <p:sldId id="280" r:id="rId19"/>
    <p:sldId id="279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FFFF"/>
    <a:srgbClr val="0000CC"/>
    <a:srgbClr val="00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4587" autoAdjust="0"/>
    <p:restoredTop sz="86323" autoAdjust="0"/>
  </p:normalViewPr>
  <p:slideViewPr>
    <p:cSldViewPr>
      <p:cViewPr>
        <p:scale>
          <a:sx n="62" d="100"/>
          <a:sy n="62" d="100"/>
        </p:scale>
        <p:origin x="-1350" y="-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orizon.png"/>
          <p:cNvPicPr>
            <a:picLocks noChangeAspect="1"/>
          </p:cNvPicPr>
          <p:nvPr/>
        </p:nvPicPr>
        <p:blipFill>
          <a:blip r:embed="rId2" cstate="print"/>
          <a:srcRect t="33333"/>
          <a:stretch>
            <a:fillRect/>
          </a:stretch>
        </p:blipFill>
        <p:spPr>
          <a:xfrm>
            <a:off x="0" y="0"/>
            <a:ext cx="9144000" cy="4572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19200" y="3886200"/>
            <a:ext cx="6400800" cy="1752600"/>
          </a:xfrm>
        </p:spPr>
        <p:txBody>
          <a:bodyPr>
            <a:normAutofit/>
          </a:bodyPr>
          <a:lstStyle>
            <a:lvl1pPr marL="0" indent="0" algn="ctr">
              <a:buNone/>
              <a:defRPr sz="170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007888"/>
            <a:ext cx="7772400" cy="1470025"/>
          </a:xfrm>
        </p:spPr>
        <p:txBody>
          <a:bodyPr/>
          <a:lstStyle>
            <a:lvl1pPr algn="ctr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09600" y="1600200"/>
            <a:ext cx="79248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4962525"/>
            <a:ext cx="7885113" cy="1362075"/>
          </a:xfrm>
        </p:spPr>
        <p:txBody>
          <a:bodyPr anchor="t"/>
          <a:lstStyle>
            <a:lvl1pPr algn="l">
              <a:defRPr sz="3200" b="0" i="0" cap="all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3462338"/>
            <a:ext cx="7885113" cy="1500187"/>
          </a:xfrm>
        </p:spPr>
        <p:txBody>
          <a:bodyPr anchor="b">
            <a:normAutofit/>
          </a:bodyPr>
          <a:lstStyle>
            <a:lvl1pPr marL="0" indent="0">
              <a:buNone/>
              <a:defRPr sz="1700" baseline="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609600" y="1600200"/>
            <a:ext cx="3733800" cy="4114800"/>
          </a:xfrm>
        </p:spPr>
        <p:txBody>
          <a:bodyPr/>
          <a:lstStyle>
            <a:lvl5pPr>
              <a:defRPr/>
            </a:lvl5pPr>
            <a:lvl6pPr>
              <a:buClr>
                <a:schemeClr val="tx2"/>
              </a:buClr>
              <a:buFont typeface="Arial" pitchFamily="34" charset="0"/>
              <a:buChar char="•"/>
              <a:defRPr/>
            </a:lvl6pPr>
            <a:lvl7pPr>
              <a:buClr>
                <a:schemeClr val="tx2"/>
              </a:buClr>
              <a:buFont typeface="Arial" pitchFamily="34" charset="0"/>
              <a:buChar char="•"/>
              <a:defRPr/>
            </a:lvl7pPr>
            <a:lvl8pPr>
              <a:buClr>
                <a:schemeClr val="tx2"/>
              </a:buClr>
              <a:buFont typeface="Arial" pitchFamily="34" charset="0"/>
              <a:buChar char="•"/>
              <a:defRPr/>
            </a:lvl8pPr>
            <a:lvl9pPr>
              <a:buClr>
                <a:schemeClr val="tx2"/>
              </a:buClr>
              <a:buFont typeface="Arial" pitchFamily="34" charset="0"/>
              <a:buChar char="•"/>
              <a:defRPr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800600" y="1600200"/>
            <a:ext cx="3733800" cy="41148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10.02.2015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800600" y="2209800"/>
            <a:ext cx="3733800" cy="35052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609600" y="2209800"/>
            <a:ext cx="3733800" cy="35052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199"/>
            <a:ext cx="3733800" cy="574675"/>
          </a:xfrm>
        </p:spPr>
        <p:txBody>
          <a:bodyPr anchor="b">
            <a:normAutofit/>
          </a:bodyPr>
          <a:lstStyle>
            <a:lvl1pPr marL="0" indent="0">
              <a:buNone/>
              <a:defRPr sz="1700" b="0" i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00600" y="1600199"/>
            <a:ext cx="3733800" cy="574675"/>
          </a:xfrm>
        </p:spPr>
        <p:txBody>
          <a:bodyPr anchor="b">
            <a:normAutofit/>
          </a:bodyPr>
          <a:lstStyle>
            <a:lvl1pPr marL="0" indent="0">
              <a:buNone/>
              <a:defRPr sz="1700" b="0" i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10.02.2015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10.02.2015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10.02.2015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962400" y="1447800"/>
            <a:ext cx="4648200" cy="4267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1447800"/>
            <a:ext cx="2971800" cy="1097280"/>
          </a:xfrm>
        </p:spPr>
        <p:txBody>
          <a:bodyPr anchor="b"/>
          <a:lstStyle>
            <a:lvl1pPr algn="l">
              <a:defRPr sz="1800" b="0" i="0" cap="none" baseline="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12648" y="2547891"/>
            <a:ext cx="2971800" cy="3167109"/>
          </a:xfrm>
        </p:spPr>
        <p:txBody>
          <a:bodyPr tIns="9144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10.02.2015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horizon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447800"/>
            <a:ext cx="2971800" cy="1097280"/>
          </a:xfrm>
        </p:spPr>
        <p:txBody>
          <a:bodyPr anchor="b"/>
          <a:lstStyle>
            <a:lvl1pPr algn="l">
              <a:defRPr sz="1800" b="0" i="0" cap="none" baseline="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657344" y="1447800"/>
            <a:ext cx="3419856" cy="3474720"/>
          </a:xfrm>
          <a:custGeom>
            <a:avLst/>
            <a:gdLst>
              <a:gd name="connsiteX0" fmla="*/ 0 w 3419856"/>
              <a:gd name="connsiteY0" fmla="*/ 74450 h 3429000"/>
              <a:gd name="connsiteX1" fmla="*/ 21806 w 3419856"/>
              <a:gd name="connsiteY1" fmla="*/ 21806 h 3429000"/>
              <a:gd name="connsiteX2" fmla="*/ 74450 w 3419856"/>
              <a:gd name="connsiteY2" fmla="*/ 0 h 3429000"/>
              <a:gd name="connsiteX3" fmla="*/ 3345406 w 3419856"/>
              <a:gd name="connsiteY3" fmla="*/ 0 h 3429000"/>
              <a:gd name="connsiteX4" fmla="*/ 3398050 w 3419856"/>
              <a:gd name="connsiteY4" fmla="*/ 21806 h 3429000"/>
              <a:gd name="connsiteX5" fmla="*/ 3419856 w 3419856"/>
              <a:gd name="connsiteY5" fmla="*/ 74450 h 3429000"/>
              <a:gd name="connsiteX6" fmla="*/ 3419856 w 3419856"/>
              <a:gd name="connsiteY6" fmla="*/ 3354550 h 3429000"/>
              <a:gd name="connsiteX7" fmla="*/ 3398050 w 3419856"/>
              <a:gd name="connsiteY7" fmla="*/ 3407194 h 3429000"/>
              <a:gd name="connsiteX8" fmla="*/ 3345406 w 3419856"/>
              <a:gd name="connsiteY8" fmla="*/ 3429000 h 3429000"/>
              <a:gd name="connsiteX9" fmla="*/ 74450 w 3419856"/>
              <a:gd name="connsiteY9" fmla="*/ 3429000 h 3429000"/>
              <a:gd name="connsiteX10" fmla="*/ 21806 w 3419856"/>
              <a:gd name="connsiteY10" fmla="*/ 3407194 h 3429000"/>
              <a:gd name="connsiteX11" fmla="*/ 0 w 3419856"/>
              <a:gd name="connsiteY11" fmla="*/ 3354550 h 3429000"/>
              <a:gd name="connsiteX12" fmla="*/ 0 w 3419856"/>
              <a:gd name="connsiteY12" fmla="*/ 74450 h 3429000"/>
              <a:gd name="connsiteX0" fmla="*/ 0 w 3419856"/>
              <a:gd name="connsiteY0" fmla="*/ 74450 h 3429000"/>
              <a:gd name="connsiteX1" fmla="*/ 21806 w 3419856"/>
              <a:gd name="connsiteY1" fmla="*/ 21806 h 3429000"/>
              <a:gd name="connsiteX2" fmla="*/ 74450 w 3419856"/>
              <a:gd name="connsiteY2" fmla="*/ 0 h 3429000"/>
              <a:gd name="connsiteX3" fmla="*/ 3345406 w 3419856"/>
              <a:gd name="connsiteY3" fmla="*/ 0 h 3429000"/>
              <a:gd name="connsiteX4" fmla="*/ 3398050 w 3419856"/>
              <a:gd name="connsiteY4" fmla="*/ 21806 h 3429000"/>
              <a:gd name="connsiteX5" fmla="*/ 3419856 w 3419856"/>
              <a:gd name="connsiteY5" fmla="*/ 74450 h 3429000"/>
              <a:gd name="connsiteX6" fmla="*/ 3419856 w 3419856"/>
              <a:gd name="connsiteY6" fmla="*/ 3354550 h 3429000"/>
              <a:gd name="connsiteX7" fmla="*/ 3398050 w 3419856"/>
              <a:gd name="connsiteY7" fmla="*/ 3407194 h 3429000"/>
              <a:gd name="connsiteX8" fmla="*/ 3345406 w 3419856"/>
              <a:gd name="connsiteY8" fmla="*/ 3429000 h 3429000"/>
              <a:gd name="connsiteX9" fmla="*/ 21806 w 3419856"/>
              <a:gd name="connsiteY9" fmla="*/ 3407194 h 3429000"/>
              <a:gd name="connsiteX10" fmla="*/ 0 w 3419856"/>
              <a:gd name="connsiteY10" fmla="*/ 3354550 h 3429000"/>
              <a:gd name="connsiteX11" fmla="*/ 0 w 3419856"/>
              <a:gd name="connsiteY11" fmla="*/ 74450 h 3429000"/>
              <a:gd name="connsiteX0" fmla="*/ 0 w 3964392"/>
              <a:gd name="connsiteY0" fmla="*/ 74450 h 3415968"/>
              <a:gd name="connsiteX1" fmla="*/ 21806 w 3964392"/>
              <a:gd name="connsiteY1" fmla="*/ 21806 h 3415968"/>
              <a:gd name="connsiteX2" fmla="*/ 74450 w 3964392"/>
              <a:gd name="connsiteY2" fmla="*/ 0 h 3415968"/>
              <a:gd name="connsiteX3" fmla="*/ 3345406 w 3964392"/>
              <a:gd name="connsiteY3" fmla="*/ 0 h 3415968"/>
              <a:gd name="connsiteX4" fmla="*/ 3398050 w 3964392"/>
              <a:gd name="connsiteY4" fmla="*/ 21806 h 3415968"/>
              <a:gd name="connsiteX5" fmla="*/ 3419856 w 3964392"/>
              <a:gd name="connsiteY5" fmla="*/ 74450 h 3415968"/>
              <a:gd name="connsiteX6" fmla="*/ 3419856 w 3964392"/>
              <a:gd name="connsiteY6" fmla="*/ 3354550 h 3415968"/>
              <a:gd name="connsiteX7" fmla="*/ 3398050 w 3964392"/>
              <a:gd name="connsiteY7" fmla="*/ 3407194 h 3415968"/>
              <a:gd name="connsiteX8" fmla="*/ 21806 w 3964392"/>
              <a:gd name="connsiteY8" fmla="*/ 3407194 h 3415968"/>
              <a:gd name="connsiteX9" fmla="*/ 0 w 3964392"/>
              <a:gd name="connsiteY9" fmla="*/ 3354550 h 3415968"/>
              <a:gd name="connsiteX10" fmla="*/ 0 w 3964392"/>
              <a:gd name="connsiteY10" fmla="*/ 74450 h 3415968"/>
              <a:gd name="connsiteX0" fmla="*/ 0 w 3964392"/>
              <a:gd name="connsiteY0" fmla="*/ 74450 h 3415968"/>
              <a:gd name="connsiteX1" fmla="*/ 21806 w 3964392"/>
              <a:gd name="connsiteY1" fmla="*/ 21806 h 3415968"/>
              <a:gd name="connsiteX2" fmla="*/ 74450 w 3964392"/>
              <a:gd name="connsiteY2" fmla="*/ 0 h 3415968"/>
              <a:gd name="connsiteX3" fmla="*/ 3345406 w 3964392"/>
              <a:gd name="connsiteY3" fmla="*/ 0 h 3415968"/>
              <a:gd name="connsiteX4" fmla="*/ 3398050 w 3964392"/>
              <a:gd name="connsiteY4" fmla="*/ 21806 h 3415968"/>
              <a:gd name="connsiteX5" fmla="*/ 3419856 w 3964392"/>
              <a:gd name="connsiteY5" fmla="*/ 74450 h 3415968"/>
              <a:gd name="connsiteX6" fmla="*/ 3419856 w 3964392"/>
              <a:gd name="connsiteY6" fmla="*/ 3354550 h 3415968"/>
              <a:gd name="connsiteX7" fmla="*/ 3398050 w 3964392"/>
              <a:gd name="connsiteY7" fmla="*/ 3407194 h 3415968"/>
              <a:gd name="connsiteX8" fmla="*/ 21806 w 3964392"/>
              <a:gd name="connsiteY8" fmla="*/ 3407194 h 3415968"/>
              <a:gd name="connsiteX9" fmla="*/ 0 w 3964392"/>
              <a:gd name="connsiteY9" fmla="*/ 3354550 h 3415968"/>
              <a:gd name="connsiteX10" fmla="*/ 0 w 3964392"/>
              <a:gd name="connsiteY10" fmla="*/ 74450 h 3415968"/>
              <a:gd name="connsiteX0" fmla="*/ 0 w 3968026"/>
              <a:gd name="connsiteY0" fmla="*/ 74450 h 3910007"/>
              <a:gd name="connsiteX1" fmla="*/ 21806 w 3968026"/>
              <a:gd name="connsiteY1" fmla="*/ 21806 h 3910007"/>
              <a:gd name="connsiteX2" fmla="*/ 74450 w 3968026"/>
              <a:gd name="connsiteY2" fmla="*/ 0 h 3910007"/>
              <a:gd name="connsiteX3" fmla="*/ 3345406 w 3968026"/>
              <a:gd name="connsiteY3" fmla="*/ 0 h 3910007"/>
              <a:gd name="connsiteX4" fmla="*/ 3398050 w 3968026"/>
              <a:gd name="connsiteY4" fmla="*/ 21806 h 3910007"/>
              <a:gd name="connsiteX5" fmla="*/ 3419856 w 3968026"/>
              <a:gd name="connsiteY5" fmla="*/ 74450 h 3910007"/>
              <a:gd name="connsiteX6" fmla="*/ 3419856 w 3968026"/>
              <a:gd name="connsiteY6" fmla="*/ 3354550 h 3910007"/>
              <a:gd name="connsiteX7" fmla="*/ 3398050 w 3968026"/>
              <a:gd name="connsiteY7" fmla="*/ 3407194 h 3910007"/>
              <a:gd name="connsiteX8" fmla="*/ 0 w 3968026"/>
              <a:gd name="connsiteY8" fmla="*/ 3354550 h 3910007"/>
              <a:gd name="connsiteX9" fmla="*/ 0 w 3968026"/>
              <a:gd name="connsiteY9" fmla="*/ 74450 h 3910007"/>
              <a:gd name="connsiteX0" fmla="*/ 0 w 3419856"/>
              <a:gd name="connsiteY0" fmla="*/ 74450 h 3901233"/>
              <a:gd name="connsiteX1" fmla="*/ 21806 w 3419856"/>
              <a:gd name="connsiteY1" fmla="*/ 21806 h 3901233"/>
              <a:gd name="connsiteX2" fmla="*/ 74450 w 3419856"/>
              <a:gd name="connsiteY2" fmla="*/ 0 h 3901233"/>
              <a:gd name="connsiteX3" fmla="*/ 3345406 w 3419856"/>
              <a:gd name="connsiteY3" fmla="*/ 0 h 3901233"/>
              <a:gd name="connsiteX4" fmla="*/ 3398050 w 3419856"/>
              <a:gd name="connsiteY4" fmla="*/ 21806 h 3901233"/>
              <a:gd name="connsiteX5" fmla="*/ 3419856 w 3419856"/>
              <a:gd name="connsiteY5" fmla="*/ 74450 h 3901233"/>
              <a:gd name="connsiteX6" fmla="*/ 3419856 w 3419856"/>
              <a:gd name="connsiteY6" fmla="*/ 3354550 h 3901233"/>
              <a:gd name="connsiteX7" fmla="*/ 0 w 3419856"/>
              <a:gd name="connsiteY7" fmla="*/ 3354550 h 3901233"/>
              <a:gd name="connsiteX8" fmla="*/ 0 w 3419856"/>
              <a:gd name="connsiteY8" fmla="*/ 74450 h 3901233"/>
              <a:gd name="connsiteX0" fmla="*/ 0 w 3419856"/>
              <a:gd name="connsiteY0" fmla="*/ 74450 h 3354550"/>
              <a:gd name="connsiteX1" fmla="*/ 21806 w 3419856"/>
              <a:gd name="connsiteY1" fmla="*/ 21806 h 3354550"/>
              <a:gd name="connsiteX2" fmla="*/ 74450 w 3419856"/>
              <a:gd name="connsiteY2" fmla="*/ 0 h 3354550"/>
              <a:gd name="connsiteX3" fmla="*/ 3345406 w 3419856"/>
              <a:gd name="connsiteY3" fmla="*/ 0 h 3354550"/>
              <a:gd name="connsiteX4" fmla="*/ 3398050 w 3419856"/>
              <a:gd name="connsiteY4" fmla="*/ 21806 h 3354550"/>
              <a:gd name="connsiteX5" fmla="*/ 3419856 w 3419856"/>
              <a:gd name="connsiteY5" fmla="*/ 74450 h 3354550"/>
              <a:gd name="connsiteX6" fmla="*/ 3419856 w 3419856"/>
              <a:gd name="connsiteY6" fmla="*/ 3354550 h 3354550"/>
              <a:gd name="connsiteX7" fmla="*/ 0 w 3419856"/>
              <a:gd name="connsiteY7" fmla="*/ 3354550 h 3354550"/>
              <a:gd name="connsiteX8" fmla="*/ 0 w 3419856"/>
              <a:gd name="connsiteY8" fmla="*/ 74450 h 3354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419856" h="3354550">
                <a:moveTo>
                  <a:pt x="0" y="74450"/>
                </a:moveTo>
                <a:cubicBezTo>
                  <a:pt x="0" y="54705"/>
                  <a:pt x="7844" y="35768"/>
                  <a:pt x="21806" y="21806"/>
                </a:cubicBezTo>
                <a:cubicBezTo>
                  <a:pt x="35768" y="7844"/>
                  <a:pt x="54705" y="0"/>
                  <a:pt x="74450" y="0"/>
                </a:cubicBezTo>
                <a:lnTo>
                  <a:pt x="3345406" y="0"/>
                </a:lnTo>
                <a:cubicBezTo>
                  <a:pt x="3365151" y="0"/>
                  <a:pt x="3384088" y="7844"/>
                  <a:pt x="3398050" y="21806"/>
                </a:cubicBezTo>
                <a:cubicBezTo>
                  <a:pt x="3412012" y="35768"/>
                  <a:pt x="3419856" y="54705"/>
                  <a:pt x="3419856" y="74450"/>
                </a:cubicBezTo>
                <a:lnTo>
                  <a:pt x="3419856" y="3354550"/>
                </a:lnTo>
                <a:lnTo>
                  <a:pt x="0" y="3354550"/>
                </a:lnTo>
                <a:lnTo>
                  <a:pt x="0" y="74450"/>
                </a:lnTo>
                <a:close/>
              </a:path>
            </a:pathLst>
          </a:custGeom>
        </p:spPr>
        <p:txBody>
          <a:bodyPr>
            <a:normAutofit/>
          </a:bodyPr>
          <a:lstStyle>
            <a:lvl1pPr marL="0" indent="0" algn="ctr">
              <a:buNone/>
              <a:defRPr sz="2000" baseline="0">
                <a:solidFill>
                  <a:schemeClr val="tx1">
                    <a:lumMod val="6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547890"/>
            <a:ext cx="2971800" cy="2405109"/>
          </a:xfrm>
        </p:spPr>
        <p:txBody>
          <a:bodyPr tIns="9144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10.02.2015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orizon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7924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15000" y="6356350"/>
            <a:ext cx="1524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strike="noStrike" spc="60" baseline="0">
                <a:solidFill>
                  <a:schemeClr val="tx1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10.02.2015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6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cap="all" spc="60" baseline="0">
                <a:solidFill>
                  <a:schemeClr val="tx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43800" y="6356350"/>
            <a:ext cx="990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aseline="0">
                <a:solidFill>
                  <a:schemeClr val="tx1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3000" kern="1200" cap="all" spc="50" baseline="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mMFznXz-Uh4" TargetMode="External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hyperlink" Target="http://www.statesymbolsusa.org/California/mineral_gold.html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1728" y="3789040"/>
            <a:ext cx="8988508" cy="2800767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r"/>
            <a:r>
              <a:rPr lang="ru-RU" sz="2400" b="1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Автор:</a:t>
            </a:r>
          </a:p>
          <a:p>
            <a:pPr algn="r"/>
            <a:r>
              <a:rPr lang="ru-RU" sz="2400" b="1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Ольга Михайловна Степанова</a:t>
            </a:r>
          </a:p>
          <a:p>
            <a:pPr algn="r"/>
            <a:r>
              <a:rPr lang="ru-RU" sz="2400" b="1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учитель английского языка </a:t>
            </a:r>
          </a:p>
          <a:p>
            <a:pPr algn="r"/>
            <a:r>
              <a:rPr lang="ru-RU" sz="2400" b="1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МБОУ </a:t>
            </a:r>
            <a:r>
              <a:rPr lang="ru-RU" sz="24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«</a:t>
            </a:r>
            <a:r>
              <a:rPr lang="ru-RU" sz="2400" b="1" spc="50" dirty="0" err="1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Цивильская</a:t>
            </a:r>
            <a:r>
              <a:rPr lang="ru-RU" sz="24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 СОШ</a:t>
            </a:r>
            <a:r>
              <a:rPr lang="en-US" sz="24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 </a:t>
            </a:r>
            <a:r>
              <a:rPr lang="ru-RU" sz="24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№2» </a:t>
            </a:r>
            <a:endParaRPr lang="ru-RU" sz="2400" b="1" spc="50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Black" panose="020B0A04020102020204" pitchFamily="34" charset="0"/>
            </a:endParaRPr>
          </a:p>
          <a:p>
            <a:pPr algn="r"/>
            <a:r>
              <a:rPr lang="ru-RU" sz="2400" b="1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г</a:t>
            </a:r>
            <a:r>
              <a:rPr lang="ru-RU" sz="24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орода Цивильск </a:t>
            </a:r>
            <a:endParaRPr lang="ru-RU" sz="2400" b="1" spc="50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Black" panose="020B0A04020102020204" pitchFamily="34" charset="0"/>
            </a:endParaRPr>
          </a:p>
          <a:p>
            <a:pPr algn="r"/>
            <a:r>
              <a:rPr lang="ru-RU" sz="2400" b="1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Чувашской </a:t>
            </a:r>
            <a:r>
              <a:rPr lang="ru-RU" sz="24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Республики</a:t>
            </a:r>
            <a:endParaRPr lang="en-US" sz="3200" b="1" spc="50" dirty="0" smtClean="0">
              <a:ln w="11430"/>
              <a:solidFill>
                <a:srgbClr val="00FFCC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Black" panose="020B0A04020102020204" pitchFamily="34" charset="0"/>
            </a:endParaRPr>
          </a:p>
          <a:p>
            <a:r>
              <a:rPr lang="ru-RU" sz="3200" b="1" spc="50" dirty="0" smtClean="0">
                <a:ln w="11430"/>
                <a:solidFill>
                  <a:srgbClr val="00FFCC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2015</a:t>
            </a:r>
            <a:endParaRPr lang="ru-RU" sz="3200" b="1" spc="50" dirty="0">
              <a:ln w="11430"/>
              <a:solidFill>
                <a:srgbClr val="00FFCC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55576" y="620688"/>
            <a:ext cx="7704856" cy="280076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8800" b="1" spc="50" dirty="0" smtClean="0">
                <a:ln w="11430"/>
                <a:solidFill>
                  <a:srgbClr val="FFFF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California</a:t>
            </a:r>
            <a:endParaRPr lang="ru-RU" sz="3200" b="1" spc="50" dirty="0" smtClean="0">
              <a:ln w="11430"/>
              <a:solidFill>
                <a:srgbClr val="FFFF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Black" panose="020B0A04020102020204" pitchFamily="34" charset="0"/>
            </a:endParaRPr>
          </a:p>
          <a:p>
            <a:pPr algn="ctr"/>
            <a:r>
              <a:rPr lang="en-US" sz="4400" b="1" spc="50" dirty="0" smtClean="0">
                <a:ln w="11430"/>
                <a:solidFill>
                  <a:srgbClr val="00FF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Interactive Quiz</a:t>
            </a:r>
          </a:p>
          <a:p>
            <a:pPr algn="ctr"/>
            <a:r>
              <a:rPr lang="en-US" sz="4400" b="1" spc="50" dirty="0">
                <a:ln w="11430"/>
                <a:solidFill>
                  <a:srgbClr val="00FF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f</a:t>
            </a:r>
            <a:r>
              <a:rPr lang="en-US" sz="4400" b="1" spc="50" dirty="0" smtClean="0">
                <a:ln w="11430"/>
                <a:solidFill>
                  <a:srgbClr val="00FF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or 8-11 Forms </a:t>
            </a:r>
            <a:endParaRPr lang="ru-RU" sz="4400" b="1" spc="50" dirty="0" smtClean="0">
              <a:ln w="11430"/>
              <a:solidFill>
                <a:srgbClr val="00FFFF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24925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14:window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262431" y="1018989"/>
            <a:ext cx="8229600" cy="1440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9pPr>
          </a:lstStyle>
          <a:p>
            <a:pPr lvl="0"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3600" b="0" dirty="0">
                <a:solidFill>
                  <a:srgbClr val="FFFF00"/>
                </a:solidFill>
                <a:effectLst/>
                <a:latin typeface="Arial Black" panose="020B0A04020102020204" pitchFamily="34" charset="0"/>
              </a:rPr>
              <a:t>The </a:t>
            </a:r>
            <a:r>
              <a:rPr lang="en-US" sz="3600" b="0" dirty="0" smtClean="0">
                <a:solidFill>
                  <a:srgbClr val="FFFF00"/>
                </a:solidFill>
                <a:effectLst/>
                <a:latin typeface="Arial Black" panose="020B0A04020102020204" pitchFamily="34" charset="0"/>
              </a:rPr>
              <a:t>California state marine mammal  </a:t>
            </a:r>
            <a:r>
              <a:rPr lang="en-US" sz="3600" b="0" dirty="0">
                <a:solidFill>
                  <a:srgbClr val="FFFF00"/>
                </a:solidFill>
                <a:effectLst/>
                <a:latin typeface="Arial Black" panose="020B0A04020102020204" pitchFamily="34" charset="0"/>
              </a:rPr>
              <a:t>gray </a:t>
            </a:r>
            <a:r>
              <a:rPr lang="en-US" sz="3600" b="0" dirty="0" smtClean="0">
                <a:solidFill>
                  <a:srgbClr val="FFFF00"/>
                </a:solidFill>
                <a:effectLst/>
                <a:latin typeface="Arial Black" panose="020B0A04020102020204" pitchFamily="34" charset="0"/>
              </a:rPr>
              <a:t>… measures </a:t>
            </a:r>
            <a:r>
              <a:rPr lang="en-US" sz="3600" b="0" dirty="0">
                <a:solidFill>
                  <a:srgbClr val="FFFF00"/>
                </a:solidFill>
                <a:effectLst/>
                <a:latin typeface="Arial Black" panose="020B0A04020102020204" pitchFamily="34" charset="0"/>
              </a:rPr>
              <a:t>35 to 50 feet in length and 20 to 40 tons in weight</a:t>
            </a:r>
            <a:r>
              <a:rPr lang="en-US" sz="3600" b="0" dirty="0" smtClean="0">
                <a:solidFill>
                  <a:srgbClr val="FFFF00"/>
                </a:solidFill>
                <a:effectLst/>
                <a:latin typeface="Arial Black" panose="020B0A04020102020204" pitchFamily="34" charset="0"/>
              </a:rPr>
              <a:t>.</a:t>
            </a:r>
          </a:p>
          <a:p>
            <a:pPr lvl="0" algn="l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3600" b="0" dirty="0">
              <a:solidFill>
                <a:srgbClr val="FFFF00"/>
              </a:solidFill>
              <a:effectLst/>
              <a:latin typeface="Arial Black" panose="020B0A04020102020204" pitchFamily="34" charset="0"/>
            </a:endParaRPr>
          </a:p>
          <a:p>
            <a:pPr lvl="0"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3200" b="0" dirty="0">
                <a:solidFill>
                  <a:srgbClr val="FF0000"/>
                </a:solidFill>
                <a:effectLst/>
                <a:latin typeface="Arial Black" panose="020B0A04020102020204" pitchFamily="34" charset="0"/>
              </a:rPr>
              <a:t>s</a:t>
            </a:r>
            <a:r>
              <a:rPr lang="en-US" sz="3200" b="0" dirty="0" smtClean="0">
                <a:solidFill>
                  <a:srgbClr val="FF0000"/>
                </a:solidFill>
                <a:effectLst/>
                <a:latin typeface="Arial Black" panose="020B0A04020102020204" pitchFamily="34" charset="0"/>
              </a:rPr>
              <a:t>hark, dolphin, whale</a:t>
            </a:r>
            <a:endParaRPr lang="en-US" sz="3200" b="0" dirty="0">
              <a:solidFill>
                <a:srgbClr val="FF0000"/>
              </a:solidFill>
              <a:effectLst/>
              <a:latin typeface="Arial Black" panose="020B0A04020102020204" pitchFamily="34" charset="0"/>
            </a:endParaRPr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611559" y="3467846"/>
            <a:ext cx="6624637" cy="140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9pPr>
          </a:lstStyle>
          <a:p>
            <a:pPr eaLnBrk="1" hangingPunct="1">
              <a:buClr>
                <a:srgbClr val="A50021"/>
              </a:buClr>
              <a:buNone/>
              <a:defRPr/>
            </a:pPr>
            <a:r>
              <a:rPr lang="en-US" sz="7200" b="1" kern="0" dirty="0">
                <a:solidFill>
                  <a:srgbClr val="FFFF00"/>
                </a:solidFill>
                <a:latin typeface="Times New Roman"/>
              </a:rPr>
              <a:t>whale</a:t>
            </a:r>
          </a:p>
        </p:txBody>
      </p:sp>
      <p:pic>
        <p:nvPicPr>
          <p:cNvPr id="8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860032" y="2348880"/>
            <a:ext cx="4076507" cy="3327760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mMFznXz-Uh4"/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6696" y="4426897"/>
            <a:ext cx="2699792" cy="15186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79240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14:window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4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5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000"/>
                            </p:stCondLst>
                            <p:childTnLst>
                              <p:par>
                                <p:cTn id="20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291962" y="260648"/>
            <a:ext cx="8604448" cy="34033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9pPr>
          </a:lstStyle>
          <a:p>
            <a:pPr lvl="0"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3200" b="0" dirty="0">
                <a:solidFill>
                  <a:srgbClr val="FFFF00"/>
                </a:solidFill>
                <a:effectLst/>
                <a:latin typeface="Arial Black" panose="020B0A04020102020204" pitchFamily="34" charset="0"/>
              </a:rPr>
              <a:t> </a:t>
            </a:r>
            <a:r>
              <a:rPr lang="en-US" sz="3200" b="0" dirty="0" smtClean="0">
                <a:solidFill>
                  <a:srgbClr val="FFFF00"/>
                </a:solidFill>
                <a:effectLst/>
                <a:latin typeface="Arial Black" panose="020B0A04020102020204" pitchFamily="34" charset="0"/>
              </a:rPr>
              <a:t>The official state fish of California the </a:t>
            </a:r>
            <a:r>
              <a:rPr lang="en-US" sz="3200" b="0" dirty="0">
                <a:solidFill>
                  <a:srgbClr val="FFFF00"/>
                </a:solidFill>
                <a:effectLst/>
                <a:latin typeface="Arial Black" panose="020B0A04020102020204" pitchFamily="34" charset="0"/>
              </a:rPr>
              <a:t>golden </a:t>
            </a:r>
            <a:r>
              <a:rPr lang="en-US" sz="3200" b="0" dirty="0" smtClean="0">
                <a:solidFill>
                  <a:srgbClr val="FFFF00"/>
                </a:solidFill>
                <a:effectLst/>
                <a:latin typeface="Arial Black" panose="020B0A04020102020204" pitchFamily="34" charset="0"/>
              </a:rPr>
              <a:t>… is </a:t>
            </a:r>
            <a:r>
              <a:rPr lang="en-US" sz="3200" b="0" dirty="0">
                <a:solidFill>
                  <a:srgbClr val="FFFF00"/>
                </a:solidFill>
                <a:effectLst/>
                <a:latin typeface="Arial Black" panose="020B0A04020102020204" pitchFamily="34" charset="0"/>
              </a:rPr>
              <a:t>native to California, </a:t>
            </a:r>
            <a:r>
              <a:rPr lang="en-US" sz="3200" b="0" dirty="0" smtClean="0">
                <a:solidFill>
                  <a:srgbClr val="FFFF00"/>
                </a:solidFill>
                <a:effectLst/>
                <a:latin typeface="Arial Black" panose="020B0A04020102020204" pitchFamily="34" charset="0"/>
              </a:rPr>
              <a:t>originally </a:t>
            </a:r>
            <a:r>
              <a:rPr lang="en-US" sz="3200" b="0" dirty="0">
                <a:solidFill>
                  <a:srgbClr val="FFFF00"/>
                </a:solidFill>
                <a:effectLst/>
                <a:latin typeface="Arial Black" panose="020B0A04020102020204" pitchFamily="34" charset="0"/>
              </a:rPr>
              <a:t>found only in a few icy streams of the headwaters of the Kern River</a:t>
            </a:r>
            <a:r>
              <a:rPr lang="en-US" sz="3200" b="0" dirty="0" smtClean="0">
                <a:solidFill>
                  <a:srgbClr val="FFFF00"/>
                </a:solidFill>
                <a:effectLst/>
                <a:latin typeface="Arial Black" panose="020B0A04020102020204" pitchFamily="34" charset="0"/>
              </a:rPr>
              <a:t>.</a:t>
            </a:r>
          </a:p>
          <a:p>
            <a:pPr lvl="0" algn="l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3200" b="0" dirty="0" smtClean="0">
              <a:solidFill>
                <a:srgbClr val="FFFF00"/>
              </a:solidFill>
              <a:effectLst/>
              <a:latin typeface="Arial Black" panose="020B0A04020102020204" pitchFamily="34" charset="0"/>
            </a:endParaRPr>
          </a:p>
          <a:p>
            <a:pPr lvl="0"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3200" b="0" dirty="0" smtClean="0">
                <a:solidFill>
                  <a:srgbClr val="FF0000"/>
                </a:solidFill>
                <a:effectLst/>
                <a:latin typeface="Arial Black" panose="020B0A04020102020204" pitchFamily="34" charset="0"/>
              </a:rPr>
              <a:t>tusk, redfish, trout</a:t>
            </a:r>
            <a:endParaRPr lang="en-US" sz="3200" b="0" dirty="0">
              <a:solidFill>
                <a:srgbClr val="FF0000"/>
              </a:solidFill>
              <a:effectLst/>
              <a:latin typeface="Arial Black" panose="020B0A04020102020204" pitchFamily="34" charset="0"/>
            </a:endParaRPr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291962" y="4978449"/>
            <a:ext cx="6624637" cy="140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9pPr>
          </a:lstStyle>
          <a:p>
            <a:pPr eaLnBrk="1" hangingPunct="1">
              <a:buClr>
                <a:srgbClr val="A50021"/>
              </a:buClr>
              <a:buNone/>
              <a:defRPr/>
            </a:pPr>
            <a:r>
              <a:rPr lang="en-US" sz="7200" b="1" kern="0" dirty="0">
                <a:solidFill>
                  <a:srgbClr val="FFFF00"/>
                </a:solidFill>
                <a:latin typeface="Times New Roman"/>
              </a:rPr>
              <a:t>trout</a:t>
            </a:r>
          </a:p>
        </p:txBody>
      </p:sp>
      <p:pic>
        <p:nvPicPr>
          <p:cNvPr id="8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817389" y="2996952"/>
            <a:ext cx="4032447" cy="268476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363808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14:window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4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5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000"/>
                            </p:stCondLst>
                            <p:childTnLst>
                              <p:par>
                                <p:cTn id="20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334682" y="165508"/>
            <a:ext cx="8229600" cy="3582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9pPr>
          </a:lstStyle>
          <a:p>
            <a:pPr lvl="0" algn="l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4800" b="0" dirty="0">
              <a:solidFill>
                <a:srgbClr val="FFFF00"/>
              </a:solidFill>
              <a:effectLst/>
              <a:latin typeface="Arial Black" panose="020B0A04020102020204" pitchFamily="34" charset="0"/>
            </a:endParaRPr>
          </a:p>
          <a:p>
            <a:pPr lvl="0"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4800" b="0" dirty="0" smtClean="0">
                <a:solidFill>
                  <a:srgbClr val="FFFF00"/>
                </a:solidFill>
                <a:effectLst/>
                <a:latin typeface="Arial Black" panose="020B0A04020102020204" pitchFamily="34" charset="0"/>
              </a:rPr>
              <a:t>The … dance is the official dance of California</a:t>
            </a:r>
          </a:p>
          <a:p>
            <a:pPr lvl="0"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3600" b="0" dirty="0" smtClean="0">
                <a:solidFill>
                  <a:srgbClr val="FF0000"/>
                </a:solidFill>
                <a:effectLst/>
                <a:latin typeface="Arial Black" panose="020B0A04020102020204" pitchFamily="34" charset="0"/>
              </a:rPr>
              <a:t>Foxtrot </a:t>
            </a:r>
          </a:p>
          <a:p>
            <a:pPr lvl="0"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3600" b="0" dirty="0" smtClean="0">
                <a:solidFill>
                  <a:srgbClr val="FF0000"/>
                </a:solidFill>
                <a:effectLst/>
                <a:latin typeface="Arial Black" panose="020B0A04020102020204" pitchFamily="34" charset="0"/>
              </a:rPr>
              <a:t>Flamenco </a:t>
            </a:r>
          </a:p>
          <a:p>
            <a:pPr lvl="0"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3600" b="0" dirty="0" smtClean="0">
                <a:solidFill>
                  <a:srgbClr val="FF0000"/>
                </a:solidFill>
                <a:effectLst/>
                <a:latin typeface="Arial Black" panose="020B0A04020102020204" pitchFamily="34" charset="0"/>
              </a:rPr>
              <a:t>Square</a:t>
            </a:r>
            <a:endParaRPr lang="en-US" sz="5400" b="0" dirty="0">
              <a:solidFill>
                <a:srgbClr val="FF0000"/>
              </a:solidFill>
              <a:effectLst/>
              <a:latin typeface="Arial Black" panose="020B0A04020102020204" pitchFamily="34" charset="0"/>
            </a:endParaRPr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239637" y="5023092"/>
            <a:ext cx="6624637" cy="140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9pPr>
          </a:lstStyle>
          <a:p>
            <a:pPr eaLnBrk="1" hangingPunct="1">
              <a:buClr>
                <a:srgbClr val="A50021"/>
              </a:buClr>
              <a:buNone/>
              <a:defRPr/>
            </a:pPr>
            <a:r>
              <a:rPr lang="en-US" sz="7200" b="1" kern="0" dirty="0">
                <a:solidFill>
                  <a:srgbClr val="FFFF00"/>
                </a:solidFill>
                <a:latin typeface="Times New Roman"/>
              </a:rPr>
              <a:t>Square</a:t>
            </a:r>
            <a:endParaRPr lang="en-US" sz="7200" b="1" kern="0" dirty="0" smtClean="0">
              <a:solidFill>
                <a:srgbClr val="FFFF00"/>
              </a:solidFill>
              <a:latin typeface="Times New Roman"/>
            </a:endParaRPr>
          </a:p>
        </p:txBody>
      </p:sp>
      <p:pic>
        <p:nvPicPr>
          <p:cNvPr id="8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873677" y="2420888"/>
            <a:ext cx="3981194" cy="38713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929359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14:window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4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5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500"/>
                            </p:stCondLst>
                            <p:childTnLst>
                              <p:par>
                                <p:cTn id="20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339602" y="764704"/>
            <a:ext cx="8229600" cy="3582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9pPr>
          </a:lstStyle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800" b="0" dirty="0">
                <a:solidFill>
                  <a:srgbClr val="FFFF00"/>
                </a:solidFill>
                <a:effectLst/>
                <a:latin typeface="Arial Black" panose="020B0A04020102020204" pitchFamily="34" charset="0"/>
              </a:rPr>
              <a:t>A widespread, native perennial </a:t>
            </a:r>
            <a:r>
              <a:rPr lang="en-US" sz="2800" b="0" dirty="0" smtClean="0">
                <a:solidFill>
                  <a:srgbClr val="FFFF00"/>
                </a:solidFill>
                <a:effectLst/>
                <a:latin typeface="Arial Black" panose="020B0A04020102020204" pitchFamily="34" charset="0"/>
              </a:rPr>
              <a:t>bunchgrass - Purple … - was </a:t>
            </a:r>
            <a:r>
              <a:rPr lang="en-US" sz="2800" b="0" dirty="0">
                <a:solidFill>
                  <a:srgbClr val="FFFF00"/>
                </a:solidFill>
                <a:effectLst/>
                <a:latin typeface="Arial Black" panose="020B0A04020102020204" pitchFamily="34" charset="0"/>
              </a:rPr>
              <a:t>designated the official state grass of California in 2004. </a:t>
            </a:r>
            <a:endParaRPr lang="en-US" sz="2800" b="0" dirty="0" smtClean="0">
              <a:solidFill>
                <a:srgbClr val="FFFF00"/>
              </a:solidFill>
              <a:effectLst/>
              <a:latin typeface="Arial Black" panose="020B0A04020102020204" pitchFamily="34" charset="0"/>
            </a:endParaRPr>
          </a:p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2800" b="0" dirty="0" smtClean="0">
              <a:solidFill>
                <a:srgbClr val="FFFF00"/>
              </a:solidFill>
              <a:effectLst/>
              <a:latin typeface="Arial Black" panose="020B0A04020102020204" pitchFamily="34" charset="0"/>
            </a:endParaRPr>
          </a:p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3200" b="0" dirty="0" smtClean="0">
                <a:solidFill>
                  <a:srgbClr val="FF0000"/>
                </a:solidFill>
                <a:effectLst/>
                <a:latin typeface="Arial Black" panose="020B0A04020102020204" pitchFamily="34" charset="0"/>
              </a:rPr>
              <a:t>timothy </a:t>
            </a:r>
          </a:p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3200" b="0" dirty="0" smtClean="0">
                <a:solidFill>
                  <a:srgbClr val="FF0000"/>
                </a:solidFill>
                <a:effectLst/>
                <a:latin typeface="Arial Black" panose="020B0A04020102020204" pitchFamily="34" charset="0"/>
              </a:rPr>
              <a:t>clover</a:t>
            </a:r>
          </a:p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3200" b="0" dirty="0" err="1" smtClean="0">
                <a:solidFill>
                  <a:srgbClr val="FF0000"/>
                </a:solidFill>
                <a:effectLst/>
                <a:latin typeface="Arial Black" panose="020B0A04020102020204" pitchFamily="34" charset="0"/>
              </a:rPr>
              <a:t>needlegrass</a:t>
            </a:r>
            <a:r>
              <a:rPr lang="en-US" sz="3200" b="0" dirty="0" smtClean="0">
                <a:solidFill>
                  <a:srgbClr val="FF0000"/>
                </a:solidFill>
                <a:effectLst/>
                <a:latin typeface="Arial Black" panose="020B0A04020102020204" pitchFamily="34" charset="0"/>
              </a:rPr>
              <a:t> </a:t>
            </a:r>
            <a:endParaRPr lang="en-US" sz="3200" b="0" dirty="0">
              <a:solidFill>
                <a:srgbClr val="FF0000"/>
              </a:solidFill>
              <a:effectLst/>
              <a:latin typeface="Arial Black" panose="020B0A04020102020204" pitchFamily="34" charset="0"/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323528" y="4953043"/>
            <a:ext cx="6624637" cy="140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9pPr>
          </a:lstStyle>
          <a:p>
            <a:pPr eaLnBrk="1" hangingPunct="1">
              <a:buClr>
                <a:srgbClr val="A50021"/>
              </a:buClr>
              <a:buNone/>
              <a:defRPr/>
            </a:pPr>
            <a:r>
              <a:rPr lang="en-US" sz="7200" b="1" kern="0" dirty="0" err="1">
                <a:solidFill>
                  <a:srgbClr val="FFFF00"/>
                </a:solidFill>
                <a:latin typeface="Times New Roman"/>
              </a:rPr>
              <a:t>needlegrass</a:t>
            </a:r>
            <a:endParaRPr lang="en-US" sz="7200" b="1" kern="0" dirty="0" smtClean="0">
              <a:solidFill>
                <a:srgbClr val="FFFF00"/>
              </a:solidFill>
              <a:latin typeface="Times New Roman"/>
            </a:endParaRPr>
          </a:p>
        </p:txBody>
      </p:sp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084168" y="2248825"/>
            <a:ext cx="2777528" cy="411074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994174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14:window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4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5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6000"/>
                            </p:stCondLst>
                            <p:childTnLst>
                              <p:par>
                                <p:cTn id="20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 bwMode="auto">
          <a:xfrm>
            <a:off x="410464" y="476672"/>
            <a:ext cx="8496944" cy="26396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9pPr>
          </a:lstStyle>
          <a:p>
            <a:pPr lvl="0"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4000" b="0" dirty="0">
                <a:solidFill>
                  <a:srgbClr val="FFFF00"/>
                </a:solidFill>
                <a:effectLst/>
                <a:latin typeface="Arial Black" panose="020B0A04020102020204" pitchFamily="34" charset="0"/>
              </a:rPr>
              <a:t>California designated </a:t>
            </a:r>
            <a:r>
              <a:rPr lang="en-US" sz="4000" b="0" dirty="0" smtClean="0">
                <a:solidFill>
                  <a:srgbClr val="FFFF00"/>
                </a:solidFill>
                <a:effectLst/>
                <a:latin typeface="Arial Black" panose="020B0A04020102020204" pitchFamily="34" charset="0"/>
              </a:rPr>
              <a:t>… as </a:t>
            </a:r>
            <a:r>
              <a:rPr lang="en-US" sz="4000" b="0" dirty="0">
                <a:solidFill>
                  <a:srgbClr val="FFFF00"/>
                </a:solidFill>
                <a:effectLst/>
                <a:latin typeface="Arial Black" panose="020B0A04020102020204" pitchFamily="34" charset="0"/>
              </a:rPr>
              <a:t>the official state tree in </a:t>
            </a:r>
            <a:r>
              <a:rPr lang="en-US" sz="4000" b="0" dirty="0" smtClean="0">
                <a:solidFill>
                  <a:srgbClr val="FFFF00"/>
                </a:solidFill>
                <a:effectLst/>
                <a:latin typeface="Arial Black" panose="020B0A04020102020204" pitchFamily="34" charset="0"/>
              </a:rPr>
              <a:t>1937</a:t>
            </a:r>
          </a:p>
          <a:p>
            <a:pPr lvl="0" algn="l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400" b="0" dirty="0">
              <a:solidFill>
                <a:srgbClr val="FFFF00"/>
              </a:solidFill>
              <a:effectLst/>
              <a:latin typeface="Arial Black" panose="020B0A04020102020204" pitchFamily="34" charset="0"/>
            </a:endParaRPr>
          </a:p>
          <a:p>
            <a:pPr lvl="0"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3200" b="0" dirty="0">
                <a:solidFill>
                  <a:srgbClr val="FF0000"/>
                </a:solidFill>
                <a:effectLst/>
                <a:latin typeface="Arial Black" panose="020B0A04020102020204" pitchFamily="34" charset="0"/>
              </a:rPr>
              <a:t>r</a:t>
            </a:r>
            <a:r>
              <a:rPr lang="en-US" sz="3200" b="0" dirty="0" smtClean="0">
                <a:solidFill>
                  <a:srgbClr val="FF0000"/>
                </a:solidFill>
                <a:effectLst/>
                <a:latin typeface="Arial Black" panose="020B0A04020102020204" pitchFamily="34" charset="0"/>
              </a:rPr>
              <a:t>edwood</a:t>
            </a:r>
          </a:p>
          <a:p>
            <a:pPr lvl="0"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3200" b="0" dirty="0" smtClean="0">
                <a:solidFill>
                  <a:srgbClr val="FF0000"/>
                </a:solidFill>
                <a:effectLst/>
                <a:latin typeface="Arial Black" panose="020B0A04020102020204" pitchFamily="34" charset="0"/>
              </a:rPr>
              <a:t>birch</a:t>
            </a:r>
          </a:p>
          <a:p>
            <a:pPr lvl="0"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3200" b="0" dirty="0" smtClean="0">
                <a:solidFill>
                  <a:srgbClr val="FF0000"/>
                </a:solidFill>
                <a:effectLst/>
                <a:latin typeface="Arial Black" panose="020B0A04020102020204" pitchFamily="34" charset="0"/>
              </a:rPr>
              <a:t>rowan-tree</a:t>
            </a:r>
            <a:endParaRPr lang="en-US" sz="3200" b="0" dirty="0">
              <a:solidFill>
                <a:srgbClr val="FF0000"/>
              </a:solidFill>
              <a:effectLst/>
              <a:latin typeface="Arial Black" panose="020B0A04020102020204" pitchFamily="34" charset="0"/>
            </a:endParaRPr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 bwMode="auto">
          <a:xfrm>
            <a:off x="0" y="4907240"/>
            <a:ext cx="6624637" cy="140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9pPr>
          </a:lstStyle>
          <a:p>
            <a:pPr eaLnBrk="1" hangingPunct="1">
              <a:buClr>
                <a:srgbClr val="A50021"/>
              </a:buClr>
              <a:buNone/>
              <a:defRPr/>
            </a:pPr>
            <a:r>
              <a:rPr lang="en-US" sz="7200" b="1" kern="0" dirty="0">
                <a:solidFill>
                  <a:srgbClr val="FFFF00"/>
                </a:solidFill>
                <a:latin typeface="Times New Roman"/>
              </a:rPr>
              <a:t>redwood</a:t>
            </a:r>
            <a:endParaRPr lang="ru-RU" sz="7200" b="1" kern="0" dirty="0" smtClean="0">
              <a:solidFill>
                <a:srgbClr val="FFFF00"/>
              </a:solidFill>
              <a:latin typeface="Times New Roman"/>
            </a:endParaRPr>
          </a:p>
        </p:txBody>
      </p:sp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723852" y="2564905"/>
            <a:ext cx="5183556" cy="340508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036482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14:window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4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5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4000"/>
                            </p:stCondLst>
                            <p:childTnLst>
                              <p:par>
                                <p:cTn id="20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 bwMode="auto">
          <a:xfrm>
            <a:off x="105662" y="476672"/>
            <a:ext cx="8229600" cy="3582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9pPr>
          </a:lstStyle>
          <a:p>
            <a:pPr lvl="0"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4000" b="0" dirty="0" smtClean="0">
                <a:solidFill>
                  <a:srgbClr val="FFFF00"/>
                </a:solidFill>
                <a:effectLst/>
                <a:latin typeface="Arial Black" panose="020B0A04020102020204" pitchFamily="34" charset="0"/>
              </a:rPr>
              <a:t>… is </a:t>
            </a:r>
            <a:r>
              <a:rPr lang="en-US" sz="4000" b="0" dirty="0">
                <a:solidFill>
                  <a:srgbClr val="FFFF00"/>
                </a:solidFill>
                <a:effectLst/>
                <a:latin typeface="Arial Black" panose="020B0A04020102020204" pitchFamily="34" charset="0"/>
              </a:rPr>
              <a:t>an element with the chemical symbol Au (from the Latin word aurum - "shining dawn</a:t>
            </a:r>
            <a:r>
              <a:rPr lang="en-US" sz="4000" b="0" dirty="0" smtClean="0">
                <a:solidFill>
                  <a:srgbClr val="FFFF00"/>
                </a:solidFill>
                <a:effectLst/>
                <a:latin typeface="Arial Black" panose="020B0A04020102020204" pitchFamily="34" charset="0"/>
              </a:rPr>
              <a:t>") and is the official mineral of California. </a:t>
            </a:r>
          </a:p>
          <a:p>
            <a:pPr lvl="0" algn="l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4000" b="0" dirty="0">
              <a:solidFill>
                <a:srgbClr val="FFFF00"/>
              </a:solidFill>
              <a:effectLst/>
              <a:latin typeface="Arial Black" panose="020B0A04020102020204" pitchFamily="34" charset="0"/>
            </a:endParaRPr>
          </a:p>
          <a:p>
            <a:pPr lvl="0"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3200" b="0" dirty="0" smtClean="0">
                <a:solidFill>
                  <a:srgbClr val="FF0000"/>
                </a:solidFill>
                <a:effectLst/>
                <a:latin typeface="Arial Black" panose="020B0A04020102020204" pitchFamily="34" charset="0"/>
              </a:rPr>
              <a:t>c</a:t>
            </a:r>
            <a:r>
              <a:rPr lang="en-US" sz="3200" b="0" dirty="0" smtClean="0">
                <a:solidFill>
                  <a:srgbClr val="FF0000"/>
                </a:solidFill>
                <a:effectLst/>
                <a:latin typeface="Arial Black" panose="020B0A04020102020204" pitchFamily="34" charset="0"/>
              </a:rPr>
              <a:t>alcite, copper, gold</a:t>
            </a:r>
            <a:endParaRPr lang="en-US" sz="3200" b="0" dirty="0">
              <a:solidFill>
                <a:srgbClr val="FF0000"/>
              </a:solidFill>
              <a:effectLst/>
              <a:latin typeface="Arial Black" panose="020B0A04020102020204" pitchFamily="34" charset="0"/>
            </a:endParaRPr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 bwMode="auto">
          <a:xfrm>
            <a:off x="290697" y="4880328"/>
            <a:ext cx="6624637" cy="140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9pPr>
          </a:lstStyle>
          <a:p>
            <a:pPr eaLnBrk="1" hangingPunct="1">
              <a:buClr>
                <a:srgbClr val="A50021"/>
              </a:buClr>
              <a:buNone/>
              <a:defRPr/>
            </a:pPr>
            <a:r>
              <a:rPr lang="en-US" sz="7200" b="1" kern="0" dirty="0">
                <a:solidFill>
                  <a:srgbClr val="FFFF00"/>
                </a:solidFill>
                <a:latin typeface="Times New Roman"/>
              </a:rPr>
              <a:t>Gold</a:t>
            </a:r>
            <a:endParaRPr lang="ru-RU" sz="7200" b="1" kern="0" dirty="0" smtClean="0">
              <a:solidFill>
                <a:srgbClr val="FFFF00"/>
              </a:solidFill>
              <a:latin typeface="Times New Roman"/>
            </a:endParaRPr>
          </a:p>
        </p:txBody>
      </p:sp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053392" y="3354592"/>
            <a:ext cx="3790877" cy="250261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585827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14:window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4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5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500"/>
                            </p:stCondLst>
                            <p:childTnLst>
                              <p:par>
                                <p:cTn id="20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 bwMode="auto">
          <a:xfrm>
            <a:off x="359357" y="764704"/>
            <a:ext cx="8229600" cy="28319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9pPr>
          </a:lstStyle>
          <a:p>
            <a:pPr lvl="0"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b="0" dirty="0" smtClean="0">
                <a:solidFill>
                  <a:srgbClr val="FFFF00"/>
                </a:solidFill>
                <a:effectLst/>
                <a:latin typeface="Arial Black" panose="020B0A04020102020204" pitchFamily="34" charset="0"/>
              </a:rPr>
              <a:t>The capital of California is … .</a:t>
            </a:r>
          </a:p>
          <a:p>
            <a:pPr lvl="0" algn="l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b="0" dirty="0" smtClean="0">
              <a:solidFill>
                <a:srgbClr val="FFFF00"/>
              </a:solidFill>
              <a:effectLst/>
              <a:latin typeface="Arial Black" panose="020B0A04020102020204" pitchFamily="34" charset="0"/>
            </a:endParaRPr>
          </a:p>
          <a:p>
            <a:pPr lvl="0"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3200" b="0" dirty="0" err="1" smtClean="0">
                <a:solidFill>
                  <a:srgbClr val="FF0000"/>
                </a:solidFill>
                <a:effectLst/>
                <a:latin typeface="Arial Black" panose="020B0A04020102020204" pitchFamily="34" charset="0"/>
              </a:rPr>
              <a:t>Sacrameno</a:t>
            </a:r>
            <a:endParaRPr lang="en-US" sz="3200" b="0" dirty="0" smtClean="0">
              <a:solidFill>
                <a:srgbClr val="FF0000"/>
              </a:solidFill>
              <a:effectLst/>
              <a:latin typeface="Arial Black" panose="020B0A04020102020204" pitchFamily="34" charset="0"/>
            </a:endParaRPr>
          </a:p>
          <a:p>
            <a:pPr lvl="0"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3200" b="0" dirty="0" smtClean="0">
                <a:solidFill>
                  <a:srgbClr val="FF0000"/>
                </a:solidFill>
                <a:effectLst/>
                <a:latin typeface="Arial Black" panose="020B0A04020102020204" pitchFamily="34" charset="0"/>
              </a:rPr>
              <a:t>Los Angeles</a:t>
            </a:r>
          </a:p>
          <a:p>
            <a:pPr lvl="0"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3200" b="0" dirty="0" smtClean="0">
                <a:solidFill>
                  <a:srgbClr val="FF0000"/>
                </a:solidFill>
                <a:effectLst/>
                <a:latin typeface="Arial Black" panose="020B0A04020102020204" pitchFamily="34" charset="0"/>
              </a:rPr>
              <a:t>San Francisco</a:t>
            </a:r>
            <a:endParaRPr lang="en-US" sz="3200" b="0" dirty="0" smtClean="0">
              <a:solidFill>
                <a:srgbClr val="FF0000"/>
              </a:solidFill>
              <a:effectLst/>
              <a:latin typeface="Arial Black" panose="020B0A04020102020204" pitchFamily="34" charset="0"/>
            </a:endParaRPr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 bwMode="auto">
          <a:xfrm>
            <a:off x="336919" y="5013176"/>
            <a:ext cx="6624637" cy="140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9pPr>
          </a:lstStyle>
          <a:p>
            <a:pPr eaLnBrk="1" hangingPunct="1">
              <a:buClr>
                <a:srgbClr val="A50021"/>
              </a:buClr>
              <a:buNone/>
              <a:defRPr/>
            </a:pPr>
            <a:r>
              <a:rPr lang="en-US" sz="7200" b="1" kern="0" dirty="0" smtClean="0">
                <a:solidFill>
                  <a:srgbClr val="FFFF00"/>
                </a:solidFill>
                <a:latin typeface="Times New Roman"/>
              </a:rPr>
              <a:t>Sacramento</a:t>
            </a:r>
            <a:endParaRPr lang="ru-RU" sz="7200" b="1" kern="0" dirty="0" smtClean="0">
              <a:solidFill>
                <a:srgbClr val="FFFF00"/>
              </a:solidFill>
              <a:latin typeface="Times New Roman"/>
            </a:endParaRPr>
          </a:p>
        </p:txBody>
      </p:sp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355976" y="1333038"/>
            <a:ext cx="4527283" cy="4527283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691426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14:window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4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5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500"/>
                            </p:stCondLst>
                            <p:childTnLst>
                              <p:par>
                                <p:cTn id="20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971600" y="938298"/>
            <a:ext cx="7195175" cy="1569660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96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Great Job!</a:t>
            </a:r>
            <a:endParaRPr lang="ru-RU" sz="9600" b="1" spc="50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13392" y="3062862"/>
            <a:ext cx="891167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Arial Black" panose="020B0A04020102020204" pitchFamily="34" charset="0"/>
              </a:rPr>
              <a:t>California  </a:t>
            </a:r>
            <a:r>
              <a:rPr lang="en-US" sz="40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Arial Black" panose="020B0A04020102020204" pitchFamily="34" charset="0"/>
              </a:rPr>
              <a:t>Now Welcomes You!</a:t>
            </a:r>
            <a:endParaRPr lang="ru-RU" sz="4000" b="1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9027979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14:window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06099" y="2304905"/>
            <a:ext cx="8933856" cy="2215991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r>
              <a:rPr lang="en-US" sz="138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Arial Black" panose="020B0A04020102020204" pitchFamily="34" charset="0"/>
              </a:rPr>
              <a:t>The End</a:t>
            </a:r>
            <a:endParaRPr lang="ru-RU" sz="13800" b="1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682551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14:window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567408" y="2780928"/>
            <a:ext cx="813690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hlinkClick r:id="rId2"/>
              </a:rPr>
              <a:t>http://</a:t>
            </a:r>
            <a:r>
              <a:rPr lang="en-US" sz="2400" dirty="0" smtClean="0">
                <a:hlinkClick r:id="rId2"/>
              </a:rPr>
              <a:t>www.statesymbolsusa.org/California/mineral_gold.html</a:t>
            </a:r>
            <a:endParaRPr lang="en-US" sz="2400" dirty="0" smtClean="0"/>
          </a:p>
          <a:p>
            <a:endParaRPr lang="en-US" sz="2400" dirty="0"/>
          </a:p>
        </p:txBody>
      </p:sp>
      <p:sp>
        <p:nvSpPr>
          <p:cNvPr id="6" name="TextBox 5"/>
          <p:cNvSpPr txBox="1"/>
          <p:nvPr/>
        </p:nvSpPr>
        <p:spPr>
          <a:xfrm>
            <a:off x="1403648" y="332656"/>
            <a:ext cx="5856283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600" b="1" spc="200" dirty="0" smtClean="0">
                <a:ln w="29210">
                  <a:solidFill>
                    <a:schemeClr val="accent3">
                      <a:tint val="10000"/>
                    </a:schemeClr>
                  </a:solidFill>
                </a:ln>
                <a:solidFill>
                  <a:schemeClr val="accent3">
                    <a:satMod val="200000"/>
                    <a:alpha val="50000"/>
                  </a:schemeClr>
                </a:solidFill>
                <a:effectLst>
                  <a:innerShdw blurRad="50800" dist="50800" dir="8100000">
                    <a:srgbClr val="7D7D7D">
                      <a:alpha val="73000"/>
                    </a:srgbClr>
                  </a:innerShdw>
                </a:effectLst>
                <a:latin typeface="Arial Black" panose="020B0A04020102020204" pitchFamily="34" charset="0"/>
              </a:rPr>
              <a:t>Sources</a:t>
            </a:r>
            <a:endParaRPr lang="ru-RU" sz="9600" b="1" spc="200" dirty="0">
              <a:ln w="29210">
                <a:solidFill>
                  <a:schemeClr val="accent3">
                    <a:tint val="10000"/>
                  </a:schemeClr>
                </a:solidFill>
              </a:ln>
              <a:solidFill>
                <a:schemeClr val="accent3">
                  <a:satMod val="200000"/>
                  <a:alpha val="50000"/>
                </a:schemeClr>
              </a:solidFill>
              <a:effectLst>
                <a:innerShdw blurRad="50800" dist="50800" dir="8100000">
                  <a:srgbClr val="7D7D7D">
                    <a:alpha val="73000"/>
                  </a:srgbClr>
                </a:innerShdw>
              </a:effectLst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867464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14:window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63"/>
          <a:stretch/>
        </p:blipFill>
        <p:spPr bwMode="auto">
          <a:xfrm>
            <a:off x="0" y="710734"/>
            <a:ext cx="9144000" cy="61472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555268" y="0"/>
            <a:ext cx="6271653" cy="2123658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r"/>
            <a:r>
              <a:rPr lang="en-US" sz="6600" b="1" spc="50" dirty="0" smtClean="0">
                <a:ln w="11430"/>
                <a:solidFill>
                  <a:srgbClr val="00B0F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 Welcome </a:t>
            </a:r>
          </a:p>
          <a:p>
            <a:pPr algn="r"/>
            <a:r>
              <a:rPr lang="en-US" sz="6600" b="1" spc="50" dirty="0" smtClean="0">
                <a:ln w="11430"/>
                <a:solidFill>
                  <a:srgbClr val="00B0F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to California!</a:t>
            </a:r>
            <a:endParaRPr lang="ru-RU" sz="6600" b="1" spc="50" dirty="0">
              <a:ln w="11430"/>
              <a:solidFill>
                <a:srgbClr val="00B0F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6546" y="4795897"/>
            <a:ext cx="9118215" cy="2062103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3200" b="1" spc="50" dirty="0">
                <a:ln w="11430"/>
                <a:solidFill>
                  <a:srgbClr val="0000CC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How well do you think you know Alabama state? </a:t>
            </a:r>
            <a:r>
              <a:rPr lang="en-US" sz="3200" b="1" spc="50" dirty="0" smtClean="0">
                <a:ln w="11430"/>
                <a:solidFill>
                  <a:srgbClr val="0000CC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This quiz will help you to know some facts about one of the beautiful states of the USA! </a:t>
            </a:r>
            <a:endParaRPr lang="ru-RU" sz="3200" b="1" spc="50" dirty="0">
              <a:ln w="11430"/>
              <a:solidFill>
                <a:srgbClr val="0000CC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pic>
        <p:nvPicPr>
          <p:cNvPr id="1026" name="Picture 2" descr="http://www.gifs.net/Animation11/Geography_and_History/State_Flags/california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45" y="18038"/>
            <a:ext cx="2582377" cy="1864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8487512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14:window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33" y="27464"/>
            <a:ext cx="9115931" cy="59351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-108520" y="5683314"/>
            <a:ext cx="9380838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600" dirty="0" smtClean="0">
                <a:solidFill>
                  <a:srgbClr val="FFFF00"/>
                </a:solidFill>
                <a:latin typeface="Arial Black" panose="020B0A04020102020204" pitchFamily="34" charset="0"/>
              </a:rPr>
              <a:t>Ready? Steady? Go!</a:t>
            </a:r>
            <a:endParaRPr lang="ru-RU" sz="6600" dirty="0">
              <a:solidFill>
                <a:srgbClr val="FFFF00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330564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14:window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2"/>
          <p:cNvSpPr txBox="1">
            <a:spLocks noChangeArrowheads="1"/>
          </p:cNvSpPr>
          <p:nvPr/>
        </p:nvSpPr>
        <p:spPr bwMode="auto">
          <a:xfrm>
            <a:off x="296261" y="908720"/>
            <a:ext cx="8712968" cy="12715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9pPr>
          </a:lstStyle>
          <a:p>
            <a:pPr marL="45720" lvl="0" algn="l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en-US" b="0" dirty="0" smtClean="0">
                <a:solidFill>
                  <a:srgbClr val="FFFF00"/>
                </a:solidFill>
                <a:effectLst/>
                <a:latin typeface="Arial Black" panose="020B0A04020102020204" pitchFamily="34" charset="0"/>
                <a:ea typeface="+mn-ea"/>
                <a:cs typeface="+mn-cs"/>
              </a:rPr>
              <a:t>The … State is the nickname of California.</a:t>
            </a:r>
          </a:p>
          <a:p>
            <a:pPr marL="45720" lvl="0" algn="l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endParaRPr lang="en-US" sz="3600" b="0" dirty="0">
              <a:solidFill>
                <a:srgbClr val="FFFF00"/>
              </a:solidFill>
              <a:effectLst/>
              <a:latin typeface="Arial Black" panose="020B0A04020102020204" pitchFamily="34" charset="0"/>
              <a:ea typeface="+mn-ea"/>
              <a:cs typeface="+mn-cs"/>
            </a:endParaRPr>
          </a:p>
          <a:p>
            <a:pPr marL="45720" lvl="0" algn="l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en-US" sz="3600" b="0" dirty="0" smtClean="0">
                <a:solidFill>
                  <a:srgbClr val="FF0000"/>
                </a:solidFill>
                <a:effectLst/>
                <a:latin typeface="Arial Black" panose="020B0A04020102020204" pitchFamily="34" charset="0"/>
                <a:ea typeface="+mn-ea"/>
                <a:cs typeface="+mn-cs"/>
              </a:rPr>
              <a:t>sunny, golden, silver</a:t>
            </a:r>
            <a:endParaRPr lang="en-US" sz="3600" dirty="0">
              <a:solidFill>
                <a:srgbClr val="FF0000"/>
              </a:solidFill>
              <a:effectLst/>
              <a:latin typeface="Arial Black" panose="020B0A04020102020204" pitchFamily="34" charset="0"/>
              <a:ea typeface="+mn-ea"/>
              <a:cs typeface="+mn-cs"/>
            </a:endParaRPr>
          </a:p>
        </p:txBody>
      </p:sp>
      <p:sp>
        <p:nvSpPr>
          <p:cNvPr id="9" name="Rectangle 3"/>
          <p:cNvSpPr txBox="1">
            <a:spLocks noChangeArrowheads="1"/>
          </p:cNvSpPr>
          <p:nvPr/>
        </p:nvSpPr>
        <p:spPr bwMode="auto">
          <a:xfrm>
            <a:off x="323528" y="4518102"/>
            <a:ext cx="6624637" cy="140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9pPr>
          </a:lstStyle>
          <a:p>
            <a:pPr eaLnBrk="1" hangingPunct="1">
              <a:buClr>
                <a:srgbClr val="A50021"/>
              </a:buClr>
              <a:buNone/>
              <a:defRPr/>
            </a:pPr>
            <a:r>
              <a:rPr lang="en-US" sz="7200" b="1" kern="0" dirty="0" smtClean="0">
                <a:solidFill>
                  <a:srgbClr val="FFFF00"/>
                </a:solidFill>
                <a:latin typeface="Times New Roman"/>
              </a:rPr>
              <a:t>Golden</a:t>
            </a:r>
            <a:endParaRPr lang="en-US" sz="7200" b="1" kern="0" dirty="0" smtClean="0">
              <a:solidFill>
                <a:srgbClr val="FFFF00"/>
              </a:solidFill>
              <a:latin typeface="Times New Roman"/>
            </a:endParaRPr>
          </a:p>
        </p:txBody>
      </p:sp>
      <p:pic>
        <p:nvPicPr>
          <p:cNvPr id="10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580112" y="2942004"/>
            <a:ext cx="3204391" cy="36551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913057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14:window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4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5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500"/>
                            </p:stCondLst>
                            <p:childTnLst>
                              <p:par>
                                <p:cTn id="20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107504" y="548680"/>
            <a:ext cx="8217557" cy="12715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9pPr>
          </a:lstStyle>
          <a:p>
            <a:pPr marL="45720" lvl="0" algn="l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en-US" sz="3600" b="0" dirty="0" smtClean="0">
                <a:solidFill>
                  <a:srgbClr val="FFFF00"/>
                </a:solidFill>
                <a:effectLst/>
                <a:latin typeface="Arial Black" panose="020B0A04020102020204" pitchFamily="34" charset="0"/>
                <a:ea typeface="+mn-ea"/>
                <a:cs typeface="+mn-cs"/>
              </a:rPr>
              <a:t>California celebrates its official flower day every </a:t>
            </a:r>
            <a:r>
              <a:rPr lang="en-US" sz="3600" b="0" dirty="0">
                <a:solidFill>
                  <a:srgbClr val="FFFF00"/>
                </a:solidFill>
                <a:effectLst/>
                <a:latin typeface="Arial Black" panose="020B0A04020102020204" pitchFamily="34" charset="0"/>
                <a:ea typeface="+mn-ea"/>
                <a:cs typeface="+mn-cs"/>
              </a:rPr>
              <a:t>year, April 6 </a:t>
            </a:r>
            <a:r>
              <a:rPr lang="en-US" sz="3600" b="0" dirty="0" smtClean="0">
                <a:solidFill>
                  <a:srgbClr val="FFFF00"/>
                </a:solidFill>
                <a:effectLst/>
                <a:latin typeface="Arial Black" panose="020B0A04020102020204" pitchFamily="34" charset="0"/>
                <a:ea typeface="+mn-ea"/>
                <a:cs typeface="+mn-cs"/>
              </a:rPr>
              <a:t>when it is </a:t>
            </a:r>
            <a:r>
              <a:rPr lang="en-US" sz="3600" b="0" dirty="0">
                <a:solidFill>
                  <a:srgbClr val="FFFF00"/>
                </a:solidFill>
                <a:effectLst/>
                <a:latin typeface="Arial Black" panose="020B0A04020102020204" pitchFamily="34" charset="0"/>
                <a:ea typeface="+mn-ea"/>
                <a:cs typeface="+mn-cs"/>
              </a:rPr>
              <a:t>California </a:t>
            </a:r>
            <a:r>
              <a:rPr lang="en-US" sz="3600" b="0" dirty="0" smtClean="0">
                <a:solidFill>
                  <a:srgbClr val="FFFF00"/>
                </a:solidFill>
                <a:effectLst/>
                <a:latin typeface="Arial Black" panose="020B0A04020102020204" pitchFamily="34" charset="0"/>
                <a:ea typeface="+mn-ea"/>
                <a:cs typeface="+mn-cs"/>
              </a:rPr>
              <a:t>… Day </a:t>
            </a:r>
          </a:p>
          <a:p>
            <a:pPr marL="45720" lvl="0" algn="l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en-US" sz="3200" b="0" dirty="0" smtClean="0">
                <a:solidFill>
                  <a:srgbClr val="FF0000"/>
                </a:solidFill>
                <a:effectLst/>
                <a:latin typeface="Arial Black" panose="020B0A04020102020204" pitchFamily="34" charset="0"/>
                <a:ea typeface="+mn-ea"/>
                <a:cs typeface="+mn-cs"/>
              </a:rPr>
              <a:t>poppy, rose, peony</a:t>
            </a:r>
            <a:endParaRPr lang="en-US" sz="3200" dirty="0">
              <a:solidFill>
                <a:srgbClr val="FF0000"/>
              </a:solidFill>
              <a:effectLst/>
              <a:latin typeface="Arial Black" panose="020B0A04020102020204" pitchFamily="34" charset="0"/>
              <a:ea typeface="+mn-ea"/>
              <a:cs typeface="+mn-cs"/>
            </a:endParaRP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323528" y="4518103"/>
            <a:ext cx="6624637" cy="140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9pPr>
          </a:lstStyle>
          <a:p>
            <a:pPr eaLnBrk="1" hangingPunct="1">
              <a:buClr>
                <a:srgbClr val="A50021"/>
              </a:buClr>
              <a:buNone/>
              <a:defRPr/>
            </a:pPr>
            <a:r>
              <a:rPr lang="en-US" sz="7200" b="1" kern="0" dirty="0">
                <a:solidFill>
                  <a:srgbClr val="FFFF00"/>
                </a:solidFill>
                <a:latin typeface="Times New Roman"/>
              </a:rPr>
              <a:t>Poppy</a:t>
            </a:r>
          </a:p>
        </p:txBody>
      </p:sp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479972" y="2496165"/>
            <a:ext cx="4278892" cy="3209169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151725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14:window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4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5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000"/>
                            </p:stCondLst>
                            <p:childTnLst>
                              <p:par>
                                <p:cTn id="20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107504" y="1268760"/>
            <a:ext cx="8458083" cy="12715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9pPr>
          </a:lstStyle>
          <a:p>
            <a:pPr marL="45720" lvl="0" algn="l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en-US" sz="3200" b="0" dirty="0" smtClean="0">
                <a:solidFill>
                  <a:srgbClr val="FFFF00"/>
                </a:solidFill>
                <a:effectLst/>
                <a:latin typeface="Arial Black" panose="020B0A04020102020204" pitchFamily="34" charset="0"/>
                <a:ea typeface="+mn-ea"/>
                <a:cs typeface="+mn-cs"/>
              </a:rPr>
              <a:t>The </a:t>
            </a:r>
            <a:r>
              <a:rPr lang="en-US" sz="3200" b="0" dirty="0">
                <a:solidFill>
                  <a:srgbClr val="FFFF00"/>
                </a:solidFill>
                <a:effectLst/>
                <a:latin typeface="Arial Black" panose="020B0A04020102020204" pitchFamily="34" charset="0"/>
                <a:ea typeface="+mn-ea"/>
                <a:cs typeface="+mn-cs"/>
              </a:rPr>
              <a:t>California valley </a:t>
            </a:r>
            <a:r>
              <a:rPr lang="en-US" sz="3200" b="0" dirty="0" smtClean="0">
                <a:solidFill>
                  <a:srgbClr val="FFFF00"/>
                </a:solidFill>
                <a:effectLst/>
                <a:latin typeface="Arial Black" panose="020B0A04020102020204" pitchFamily="34" charset="0"/>
                <a:ea typeface="+mn-ea"/>
                <a:cs typeface="+mn-cs"/>
              </a:rPr>
              <a:t>…,</a:t>
            </a:r>
          </a:p>
          <a:p>
            <a:pPr marL="45720" lvl="0" algn="l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en-US" sz="3200" b="0" dirty="0" smtClean="0">
                <a:solidFill>
                  <a:srgbClr val="FFFF00"/>
                </a:solidFill>
                <a:effectLst/>
                <a:latin typeface="Arial Black" panose="020B0A04020102020204" pitchFamily="34" charset="0"/>
                <a:ea typeface="+mn-ea"/>
                <a:cs typeface="+mn-cs"/>
              </a:rPr>
              <a:t>the </a:t>
            </a:r>
            <a:r>
              <a:rPr lang="en-US" sz="3200" b="0" dirty="0">
                <a:solidFill>
                  <a:srgbClr val="FFFF00"/>
                </a:solidFill>
                <a:effectLst/>
                <a:latin typeface="Arial Black" panose="020B0A04020102020204" pitchFamily="34" charset="0"/>
                <a:ea typeface="+mn-ea"/>
                <a:cs typeface="+mn-cs"/>
              </a:rPr>
              <a:t>official state </a:t>
            </a:r>
            <a:r>
              <a:rPr lang="en-US" sz="3200" b="0" dirty="0" smtClean="0">
                <a:solidFill>
                  <a:srgbClr val="FFFF00"/>
                </a:solidFill>
                <a:effectLst/>
                <a:latin typeface="Arial Black" panose="020B0A04020102020204" pitchFamily="34" charset="0"/>
                <a:ea typeface="+mn-ea"/>
                <a:cs typeface="+mn-cs"/>
              </a:rPr>
              <a:t>bird, is known </a:t>
            </a:r>
            <a:r>
              <a:rPr lang="en-US" sz="3200" b="0" dirty="0">
                <a:solidFill>
                  <a:srgbClr val="FFFF00"/>
                </a:solidFill>
                <a:effectLst/>
                <a:latin typeface="Arial Black" panose="020B0A04020102020204" pitchFamily="34" charset="0"/>
                <a:ea typeface="+mn-ea"/>
                <a:cs typeface="+mn-cs"/>
              </a:rPr>
              <a:t>for </a:t>
            </a:r>
            <a:r>
              <a:rPr lang="en-US" sz="3200" b="0" dirty="0" smtClean="0">
                <a:solidFill>
                  <a:srgbClr val="FFFF00"/>
                </a:solidFill>
                <a:effectLst/>
                <a:latin typeface="Arial Black" panose="020B0A04020102020204" pitchFamily="34" charset="0"/>
                <a:ea typeface="+mn-ea"/>
                <a:cs typeface="+mn-cs"/>
              </a:rPr>
              <a:t>its </a:t>
            </a:r>
            <a:r>
              <a:rPr lang="en-US" sz="3200" b="0" dirty="0">
                <a:solidFill>
                  <a:srgbClr val="FFFF00"/>
                </a:solidFill>
                <a:effectLst/>
                <a:latin typeface="Arial Black" panose="020B0A04020102020204" pitchFamily="34" charset="0"/>
                <a:ea typeface="+mn-ea"/>
                <a:cs typeface="+mn-cs"/>
              </a:rPr>
              <a:t>hardiness and adaptability, </a:t>
            </a:r>
            <a:r>
              <a:rPr lang="en-US" sz="3200" b="0" dirty="0" smtClean="0">
                <a:solidFill>
                  <a:srgbClr val="FFFF00"/>
                </a:solidFill>
                <a:effectLst/>
                <a:latin typeface="Arial Black" panose="020B0A04020102020204" pitchFamily="34" charset="0"/>
                <a:ea typeface="+mn-ea"/>
                <a:cs typeface="+mn-cs"/>
              </a:rPr>
              <a:t>and being </a:t>
            </a:r>
            <a:r>
              <a:rPr lang="en-US" sz="3200" b="0" dirty="0">
                <a:solidFill>
                  <a:srgbClr val="FFFF00"/>
                </a:solidFill>
                <a:effectLst/>
                <a:latin typeface="Arial Black" panose="020B0A04020102020204" pitchFamily="34" charset="0"/>
                <a:ea typeface="+mn-ea"/>
                <a:cs typeface="+mn-cs"/>
              </a:rPr>
              <a:t>a plump bird, smaller than a pigeon, with a distinctive black plume on its </a:t>
            </a:r>
            <a:r>
              <a:rPr lang="en-US" sz="3200" b="0" dirty="0" smtClean="0">
                <a:solidFill>
                  <a:srgbClr val="FFFF00"/>
                </a:solidFill>
                <a:effectLst/>
                <a:latin typeface="Arial Black" panose="020B0A04020102020204" pitchFamily="34" charset="0"/>
                <a:ea typeface="+mn-ea"/>
                <a:cs typeface="+mn-cs"/>
              </a:rPr>
              <a:t>head. </a:t>
            </a:r>
          </a:p>
          <a:p>
            <a:pPr marL="45720" lvl="0" algn="l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en-US" sz="3200" b="0" dirty="0" smtClean="0">
                <a:solidFill>
                  <a:srgbClr val="FF0000"/>
                </a:solidFill>
                <a:effectLst/>
                <a:latin typeface="Arial Black" panose="020B0A04020102020204" pitchFamily="34" charset="0"/>
                <a:ea typeface="+mn-ea"/>
                <a:cs typeface="+mn-cs"/>
              </a:rPr>
              <a:t>flamingo, quail, </a:t>
            </a:r>
            <a:r>
              <a:rPr lang="en-US" sz="3200" b="0" dirty="0" err="1" smtClean="0">
                <a:solidFill>
                  <a:srgbClr val="FF0000"/>
                </a:solidFill>
                <a:effectLst/>
                <a:latin typeface="Arial Black" panose="020B0A04020102020204" pitchFamily="34" charset="0"/>
                <a:ea typeface="+mn-ea"/>
                <a:cs typeface="+mn-cs"/>
              </a:rPr>
              <a:t>pegeon</a:t>
            </a:r>
            <a:r>
              <a:rPr lang="en-US" sz="3200" b="0" dirty="0" smtClean="0">
                <a:solidFill>
                  <a:srgbClr val="FF0000"/>
                </a:solidFill>
                <a:effectLst/>
                <a:latin typeface="Arial Black" panose="020B0A04020102020204" pitchFamily="34" charset="0"/>
                <a:ea typeface="+mn-ea"/>
                <a:cs typeface="+mn-cs"/>
              </a:rPr>
              <a:t> </a:t>
            </a:r>
            <a:endParaRPr lang="en-US" sz="3200" dirty="0">
              <a:solidFill>
                <a:srgbClr val="FF0000"/>
              </a:solidFill>
              <a:effectLst/>
              <a:latin typeface="Arial Black" panose="020B0A04020102020204" pitchFamily="34" charset="0"/>
              <a:ea typeface="+mn-ea"/>
              <a:cs typeface="+mn-cs"/>
            </a:endParaRP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107504" y="4551888"/>
            <a:ext cx="6624637" cy="140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9pPr>
          </a:lstStyle>
          <a:p>
            <a:pPr eaLnBrk="1" hangingPunct="1">
              <a:buClr>
                <a:srgbClr val="A50021"/>
              </a:buClr>
              <a:buNone/>
              <a:defRPr/>
            </a:pPr>
            <a:r>
              <a:rPr lang="en-US" sz="6600" b="1" kern="0" dirty="0">
                <a:solidFill>
                  <a:srgbClr val="FFFF00"/>
                </a:solidFill>
                <a:latin typeface="Times New Roman"/>
              </a:rPr>
              <a:t>quail</a:t>
            </a:r>
          </a:p>
        </p:txBody>
      </p:sp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372200" y="2780497"/>
            <a:ext cx="2554478" cy="284896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745387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14:window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4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5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000"/>
                            </p:stCondLst>
                            <p:childTnLst>
                              <p:par>
                                <p:cTn id="20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2"/>
          <p:cNvSpPr txBox="1">
            <a:spLocks noChangeArrowheads="1"/>
          </p:cNvSpPr>
          <p:nvPr/>
        </p:nvSpPr>
        <p:spPr bwMode="auto">
          <a:xfrm>
            <a:off x="161028" y="825206"/>
            <a:ext cx="8229600" cy="12715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9pPr>
          </a:lstStyle>
          <a:p>
            <a:pPr marL="45720" lvl="0" algn="l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en-US" sz="3600" b="0" dirty="0">
                <a:solidFill>
                  <a:srgbClr val="FFFF00"/>
                </a:solidFill>
                <a:effectLst/>
                <a:latin typeface="Arial Black" panose="020B0A04020102020204" pitchFamily="34" charset="0"/>
                <a:ea typeface="+mn-ea"/>
                <a:cs typeface="+mn-cs"/>
              </a:rPr>
              <a:t>The California grizzly </a:t>
            </a:r>
            <a:r>
              <a:rPr lang="en-US" sz="3600" b="0" dirty="0" smtClean="0">
                <a:solidFill>
                  <a:srgbClr val="FFFF00"/>
                </a:solidFill>
                <a:effectLst/>
                <a:latin typeface="Arial Black" panose="020B0A04020102020204" pitchFamily="34" charset="0"/>
                <a:ea typeface="+mn-ea"/>
                <a:cs typeface="+mn-cs"/>
              </a:rPr>
              <a:t>… was </a:t>
            </a:r>
            <a:r>
              <a:rPr lang="en-US" sz="3600" b="0" dirty="0">
                <a:solidFill>
                  <a:srgbClr val="FFFF00"/>
                </a:solidFill>
                <a:effectLst/>
                <a:latin typeface="Arial Black" panose="020B0A04020102020204" pitchFamily="34" charset="0"/>
                <a:ea typeface="+mn-ea"/>
                <a:cs typeface="+mn-cs"/>
              </a:rPr>
              <a:t>designated as the official state animal of California in </a:t>
            </a:r>
            <a:r>
              <a:rPr lang="en-US" sz="3600" b="0" dirty="0" smtClean="0">
                <a:solidFill>
                  <a:srgbClr val="FFFF00"/>
                </a:solidFill>
                <a:effectLst/>
                <a:latin typeface="Arial Black" panose="020B0A04020102020204" pitchFamily="34" charset="0"/>
                <a:ea typeface="+mn-ea"/>
                <a:cs typeface="+mn-cs"/>
              </a:rPr>
              <a:t>1953</a:t>
            </a:r>
          </a:p>
          <a:p>
            <a:pPr marL="45720" lvl="0" algn="l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en-US" sz="3200" b="0" dirty="0" smtClean="0">
                <a:solidFill>
                  <a:srgbClr val="FF0000"/>
                </a:solidFill>
                <a:effectLst/>
                <a:latin typeface="Arial Black" panose="020B0A04020102020204" pitchFamily="34" charset="0"/>
                <a:ea typeface="+mn-ea"/>
                <a:cs typeface="+mn-cs"/>
              </a:rPr>
              <a:t>monkey, </a:t>
            </a:r>
            <a:r>
              <a:rPr lang="en-US" sz="3200" b="0" dirty="0" smtClean="0">
                <a:solidFill>
                  <a:srgbClr val="FF0000"/>
                </a:solidFill>
                <a:effectLst/>
                <a:latin typeface="Arial Black" panose="020B0A04020102020204" pitchFamily="34" charset="0"/>
                <a:ea typeface="+mn-ea"/>
                <a:cs typeface="+mn-cs"/>
              </a:rPr>
              <a:t>bear</a:t>
            </a:r>
            <a:r>
              <a:rPr lang="en-US" sz="3200" b="0" dirty="0" smtClean="0">
                <a:solidFill>
                  <a:srgbClr val="FF0000"/>
                </a:solidFill>
                <a:effectLst/>
                <a:latin typeface="Arial Black" panose="020B0A04020102020204" pitchFamily="34" charset="0"/>
                <a:ea typeface="+mn-ea"/>
                <a:cs typeface="+mn-cs"/>
              </a:rPr>
              <a:t>, tiger</a:t>
            </a:r>
            <a:endParaRPr lang="en-US" sz="3200" dirty="0">
              <a:solidFill>
                <a:srgbClr val="FF0000"/>
              </a:solidFill>
              <a:effectLst/>
              <a:latin typeface="Arial Black" panose="020B0A04020102020204" pitchFamily="34" charset="0"/>
              <a:ea typeface="+mn-ea"/>
              <a:cs typeface="+mn-cs"/>
            </a:endParaRPr>
          </a:p>
        </p:txBody>
      </p:sp>
      <p:sp>
        <p:nvSpPr>
          <p:cNvPr id="10" name="Rectangle 3"/>
          <p:cNvSpPr txBox="1">
            <a:spLocks noChangeArrowheads="1"/>
          </p:cNvSpPr>
          <p:nvPr/>
        </p:nvSpPr>
        <p:spPr bwMode="auto">
          <a:xfrm>
            <a:off x="395536" y="4536505"/>
            <a:ext cx="6624637" cy="140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9pPr>
          </a:lstStyle>
          <a:p>
            <a:pPr eaLnBrk="1" hangingPunct="1">
              <a:buClr>
                <a:srgbClr val="A50021"/>
              </a:buClr>
              <a:buNone/>
              <a:defRPr/>
            </a:pPr>
            <a:r>
              <a:rPr lang="en-US" sz="7200" b="1" kern="0" dirty="0">
                <a:solidFill>
                  <a:srgbClr val="FFFF00"/>
                </a:solidFill>
                <a:latin typeface="Times New Roman"/>
              </a:rPr>
              <a:t>bear</a:t>
            </a:r>
          </a:p>
        </p:txBody>
      </p:sp>
      <p:pic>
        <p:nvPicPr>
          <p:cNvPr id="11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975110" y="2708920"/>
            <a:ext cx="4766592" cy="323411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2831853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14:window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4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5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500"/>
                            </p:stCondLst>
                            <p:childTnLst>
                              <p:par>
                                <p:cTn id="20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2"/>
          <p:cNvSpPr txBox="1">
            <a:spLocks noChangeArrowheads="1"/>
          </p:cNvSpPr>
          <p:nvPr/>
        </p:nvSpPr>
        <p:spPr bwMode="auto">
          <a:xfrm>
            <a:off x="161028" y="825206"/>
            <a:ext cx="8229600" cy="12715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9pPr>
          </a:lstStyle>
          <a:p>
            <a:pPr marL="45720" lvl="0" algn="l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en-US" sz="3600" b="0" dirty="0">
                <a:solidFill>
                  <a:srgbClr val="FFFF00"/>
                </a:solidFill>
                <a:effectLst/>
                <a:latin typeface="Arial Black" panose="020B0A04020102020204" pitchFamily="34" charset="0"/>
                <a:ea typeface="+mn-ea"/>
                <a:cs typeface="+mn-cs"/>
              </a:rPr>
              <a:t>The California </a:t>
            </a:r>
            <a:r>
              <a:rPr lang="en-US" sz="3600" b="0" dirty="0" smtClean="0">
                <a:solidFill>
                  <a:srgbClr val="FFFF00"/>
                </a:solidFill>
                <a:effectLst/>
                <a:latin typeface="Arial Black" panose="020B0A04020102020204" pitchFamily="34" charset="0"/>
                <a:ea typeface="+mn-ea"/>
                <a:cs typeface="+mn-cs"/>
              </a:rPr>
              <a:t>… butterfly is </a:t>
            </a:r>
            <a:r>
              <a:rPr lang="en-US" sz="3600" b="0" dirty="0">
                <a:solidFill>
                  <a:srgbClr val="FFFF00"/>
                </a:solidFill>
                <a:effectLst/>
                <a:latin typeface="Arial Black" panose="020B0A04020102020204" pitchFamily="34" charset="0"/>
                <a:ea typeface="+mn-ea"/>
                <a:cs typeface="+mn-cs"/>
              </a:rPr>
              <a:t>found only in </a:t>
            </a:r>
            <a:r>
              <a:rPr lang="en-US" sz="3600" b="0" dirty="0" smtClean="0">
                <a:solidFill>
                  <a:srgbClr val="FFFF00"/>
                </a:solidFill>
                <a:effectLst/>
                <a:latin typeface="Arial Black" panose="020B0A04020102020204" pitchFamily="34" charset="0"/>
                <a:ea typeface="+mn-ea"/>
                <a:cs typeface="+mn-cs"/>
              </a:rPr>
              <a:t>California since 1929.</a:t>
            </a:r>
          </a:p>
          <a:p>
            <a:pPr marL="45720" lvl="0" algn="l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en-US" sz="3600" b="0" dirty="0" smtClean="0">
                <a:solidFill>
                  <a:srgbClr val="FFFF00"/>
                </a:solidFill>
                <a:effectLst/>
                <a:latin typeface="Arial Black" panose="020B0A04020102020204" pitchFamily="34" charset="0"/>
                <a:ea typeface="+mn-ea"/>
                <a:cs typeface="+mn-cs"/>
              </a:rPr>
              <a:t> </a:t>
            </a:r>
            <a:r>
              <a:rPr lang="en-US" sz="3200" b="0" dirty="0" smtClean="0">
                <a:solidFill>
                  <a:srgbClr val="FF0000"/>
                </a:solidFill>
                <a:effectLst/>
                <a:latin typeface="Arial Black" panose="020B0A04020102020204" pitchFamily="34" charset="0"/>
                <a:ea typeface="+mn-ea"/>
                <a:cs typeface="+mn-cs"/>
              </a:rPr>
              <a:t>dogface, </a:t>
            </a:r>
            <a:r>
              <a:rPr lang="en-US" sz="3200" b="0" dirty="0" err="1" smtClean="0">
                <a:solidFill>
                  <a:srgbClr val="FF0000"/>
                </a:solidFill>
                <a:effectLst/>
                <a:latin typeface="Arial Black" panose="020B0A04020102020204" pitchFamily="34" charset="0"/>
                <a:ea typeface="+mn-ea"/>
                <a:cs typeface="+mn-cs"/>
              </a:rPr>
              <a:t>dogeye</a:t>
            </a:r>
            <a:r>
              <a:rPr lang="en-US" sz="3200" b="0" dirty="0" smtClean="0">
                <a:solidFill>
                  <a:srgbClr val="FF0000"/>
                </a:solidFill>
                <a:effectLst/>
                <a:latin typeface="Arial Black" panose="020B0A04020102020204" pitchFamily="34" charset="0"/>
                <a:ea typeface="+mn-ea"/>
                <a:cs typeface="+mn-cs"/>
              </a:rPr>
              <a:t>, </a:t>
            </a:r>
            <a:r>
              <a:rPr lang="en-US" sz="3200" b="0" dirty="0" err="1" smtClean="0">
                <a:solidFill>
                  <a:srgbClr val="FF0000"/>
                </a:solidFill>
                <a:effectLst/>
                <a:latin typeface="Arial Black" panose="020B0A04020102020204" pitchFamily="34" charset="0"/>
                <a:ea typeface="+mn-ea"/>
                <a:cs typeface="+mn-cs"/>
              </a:rPr>
              <a:t>dogears</a:t>
            </a:r>
            <a:endParaRPr lang="en-US" sz="3200" dirty="0">
              <a:solidFill>
                <a:srgbClr val="FF0000"/>
              </a:solidFill>
              <a:effectLst/>
              <a:latin typeface="Arial Black" panose="020B0A04020102020204" pitchFamily="34" charset="0"/>
              <a:ea typeface="+mn-ea"/>
              <a:cs typeface="+mn-cs"/>
            </a:endParaRPr>
          </a:p>
        </p:txBody>
      </p:sp>
      <p:sp>
        <p:nvSpPr>
          <p:cNvPr id="10" name="Rectangle 3"/>
          <p:cNvSpPr txBox="1">
            <a:spLocks noChangeArrowheads="1"/>
          </p:cNvSpPr>
          <p:nvPr/>
        </p:nvSpPr>
        <p:spPr bwMode="auto">
          <a:xfrm>
            <a:off x="161028" y="3641306"/>
            <a:ext cx="6624637" cy="140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9pPr>
          </a:lstStyle>
          <a:p>
            <a:pPr eaLnBrk="1" hangingPunct="1">
              <a:buClr>
                <a:srgbClr val="A50021"/>
              </a:buClr>
              <a:buNone/>
              <a:defRPr/>
            </a:pPr>
            <a:r>
              <a:rPr lang="en-US" sz="7200" b="1" kern="0" dirty="0">
                <a:solidFill>
                  <a:srgbClr val="FFFF00"/>
                </a:solidFill>
                <a:latin typeface="Times New Roman"/>
              </a:rPr>
              <a:t>dogface</a:t>
            </a:r>
          </a:p>
        </p:txBody>
      </p:sp>
      <p:pic>
        <p:nvPicPr>
          <p:cNvPr id="11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572000" y="2574611"/>
            <a:ext cx="3939914" cy="2840885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4740727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14:window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4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5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4000"/>
                            </p:stCondLst>
                            <p:childTnLst>
                              <p:par>
                                <p:cTn id="20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74360" y="764704"/>
            <a:ext cx="8856081" cy="25806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9pPr>
          </a:lstStyle>
          <a:p>
            <a:pPr algn="l"/>
            <a:r>
              <a:rPr lang="en-US" sz="4000" dirty="0">
                <a:solidFill>
                  <a:srgbClr val="FFFF00"/>
                </a:solidFill>
                <a:effectLst/>
                <a:latin typeface="Arial Black" panose="020B0A04020102020204" pitchFamily="34" charset="0"/>
              </a:rPr>
              <a:t>California recognized the desert </a:t>
            </a:r>
            <a:r>
              <a:rPr lang="en-US" sz="4000" dirty="0" smtClean="0">
                <a:solidFill>
                  <a:srgbClr val="FFFF00"/>
                </a:solidFill>
                <a:effectLst/>
                <a:latin typeface="Arial Black" panose="020B0A04020102020204" pitchFamily="34" charset="0"/>
              </a:rPr>
              <a:t>… as </a:t>
            </a:r>
            <a:r>
              <a:rPr lang="en-US" sz="4000" dirty="0">
                <a:solidFill>
                  <a:srgbClr val="FFFF00"/>
                </a:solidFill>
                <a:effectLst/>
                <a:latin typeface="Arial Black" panose="020B0A04020102020204" pitchFamily="34" charset="0"/>
              </a:rPr>
              <a:t>the official state reptile in 1972</a:t>
            </a:r>
            <a:r>
              <a:rPr lang="en-US" sz="4000" dirty="0" smtClean="0">
                <a:solidFill>
                  <a:srgbClr val="FFFF00"/>
                </a:solidFill>
                <a:effectLst/>
                <a:latin typeface="Arial Black" panose="020B0A04020102020204" pitchFamily="34" charset="0"/>
              </a:rPr>
              <a:t>.</a:t>
            </a:r>
          </a:p>
          <a:p>
            <a:pPr algn="l"/>
            <a:endParaRPr lang="en-US" sz="4000" dirty="0" smtClean="0">
              <a:solidFill>
                <a:srgbClr val="FFFF00"/>
              </a:solidFill>
              <a:effectLst/>
              <a:latin typeface="Arial Black" panose="020B0A04020102020204" pitchFamily="34" charset="0"/>
            </a:endParaRPr>
          </a:p>
          <a:p>
            <a:pPr algn="l"/>
            <a:r>
              <a:rPr lang="en-US" sz="3200" dirty="0" smtClean="0">
                <a:solidFill>
                  <a:srgbClr val="FF0000"/>
                </a:solidFill>
                <a:effectLst/>
                <a:latin typeface="Arial Black" panose="020B0A04020102020204" pitchFamily="34" charset="0"/>
              </a:rPr>
              <a:t>tortoise</a:t>
            </a:r>
          </a:p>
          <a:p>
            <a:pPr algn="l"/>
            <a:r>
              <a:rPr lang="en-US" sz="3200" dirty="0" smtClean="0">
                <a:solidFill>
                  <a:srgbClr val="FF0000"/>
                </a:solidFill>
                <a:effectLst/>
                <a:latin typeface="Arial Black" panose="020B0A04020102020204" pitchFamily="34" charset="0"/>
              </a:rPr>
              <a:t>chameleon</a:t>
            </a:r>
          </a:p>
          <a:p>
            <a:pPr algn="l"/>
            <a:r>
              <a:rPr lang="en-US" sz="3200" dirty="0" smtClean="0">
                <a:solidFill>
                  <a:srgbClr val="FF0000"/>
                </a:solidFill>
                <a:effectLst/>
                <a:latin typeface="Arial Black" panose="020B0A04020102020204" pitchFamily="34" charset="0"/>
              </a:rPr>
              <a:t>crocodile</a:t>
            </a:r>
            <a:endParaRPr lang="en-US" sz="3200" dirty="0">
              <a:solidFill>
                <a:srgbClr val="FF0000"/>
              </a:solidFill>
              <a:effectLst/>
              <a:latin typeface="Arial Black" panose="020B0A04020102020204" pitchFamily="34" charset="0"/>
            </a:endParaRPr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326624" y="4797152"/>
            <a:ext cx="6624637" cy="140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9pPr>
          </a:lstStyle>
          <a:p>
            <a:pPr eaLnBrk="1" hangingPunct="1">
              <a:buClr>
                <a:srgbClr val="A50021"/>
              </a:buClr>
              <a:buNone/>
              <a:defRPr/>
            </a:pPr>
            <a:r>
              <a:rPr lang="en-US" sz="7200" b="1" kern="0" dirty="0">
                <a:solidFill>
                  <a:srgbClr val="FFFF00"/>
                </a:solidFill>
                <a:latin typeface="Times New Roman"/>
              </a:rPr>
              <a:t>tortoise</a:t>
            </a:r>
          </a:p>
        </p:txBody>
      </p:sp>
      <p:pic>
        <p:nvPicPr>
          <p:cNvPr id="8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283968" y="2691703"/>
            <a:ext cx="4478582" cy="294643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546617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14:window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4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5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4500"/>
                            </p:stCondLst>
                            <p:childTnLst>
                              <p:par>
                                <p:cTn id="20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theme/theme1.xml><?xml version="1.0" encoding="utf-8"?>
<a:theme xmlns:a="http://schemas.openxmlformats.org/drawingml/2006/main" name="Горизонт">
  <a:themeElements>
    <a:clrScheme name="Горизонт">
      <a:dk1>
        <a:srgbClr val="000000"/>
      </a:dk1>
      <a:lt1>
        <a:srgbClr val="FFFFFF"/>
      </a:lt1>
      <a:dk2>
        <a:srgbClr val="1F2123"/>
      </a:dk2>
      <a:lt2>
        <a:srgbClr val="DC9E1F"/>
      </a:lt2>
      <a:accent1>
        <a:srgbClr val="7E97AD"/>
      </a:accent1>
      <a:accent2>
        <a:srgbClr val="CC8E60"/>
      </a:accent2>
      <a:accent3>
        <a:srgbClr val="7A6A60"/>
      </a:accent3>
      <a:accent4>
        <a:srgbClr val="B4936D"/>
      </a:accent4>
      <a:accent5>
        <a:srgbClr val="67787B"/>
      </a:accent5>
      <a:accent6>
        <a:srgbClr val="9D936F"/>
      </a:accent6>
      <a:hlink>
        <a:srgbClr val="646464"/>
      </a:hlink>
      <a:folHlink>
        <a:srgbClr val="969696"/>
      </a:folHlink>
    </a:clrScheme>
    <a:fontScheme name="Горизонт">
      <a:majorFont>
        <a:latin typeface="Arial Narrow"/>
        <a:ea typeface=""/>
        <a:cs typeface=""/>
        <a:font script="Jpan" typeface="HGｺﾞｼｯｸM"/>
        <a:font script="Hang" typeface="HY얕은샘물M"/>
        <a:font script="Hans" typeface="方正姚体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Arial Narrow"/>
        <a:ea typeface=""/>
        <a:cs typeface=""/>
        <a:font script="Jpan" typeface="HGｺﾞｼｯｸM"/>
        <a:font script="Hang" typeface="HY얕은샘물M"/>
        <a:font script="Hans" typeface="方正姚体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Горизонт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hade val="100000"/>
                <a:satMod val="100000"/>
              </a:schemeClr>
            </a:gs>
            <a:gs pos="100000">
              <a:schemeClr val="phClr">
                <a:tint val="61000"/>
                <a:alpha val="100000"/>
                <a:satMod val="2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</a:schemeClr>
            </a:gs>
            <a:gs pos="100000">
              <a:schemeClr val="phClr">
                <a:tint val="90000"/>
                <a:alpha val="100000"/>
                <a:satMod val="2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5240" cap="flat" cmpd="sng" algn="ctr">
          <a:solidFill>
            <a:schemeClr val="phClr">
              <a:tint val="25000"/>
              <a:alpha val="25000"/>
            </a:schemeClr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2924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prstMaterial="flat">
            <a:bevelT w="34925" h="47625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6000"/>
                <a:shade val="100000"/>
                <a:alpha val="100000"/>
                <a:satMod val="140000"/>
              </a:schemeClr>
            </a:gs>
            <a:gs pos="31000">
              <a:schemeClr val="phClr">
                <a:tint val="100000"/>
                <a:shade val="90000"/>
                <a:alpha val="100000"/>
              </a:schemeClr>
            </a:gs>
            <a:gs pos="100000">
              <a:schemeClr val="phClr">
                <a:tint val="100000"/>
                <a:shade val="80000"/>
                <a:alpha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hade val="100000"/>
                <a:alpha val="100000"/>
                <a:satMod val="180000"/>
              </a:schemeClr>
            </a:gs>
            <a:gs pos="41000">
              <a:schemeClr val="phClr">
                <a:tint val="100000"/>
                <a:shade val="100000"/>
                <a:alpha val="100000"/>
                <a:satMod val="150000"/>
              </a:schemeClr>
            </a:gs>
            <a:gs pos="100000">
              <a:schemeClr val="phClr">
                <a:tint val="100000"/>
                <a:shade val="65000"/>
                <a:alpha val="100000"/>
              </a:schemeClr>
            </a:gs>
          </a:gsLst>
          <a:path path="circle">
            <a:fillToRect l="50000" t="8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Horizon</Template>
  <TotalTime>498</TotalTime>
  <Words>382</Words>
  <Application>Microsoft Office PowerPoint</Application>
  <PresentationFormat>Экран (4:3)</PresentationFormat>
  <Paragraphs>78</Paragraphs>
  <Slides>19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Горизонт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1</dc:creator>
  <cp:lastModifiedBy>1</cp:lastModifiedBy>
  <cp:revision>50</cp:revision>
  <dcterms:created xsi:type="dcterms:W3CDTF">2014-11-18T15:17:23Z</dcterms:created>
  <dcterms:modified xsi:type="dcterms:W3CDTF">2015-02-10T15:46:58Z</dcterms:modified>
</cp:coreProperties>
</file>