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33" r:id="rId3"/>
    <p:sldId id="347" r:id="rId4"/>
    <p:sldId id="345" r:id="rId5"/>
    <p:sldId id="346" r:id="rId6"/>
    <p:sldId id="276" r:id="rId7"/>
    <p:sldId id="259" r:id="rId8"/>
    <p:sldId id="260" r:id="rId9"/>
    <p:sldId id="261" r:id="rId10"/>
    <p:sldId id="284" r:id="rId11"/>
    <p:sldId id="278" r:id="rId12"/>
    <p:sldId id="294" r:id="rId13"/>
    <p:sldId id="282" r:id="rId14"/>
    <p:sldId id="283" r:id="rId15"/>
    <p:sldId id="292" r:id="rId16"/>
    <p:sldId id="293" r:id="rId17"/>
    <p:sldId id="285" r:id="rId18"/>
    <p:sldId id="287" r:id="rId19"/>
    <p:sldId id="313" r:id="rId20"/>
    <p:sldId id="314" r:id="rId21"/>
    <p:sldId id="315" r:id="rId22"/>
    <p:sldId id="316" r:id="rId23"/>
    <p:sldId id="295" r:id="rId24"/>
    <p:sldId id="296" r:id="rId25"/>
    <p:sldId id="286" r:id="rId26"/>
    <p:sldId id="291" r:id="rId27"/>
    <p:sldId id="33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D1F"/>
    <a:srgbClr val="FF9900"/>
    <a:srgbClr val="602E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2" autoAdjust="0"/>
    <p:restoredTop sz="76935" autoAdjust="0"/>
  </p:normalViewPr>
  <p:slideViewPr>
    <p:cSldViewPr>
      <p:cViewPr varScale="1">
        <p:scale>
          <a:sx n="53" d="100"/>
          <a:sy n="53" d="100"/>
        </p:scale>
        <p:origin x="-164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42DE7B-218A-4C1B-BAB7-1CEF89ED27C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8DC10F-0941-49F2-BBB3-94B0CDC9C075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tx2"/>
              </a:solidFill>
              <a:latin typeface="Bookman Old Style" pitchFamily="18" charset="0"/>
            </a:rPr>
            <a:t>Два основных исторических пласта</a:t>
          </a:r>
          <a:endParaRPr lang="ru-RU" sz="2800" b="1" dirty="0">
            <a:solidFill>
              <a:schemeClr val="tx2"/>
            </a:solidFill>
            <a:latin typeface="Bookman Old Style" pitchFamily="18" charset="0"/>
          </a:endParaRPr>
        </a:p>
      </dgm:t>
    </dgm:pt>
    <dgm:pt modelId="{F775A6BF-D7A4-4CE9-BBD0-5F4127C66306}" type="parTrans" cxnId="{FA8D4618-D348-4622-9D36-37F7874400E3}">
      <dgm:prSet/>
      <dgm:spPr/>
      <dgm:t>
        <a:bodyPr/>
        <a:lstStyle/>
        <a:p>
          <a:endParaRPr lang="ru-RU"/>
        </a:p>
      </dgm:t>
    </dgm:pt>
    <dgm:pt modelId="{73B0EAC7-E4E3-47BD-9DF8-E18DDBD637F6}" type="sibTrans" cxnId="{FA8D4618-D348-4622-9D36-37F7874400E3}">
      <dgm:prSet/>
      <dgm:spPr/>
      <dgm:t>
        <a:bodyPr/>
        <a:lstStyle/>
        <a:p>
          <a:endParaRPr lang="ru-RU"/>
        </a:p>
      </dgm:t>
    </dgm:pt>
    <dgm:pt modelId="{798070C8-C3B8-46EC-B59E-616112C4A5E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rgbClr val="7030A0"/>
              </a:solidFill>
              <a:latin typeface="Bookman Old Style" pitchFamily="18" charset="0"/>
            </a:rPr>
            <a:t>Художественная культура древности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rgbClr val="7030A0"/>
              </a:solidFill>
              <a:latin typeface="Bookman Old Style" pitchFamily="18" charset="0"/>
            </a:rPr>
            <a:t>(с 3 тыс.до н.э. до 3 в.н.э.)</a:t>
          </a:r>
        </a:p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35516308-C168-493A-8D40-D5DDF670D3C6}" type="parTrans" cxnId="{3BA7ADF8-8321-4711-9AEE-09582D76E8AF}">
      <dgm:prSet/>
      <dgm:spPr/>
      <dgm:t>
        <a:bodyPr/>
        <a:lstStyle/>
        <a:p>
          <a:endParaRPr lang="ru-RU"/>
        </a:p>
      </dgm:t>
    </dgm:pt>
    <dgm:pt modelId="{4B8B463A-45A3-4D4E-8B91-7E2360E4C320}" type="sibTrans" cxnId="{3BA7ADF8-8321-4711-9AEE-09582D76E8AF}">
      <dgm:prSet/>
      <dgm:spPr/>
      <dgm:t>
        <a:bodyPr/>
        <a:lstStyle/>
        <a:p>
          <a:endParaRPr lang="ru-RU"/>
        </a:p>
      </dgm:t>
    </dgm:pt>
    <dgm:pt modelId="{7EC414B2-F172-4106-81C0-3305E55A337E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C00000"/>
              </a:solidFill>
            </a:rPr>
            <a:t>Лао</a:t>
          </a:r>
          <a:r>
            <a:rPr lang="ru-RU" sz="2000" b="1" dirty="0" smtClean="0">
              <a:solidFill>
                <a:srgbClr val="C00000"/>
              </a:solidFill>
            </a:rPr>
            <a:t> </a:t>
          </a:r>
          <a:r>
            <a:rPr lang="ru-RU" sz="2000" b="1" dirty="0" err="1" smtClean="0">
              <a:solidFill>
                <a:srgbClr val="C00000"/>
              </a:solidFill>
            </a:rPr>
            <a:t>Цзы</a:t>
          </a:r>
          <a:endParaRPr lang="ru-RU" sz="2000" b="1" dirty="0" smtClean="0">
            <a:solidFill>
              <a:srgbClr val="C00000"/>
            </a:solidFill>
          </a:endParaRPr>
        </a:p>
        <a:p>
          <a:r>
            <a:rPr lang="ru-RU" sz="1600" dirty="0" smtClean="0"/>
            <a:t>(духовное бытие существует всегда)</a:t>
          </a:r>
          <a:endParaRPr lang="ru-RU" sz="1600" dirty="0"/>
        </a:p>
      </dgm:t>
    </dgm:pt>
    <dgm:pt modelId="{543229DC-F047-4B86-9383-47D735AD4CE4}" type="parTrans" cxnId="{2BF89169-4CB3-44A6-9AB2-F232C1F4562C}">
      <dgm:prSet/>
      <dgm:spPr/>
      <dgm:t>
        <a:bodyPr/>
        <a:lstStyle/>
        <a:p>
          <a:endParaRPr lang="ru-RU"/>
        </a:p>
      </dgm:t>
    </dgm:pt>
    <dgm:pt modelId="{494FFBEC-65D5-40EB-924D-554ECF438089}" type="sibTrans" cxnId="{2BF89169-4CB3-44A6-9AB2-F232C1F4562C}">
      <dgm:prSet/>
      <dgm:spPr/>
      <dgm:t>
        <a:bodyPr/>
        <a:lstStyle/>
        <a:p>
          <a:endParaRPr lang="ru-RU"/>
        </a:p>
      </dgm:t>
    </dgm:pt>
    <dgm:pt modelId="{9A93144C-819D-4BB9-8D94-3F9A6C39224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C00000"/>
              </a:solidFill>
            </a:rPr>
            <a:t>Конфуцианство </a:t>
          </a:r>
          <a:r>
            <a:rPr lang="ru-RU" sz="1600" dirty="0" smtClean="0"/>
            <a:t>(чувство собственного достоинства, гуманность (</a:t>
          </a:r>
          <a:r>
            <a:rPr lang="ru-RU" sz="1600" dirty="0" err="1" smtClean="0"/>
            <a:t>жень</a:t>
          </a:r>
          <a:r>
            <a:rPr lang="ru-RU" sz="1600" dirty="0" smtClean="0"/>
            <a:t>), идеалом человека является правитель)</a:t>
          </a:r>
          <a:endParaRPr lang="ru-RU" sz="1600" dirty="0"/>
        </a:p>
      </dgm:t>
    </dgm:pt>
    <dgm:pt modelId="{06C7F85C-2DB9-44BE-898D-F46F7F32DCD6}" type="parTrans" cxnId="{E1738B55-507C-40CD-9EA8-0D23D9DEE1F6}">
      <dgm:prSet/>
      <dgm:spPr/>
      <dgm:t>
        <a:bodyPr/>
        <a:lstStyle/>
        <a:p>
          <a:endParaRPr lang="ru-RU"/>
        </a:p>
      </dgm:t>
    </dgm:pt>
    <dgm:pt modelId="{6C1AFE4B-F69B-4FBE-983C-8A87BB4B08CB}" type="sibTrans" cxnId="{E1738B55-507C-40CD-9EA8-0D23D9DEE1F6}">
      <dgm:prSet/>
      <dgm:spPr/>
      <dgm:t>
        <a:bodyPr/>
        <a:lstStyle/>
        <a:p>
          <a:endParaRPr lang="ru-RU"/>
        </a:p>
      </dgm:t>
    </dgm:pt>
    <dgm:pt modelId="{69728E66-4A0B-4684-9C38-09DD5CF9216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7030A0"/>
              </a:solidFill>
              <a:latin typeface="Bookman Old Style" pitchFamily="18" charset="0"/>
            </a:rPr>
            <a:t>Средневековье </a:t>
          </a:r>
        </a:p>
        <a:p>
          <a:r>
            <a:rPr lang="ru-RU" sz="2000" b="1" dirty="0" smtClean="0">
              <a:solidFill>
                <a:srgbClr val="7030A0"/>
              </a:solidFill>
              <a:latin typeface="Bookman Old Style" pitchFamily="18" charset="0"/>
            </a:rPr>
            <a:t>(4-19 в.в.)</a:t>
          </a:r>
          <a:endParaRPr lang="ru-RU" sz="2000" b="1" dirty="0">
            <a:solidFill>
              <a:srgbClr val="7030A0"/>
            </a:solidFill>
            <a:latin typeface="Bookman Old Style" pitchFamily="18" charset="0"/>
          </a:endParaRPr>
        </a:p>
      </dgm:t>
    </dgm:pt>
    <dgm:pt modelId="{272535A1-DDF9-40F3-B4BD-71F495590C10}" type="parTrans" cxnId="{352B8D7C-77CF-463A-9FA7-A75DE3DA6CE1}">
      <dgm:prSet/>
      <dgm:spPr/>
      <dgm:t>
        <a:bodyPr/>
        <a:lstStyle/>
        <a:p>
          <a:endParaRPr lang="ru-RU"/>
        </a:p>
      </dgm:t>
    </dgm:pt>
    <dgm:pt modelId="{29A1BE24-88EC-4739-8F23-9E4E01983A5B}" type="sibTrans" cxnId="{352B8D7C-77CF-463A-9FA7-A75DE3DA6CE1}">
      <dgm:prSet/>
      <dgm:spPr/>
      <dgm:t>
        <a:bodyPr/>
        <a:lstStyle/>
        <a:p>
          <a:endParaRPr lang="ru-RU"/>
        </a:p>
      </dgm:t>
    </dgm:pt>
    <dgm:pt modelId="{952B65F6-4021-4418-BB34-A14E78A9DBD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</a:rPr>
            <a:t>Буддизм</a:t>
          </a:r>
        </a:p>
        <a:p>
          <a:r>
            <a:rPr lang="ru-RU" sz="2000" b="1" dirty="0" smtClean="0">
              <a:solidFill>
                <a:srgbClr val="C00000"/>
              </a:solidFill>
            </a:rPr>
            <a:t> (</a:t>
          </a:r>
          <a:r>
            <a:rPr lang="ru-RU" sz="1400" b="1" dirty="0" smtClean="0">
              <a:solidFill>
                <a:srgbClr val="3E4D1F"/>
              </a:solidFill>
            </a:rPr>
            <a:t>идеи милосердия, смирения на земле и непротивление злу, а также обещал спасение в раю для всех верующих и помощь милосердных богов - </a:t>
          </a:r>
          <a:r>
            <a:rPr lang="ru-RU" sz="1400" b="1" dirty="0" err="1" smtClean="0">
              <a:solidFill>
                <a:srgbClr val="3E4D1F"/>
              </a:solidFill>
            </a:rPr>
            <a:t>бодисатв</a:t>
          </a:r>
          <a:r>
            <a:rPr lang="ru-RU" sz="1400" b="1" dirty="0" smtClean="0">
              <a:solidFill>
                <a:srgbClr val="C00000"/>
              </a:solidFill>
            </a:rPr>
            <a:t>) </a:t>
          </a:r>
          <a:endParaRPr lang="ru-RU" sz="1400" b="1" dirty="0">
            <a:solidFill>
              <a:srgbClr val="C00000"/>
            </a:solidFill>
          </a:endParaRPr>
        </a:p>
      </dgm:t>
    </dgm:pt>
    <dgm:pt modelId="{3DAB536A-45A9-4B03-9A0A-34DB51A6A360}" type="parTrans" cxnId="{FF1D2E52-4261-4459-9562-038C485AE6DD}">
      <dgm:prSet/>
      <dgm:spPr/>
      <dgm:t>
        <a:bodyPr/>
        <a:lstStyle/>
        <a:p>
          <a:endParaRPr lang="ru-RU"/>
        </a:p>
      </dgm:t>
    </dgm:pt>
    <dgm:pt modelId="{ED8DF861-D9B5-4DB1-ADF0-DA1C5C33C89B}" type="sibTrans" cxnId="{FF1D2E52-4261-4459-9562-038C485AE6DD}">
      <dgm:prSet/>
      <dgm:spPr/>
      <dgm:t>
        <a:bodyPr/>
        <a:lstStyle/>
        <a:p>
          <a:endParaRPr lang="ru-RU"/>
        </a:p>
      </dgm:t>
    </dgm:pt>
    <dgm:pt modelId="{6EFDE56F-AFF8-41D5-8E3C-9D5C7A42821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Даосизм</a:t>
          </a:r>
        </a:p>
        <a:p>
          <a:r>
            <a:rPr lang="ru-RU" sz="1600" b="1" dirty="0" smtClean="0">
              <a:solidFill>
                <a:srgbClr val="C00000"/>
              </a:solidFill>
            </a:rPr>
            <a:t>(</a:t>
          </a:r>
          <a:r>
            <a:rPr lang="ru-RU" sz="1600" dirty="0" err="1" smtClean="0"/>
            <a:t>недеяние</a:t>
          </a:r>
          <a:r>
            <a:rPr lang="ru-RU" sz="1600" dirty="0" smtClean="0"/>
            <a:t> </a:t>
          </a:r>
        </a:p>
        <a:p>
          <a:r>
            <a:rPr lang="ru-RU" sz="1600" dirty="0" smtClean="0"/>
            <a:t>(у </a:t>
          </a:r>
          <a:r>
            <a:rPr lang="ru-RU" sz="1600" dirty="0" err="1" smtClean="0"/>
            <a:t>вэй</a:t>
          </a:r>
          <a:r>
            <a:rPr lang="ru-RU" sz="1600" dirty="0" smtClean="0"/>
            <a:t>). </a:t>
          </a:r>
          <a:r>
            <a:rPr lang="ru-RU" sz="1600" b="1" dirty="0" smtClean="0">
              <a:solidFill>
                <a:srgbClr val="C00000"/>
              </a:solidFill>
            </a:rPr>
            <a:t>)</a:t>
          </a:r>
          <a:endParaRPr lang="ru-RU" sz="1600" b="1" dirty="0">
            <a:solidFill>
              <a:srgbClr val="C00000"/>
            </a:solidFill>
          </a:endParaRPr>
        </a:p>
      </dgm:t>
    </dgm:pt>
    <dgm:pt modelId="{EF9BA91B-E78B-4E85-B1A5-790030D0A3B6}" type="parTrans" cxnId="{FDB257AB-4DE1-441C-9F99-BA95686D003D}">
      <dgm:prSet/>
      <dgm:spPr/>
      <dgm:t>
        <a:bodyPr/>
        <a:lstStyle/>
        <a:p>
          <a:endParaRPr lang="ru-RU"/>
        </a:p>
      </dgm:t>
    </dgm:pt>
    <dgm:pt modelId="{2B487FE8-2DEA-4FEC-A4AB-6E9796C4B61B}" type="sibTrans" cxnId="{FDB257AB-4DE1-441C-9F99-BA95686D003D}">
      <dgm:prSet/>
      <dgm:spPr/>
      <dgm:t>
        <a:bodyPr/>
        <a:lstStyle/>
        <a:p>
          <a:endParaRPr lang="ru-RU"/>
        </a:p>
      </dgm:t>
    </dgm:pt>
    <dgm:pt modelId="{B3DE1EBF-2702-4EF5-B374-269A6EF67A9B}" type="pres">
      <dgm:prSet presAssocID="{7642DE7B-218A-4C1B-BAB7-1CEF89ED27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225F4D-27E9-4D5B-B207-E90D2ED5D8A8}" type="pres">
      <dgm:prSet presAssocID="{B38DC10F-0941-49F2-BBB3-94B0CDC9C075}" presName="hierRoot1" presStyleCnt="0"/>
      <dgm:spPr/>
    </dgm:pt>
    <dgm:pt modelId="{4A1A0D95-D275-4F79-B77A-FDEB55F75B06}" type="pres">
      <dgm:prSet presAssocID="{B38DC10F-0941-49F2-BBB3-94B0CDC9C075}" presName="composite" presStyleCnt="0"/>
      <dgm:spPr/>
    </dgm:pt>
    <dgm:pt modelId="{B0E6B36D-03BC-49C2-BDA8-E0E91CD1F3D7}" type="pres">
      <dgm:prSet presAssocID="{B38DC10F-0941-49F2-BBB3-94B0CDC9C075}" presName="background" presStyleLbl="node0" presStyleIdx="0" presStyleCnt="1"/>
      <dgm:spPr/>
    </dgm:pt>
    <dgm:pt modelId="{303D2E52-6C0C-4C2C-AB8D-F296A2BDA95E}" type="pres">
      <dgm:prSet presAssocID="{B38DC10F-0941-49F2-BBB3-94B0CDC9C075}" presName="text" presStyleLbl="fgAcc0" presStyleIdx="0" presStyleCnt="1" custScaleX="302695" custScaleY="1277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C14B7A-449C-4D67-9FD1-A6A29065D851}" type="pres">
      <dgm:prSet presAssocID="{B38DC10F-0941-49F2-BBB3-94B0CDC9C075}" presName="hierChild2" presStyleCnt="0"/>
      <dgm:spPr/>
    </dgm:pt>
    <dgm:pt modelId="{004C3C9D-F7B4-4FE5-8B71-86BF16E67891}" type="pres">
      <dgm:prSet presAssocID="{35516308-C168-493A-8D40-D5DDF670D3C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9C48F50-459E-40CD-B64E-D0BF5025A5B9}" type="pres">
      <dgm:prSet presAssocID="{798070C8-C3B8-46EC-B59E-616112C4A5EF}" presName="hierRoot2" presStyleCnt="0"/>
      <dgm:spPr/>
    </dgm:pt>
    <dgm:pt modelId="{AFC1A742-79E4-4D14-80C2-9F6B8E3D8488}" type="pres">
      <dgm:prSet presAssocID="{798070C8-C3B8-46EC-B59E-616112C4A5EF}" presName="composite2" presStyleCnt="0"/>
      <dgm:spPr/>
    </dgm:pt>
    <dgm:pt modelId="{C1D8364F-F6FC-450F-BE06-69CD096158A6}" type="pres">
      <dgm:prSet presAssocID="{798070C8-C3B8-46EC-B59E-616112C4A5EF}" presName="background2" presStyleLbl="node2" presStyleIdx="0" presStyleCnt="2"/>
      <dgm:spPr/>
    </dgm:pt>
    <dgm:pt modelId="{E73DF6FB-9DC2-48A1-876B-1F5AE165374A}" type="pres">
      <dgm:prSet presAssocID="{798070C8-C3B8-46EC-B59E-616112C4A5EF}" presName="text2" presStyleLbl="fgAcc2" presStyleIdx="0" presStyleCnt="2" custScaleX="2309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FA2FB8-539E-4589-8E8B-8C39B049C471}" type="pres">
      <dgm:prSet presAssocID="{798070C8-C3B8-46EC-B59E-616112C4A5EF}" presName="hierChild3" presStyleCnt="0"/>
      <dgm:spPr/>
    </dgm:pt>
    <dgm:pt modelId="{E20C175A-DE9A-43B1-919E-4881AF9D2AB5}" type="pres">
      <dgm:prSet presAssocID="{543229DC-F047-4B86-9383-47D735AD4CE4}" presName="Name17" presStyleLbl="parChTrans1D3" presStyleIdx="0" presStyleCnt="4"/>
      <dgm:spPr/>
      <dgm:t>
        <a:bodyPr/>
        <a:lstStyle/>
        <a:p>
          <a:endParaRPr lang="ru-RU"/>
        </a:p>
      </dgm:t>
    </dgm:pt>
    <dgm:pt modelId="{F5885C7B-C5C4-4D91-AC20-6126208DCCAC}" type="pres">
      <dgm:prSet presAssocID="{7EC414B2-F172-4106-81C0-3305E55A337E}" presName="hierRoot3" presStyleCnt="0"/>
      <dgm:spPr/>
    </dgm:pt>
    <dgm:pt modelId="{514D4028-3108-498D-B6E3-634A2D3413C6}" type="pres">
      <dgm:prSet presAssocID="{7EC414B2-F172-4106-81C0-3305E55A337E}" presName="composite3" presStyleCnt="0"/>
      <dgm:spPr/>
    </dgm:pt>
    <dgm:pt modelId="{DE6757E4-C39C-46AD-8457-B619F2810E8C}" type="pres">
      <dgm:prSet presAssocID="{7EC414B2-F172-4106-81C0-3305E55A337E}" presName="background3" presStyleLbl="node3" presStyleIdx="0" presStyleCnt="4"/>
      <dgm:spPr/>
    </dgm:pt>
    <dgm:pt modelId="{6E7FB7DA-9174-4638-B91B-68C4AA32258B}" type="pres">
      <dgm:prSet presAssocID="{7EC414B2-F172-4106-81C0-3305E55A337E}" presName="text3" presStyleLbl="fgAcc3" presStyleIdx="0" presStyleCnt="4" custScaleY="213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BD4356-0BF9-40BF-87FA-571DA5D5DEAB}" type="pres">
      <dgm:prSet presAssocID="{7EC414B2-F172-4106-81C0-3305E55A337E}" presName="hierChild4" presStyleCnt="0"/>
      <dgm:spPr/>
    </dgm:pt>
    <dgm:pt modelId="{23FA8919-4510-4A91-B841-10577A09A92B}" type="pres">
      <dgm:prSet presAssocID="{06C7F85C-2DB9-44BE-898D-F46F7F32DCD6}" presName="Name17" presStyleLbl="parChTrans1D3" presStyleIdx="1" presStyleCnt="4"/>
      <dgm:spPr/>
      <dgm:t>
        <a:bodyPr/>
        <a:lstStyle/>
        <a:p>
          <a:endParaRPr lang="ru-RU"/>
        </a:p>
      </dgm:t>
    </dgm:pt>
    <dgm:pt modelId="{FC411404-8CBD-412B-9A7E-7541407297CA}" type="pres">
      <dgm:prSet presAssocID="{9A93144C-819D-4BB9-8D94-3F9A6C392249}" presName="hierRoot3" presStyleCnt="0"/>
      <dgm:spPr/>
    </dgm:pt>
    <dgm:pt modelId="{E016B1EF-D2EB-4950-A4B6-E6C537880D22}" type="pres">
      <dgm:prSet presAssocID="{9A93144C-819D-4BB9-8D94-3F9A6C392249}" presName="composite3" presStyleCnt="0"/>
      <dgm:spPr/>
    </dgm:pt>
    <dgm:pt modelId="{05479D3F-8336-49FB-8ED1-C0216755B58E}" type="pres">
      <dgm:prSet presAssocID="{9A93144C-819D-4BB9-8D94-3F9A6C392249}" presName="background3" presStyleLbl="node3" presStyleIdx="1" presStyleCnt="4"/>
      <dgm:spPr/>
    </dgm:pt>
    <dgm:pt modelId="{BFF45103-C663-4C2D-864A-D9DEFE534552}" type="pres">
      <dgm:prSet presAssocID="{9A93144C-819D-4BB9-8D94-3F9A6C392249}" presName="text3" presStyleLbl="fgAcc3" presStyleIdx="1" presStyleCnt="4" custScaleX="127659" custScaleY="230152" custLinFactNeighborX="26002" custLinFactNeighborY="-27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EBAC7A-A364-4C78-BCFF-F18899A59352}" type="pres">
      <dgm:prSet presAssocID="{9A93144C-819D-4BB9-8D94-3F9A6C392249}" presName="hierChild4" presStyleCnt="0"/>
      <dgm:spPr/>
    </dgm:pt>
    <dgm:pt modelId="{FA16A5B7-3032-4547-A183-05A1B9FAAAA6}" type="pres">
      <dgm:prSet presAssocID="{EF9BA91B-E78B-4E85-B1A5-790030D0A3B6}" presName="Name17" presStyleLbl="parChTrans1D3" presStyleIdx="2" presStyleCnt="4"/>
      <dgm:spPr/>
      <dgm:t>
        <a:bodyPr/>
        <a:lstStyle/>
        <a:p>
          <a:endParaRPr lang="ru-RU"/>
        </a:p>
      </dgm:t>
    </dgm:pt>
    <dgm:pt modelId="{71B03A26-4226-45D5-912E-6823659B526B}" type="pres">
      <dgm:prSet presAssocID="{6EFDE56F-AFF8-41D5-8E3C-9D5C7A42821A}" presName="hierRoot3" presStyleCnt="0"/>
      <dgm:spPr/>
    </dgm:pt>
    <dgm:pt modelId="{B08936F3-BE0C-4C30-A1C7-F795F407DD1D}" type="pres">
      <dgm:prSet presAssocID="{6EFDE56F-AFF8-41D5-8E3C-9D5C7A42821A}" presName="composite3" presStyleCnt="0"/>
      <dgm:spPr/>
    </dgm:pt>
    <dgm:pt modelId="{13A873A7-51F2-4928-B576-E9D363A7B41D}" type="pres">
      <dgm:prSet presAssocID="{6EFDE56F-AFF8-41D5-8E3C-9D5C7A42821A}" presName="background3" presStyleLbl="node3" presStyleIdx="2" presStyleCnt="4"/>
      <dgm:spPr/>
    </dgm:pt>
    <dgm:pt modelId="{DA6DC528-F320-4BFD-84E2-2D632956953C}" type="pres">
      <dgm:prSet presAssocID="{6EFDE56F-AFF8-41D5-8E3C-9D5C7A42821A}" presName="text3" presStyleLbl="fgAcc3" presStyleIdx="2" presStyleCnt="4" custScaleY="219774" custLinFactNeighborX="42076" custLinFactNeighborY="4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A94EE-234C-4C0D-AD97-F74F201BD787}" type="pres">
      <dgm:prSet presAssocID="{6EFDE56F-AFF8-41D5-8E3C-9D5C7A42821A}" presName="hierChild4" presStyleCnt="0"/>
      <dgm:spPr/>
    </dgm:pt>
    <dgm:pt modelId="{DA285B25-CE64-4216-A0B5-2DC70819113E}" type="pres">
      <dgm:prSet presAssocID="{272535A1-DDF9-40F3-B4BD-71F495590C1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CF355AF-8A2A-4381-AB6D-866C939CBA40}" type="pres">
      <dgm:prSet presAssocID="{69728E66-4A0B-4684-9C38-09DD5CF92166}" presName="hierRoot2" presStyleCnt="0"/>
      <dgm:spPr/>
    </dgm:pt>
    <dgm:pt modelId="{6C8A359E-0C9B-48F8-A811-B1FD6E6E08A1}" type="pres">
      <dgm:prSet presAssocID="{69728E66-4A0B-4684-9C38-09DD5CF92166}" presName="composite2" presStyleCnt="0"/>
      <dgm:spPr/>
    </dgm:pt>
    <dgm:pt modelId="{E0EAC923-E17C-4984-A204-3CAE29B485FF}" type="pres">
      <dgm:prSet presAssocID="{69728E66-4A0B-4684-9C38-09DD5CF92166}" presName="background2" presStyleLbl="node2" presStyleIdx="1" presStyleCnt="2"/>
      <dgm:spPr/>
    </dgm:pt>
    <dgm:pt modelId="{855A0045-C9DB-4591-AED5-34A4790AE246}" type="pres">
      <dgm:prSet presAssocID="{69728E66-4A0B-4684-9C38-09DD5CF92166}" presName="text2" presStyleLbl="fgAcc2" presStyleIdx="1" presStyleCnt="2" custScaleX="2058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38AC3E-029D-485D-B64B-9749C46C9807}" type="pres">
      <dgm:prSet presAssocID="{69728E66-4A0B-4684-9C38-09DD5CF92166}" presName="hierChild3" presStyleCnt="0"/>
      <dgm:spPr/>
    </dgm:pt>
    <dgm:pt modelId="{B7723526-9234-4D6F-8353-7B251A431F90}" type="pres">
      <dgm:prSet presAssocID="{3DAB536A-45A9-4B03-9A0A-34DB51A6A36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452C6094-9A89-44C4-8E66-09A9AB4BDE67}" type="pres">
      <dgm:prSet presAssocID="{952B65F6-4021-4418-BB34-A14E78A9DBDA}" presName="hierRoot3" presStyleCnt="0"/>
      <dgm:spPr/>
    </dgm:pt>
    <dgm:pt modelId="{38539B05-75D5-4A1A-A464-EF9796169786}" type="pres">
      <dgm:prSet presAssocID="{952B65F6-4021-4418-BB34-A14E78A9DBDA}" presName="composite3" presStyleCnt="0"/>
      <dgm:spPr/>
    </dgm:pt>
    <dgm:pt modelId="{CC9FF653-167B-4F9D-96DC-AD68084D9709}" type="pres">
      <dgm:prSet presAssocID="{952B65F6-4021-4418-BB34-A14E78A9DBDA}" presName="background3" presStyleLbl="node3" presStyleIdx="3" presStyleCnt="4"/>
      <dgm:spPr/>
    </dgm:pt>
    <dgm:pt modelId="{6F7F9179-5FA3-4952-8D9B-FE9C6DAA0F48}" type="pres">
      <dgm:prSet presAssocID="{952B65F6-4021-4418-BB34-A14E78A9DBDA}" presName="text3" presStyleLbl="fgAcc3" presStyleIdx="3" presStyleCnt="4" custScaleX="130867" custScaleY="293511" custLinFactNeighborX="44319" custLinFactNeighborY="-27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363448-BF60-4441-8177-6A9E97A46CB8}" type="pres">
      <dgm:prSet presAssocID="{952B65F6-4021-4418-BB34-A14E78A9DBDA}" presName="hierChild4" presStyleCnt="0"/>
      <dgm:spPr/>
    </dgm:pt>
  </dgm:ptLst>
  <dgm:cxnLst>
    <dgm:cxn modelId="{3BA7ADF8-8321-4711-9AEE-09582D76E8AF}" srcId="{B38DC10F-0941-49F2-BBB3-94B0CDC9C075}" destId="{798070C8-C3B8-46EC-B59E-616112C4A5EF}" srcOrd="0" destOrd="0" parTransId="{35516308-C168-493A-8D40-D5DDF670D3C6}" sibTransId="{4B8B463A-45A3-4D4E-8B91-7E2360E4C320}"/>
    <dgm:cxn modelId="{4433FCD2-4B15-4542-80AB-E403513C05AF}" type="presOf" srcId="{35516308-C168-493A-8D40-D5DDF670D3C6}" destId="{004C3C9D-F7B4-4FE5-8B71-86BF16E67891}" srcOrd="0" destOrd="0" presId="urn:microsoft.com/office/officeart/2005/8/layout/hierarchy1"/>
    <dgm:cxn modelId="{9DAA9714-C9E2-4D12-BB42-6F71DD45B3A1}" type="presOf" srcId="{9A93144C-819D-4BB9-8D94-3F9A6C392249}" destId="{BFF45103-C663-4C2D-864A-D9DEFE534552}" srcOrd="0" destOrd="0" presId="urn:microsoft.com/office/officeart/2005/8/layout/hierarchy1"/>
    <dgm:cxn modelId="{F79D27B5-C541-4941-ACDF-E65ED6FF275A}" type="presOf" srcId="{06C7F85C-2DB9-44BE-898D-F46F7F32DCD6}" destId="{23FA8919-4510-4A91-B841-10577A09A92B}" srcOrd="0" destOrd="0" presId="urn:microsoft.com/office/officeart/2005/8/layout/hierarchy1"/>
    <dgm:cxn modelId="{FDB257AB-4DE1-441C-9F99-BA95686D003D}" srcId="{798070C8-C3B8-46EC-B59E-616112C4A5EF}" destId="{6EFDE56F-AFF8-41D5-8E3C-9D5C7A42821A}" srcOrd="2" destOrd="0" parTransId="{EF9BA91B-E78B-4E85-B1A5-790030D0A3B6}" sibTransId="{2B487FE8-2DEA-4FEC-A4AB-6E9796C4B61B}"/>
    <dgm:cxn modelId="{38479E43-C1DD-4A32-9E4D-A30EC3E4A452}" type="presOf" srcId="{7EC414B2-F172-4106-81C0-3305E55A337E}" destId="{6E7FB7DA-9174-4638-B91B-68C4AA32258B}" srcOrd="0" destOrd="0" presId="urn:microsoft.com/office/officeart/2005/8/layout/hierarchy1"/>
    <dgm:cxn modelId="{43C949B7-B321-402F-9D68-93B7416CC16D}" type="presOf" srcId="{543229DC-F047-4B86-9383-47D735AD4CE4}" destId="{E20C175A-DE9A-43B1-919E-4881AF9D2AB5}" srcOrd="0" destOrd="0" presId="urn:microsoft.com/office/officeart/2005/8/layout/hierarchy1"/>
    <dgm:cxn modelId="{5917607B-F282-4968-B988-4470A35D3891}" type="presOf" srcId="{69728E66-4A0B-4684-9C38-09DD5CF92166}" destId="{855A0045-C9DB-4591-AED5-34A4790AE246}" srcOrd="0" destOrd="0" presId="urn:microsoft.com/office/officeart/2005/8/layout/hierarchy1"/>
    <dgm:cxn modelId="{AB34EC52-7D35-47AA-831F-8CEF8B6B8C18}" type="presOf" srcId="{B38DC10F-0941-49F2-BBB3-94B0CDC9C075}" destId="{303D2E52-6C0C-4C2C-AB8D-F296A2BDA95E}" srcOrd="0" destOrd="0" presId="urn:microsoft.com/office/officeart/2005/8/layout/hierarchy1"/>
    <dgm:cxn modelId="{FA8D4618-D348-4622-9D36-37F7874400E3}" srcId="{7642DE7B-218A-4C1B-BAB7-1CEF89ED27C4}" destId="{B38DC10F-0941-49F2-BBB3-94B0CDC9C075}" srcOrd="0" destOrd="0" parTransId="{F775A6BF-D7A4-4CE9-BBD0-5F4127C66306}" sibTransId="{73B0EAC7-E4E3-47BD-9DF8-E18DDBD637F6}"/>
    <dgm:cxn modelId="{80873D95-A707-4B55-B404-33D13713359F}" type="presOf" srcId="{EF9BA91B-E78B-4E85-B1A5-790030D0A3B6}" destId="{FA16A5B7-3032-4547-A183-05A1B9FAAAA6}" srcOrd="0" destOrd="0" presId="urn:microsoft.com/office/officeart/2005/8/layout/hierarchy1"/>
    <dgm:cxn modelId="{B068A23D-E54C-49FE-9D40-E064586AC1EB}" type="presOf" srcId="{6EFDE56F-AFF8-41D5-8E3C-9D5C7A42821A}" destId="{DA6DC528-F320-4BFD-84E2-2D632956953C}" srcOrd="0" destOrd="0" presId="urn:microsoft.com/office/officeart/2005/8/layout/hierarchy1"/>
    <dgm:cxn modelId="{2737D000-224D-44D7-B8F6-7029FAAA8B84}" type="presOf" srcId="{952B65F6-4021-4418-BB34-A14E78A9DBDA}" destId="{6F7F9179-5FA3-4952-8D9B-FE9C6DAA0F48}" srcOrd="0" destOrd="0" presId="urn:microsoft.com/office/officeart/2005/8/layout/hierarchy1"/>
    <dgm:cxn modelId="{E1738B55-507C-40CD-9EA8-0D23D9DEE1F6}" srcId="{798070C8-C3B8-46EC-B59E-616112C4A5EF}" destId="{9A93144C-819D-4BB9-8D94-3F9A6C392249}" srcOrd="1" destOrd="0" parTransId="{06C7F85C-2DB9-44BE-898D-F46F7F32DCD6}" sibTransId="{6C1AFE4B-F69B-4FBE-983C-8A87BB4B08CB}"/>
    <dgm:cxn modelId="{2BF89169-4CB3-44A6-9AB2-F232C1F4562C}" srcId="{798070C8-C3B8-46EC-B59E-616112C4A5EF}" destId="{7EC414B2-F172-4106-81C0-3305E55A337E}" srcOrd="0" destOrd="0" parTransId="{543229DC-F047-4B86-9383-47D735AD4CE4}" sibTransId="{494FFBEC-65D5-40EB-924D-554ECF438089}"/>
    <dgm:cxn modelId="{9D94491F-4CC4-48BC-A120-6A22BBA8ED9A}" type="presOf" srcId="{3DAB536A-45A9-4B03-9A0A-34DB51A6A360}" destId="{B7723526-9234-4D6F-8353-7B251A431F90}" srcOrd="0" destOrd="0" presId="urn:microsoft.com/office/officeart/2005/8/layout/hierarchy1"/>
    <dgm:cxn modelId="{BFFA8FB8-60EA-4910-A1B2-AF528A7D284B}" type="presOf" srcId="{798070C8-C3B8-46EC-B59E-616112C4A5EF}" destId="{E73DF6FB-9DC2-48A1-876B-1F5AE165374A}" srcOrd="0" destOrd="0" presId="urn:microsoft.com/office/officeart/2005/8/layout/hierarchy1"/>
    <dgm:cxn modelId="{FB4A7F82-A391-4FE9-930C-EEF2508E7057}" type="presOf" srcId="{7642DE7B-218A-4C1B-BAB7-1CEF89ED27C4}" destId="{B3DE1EBF-2702-4EF5-B374-269A6EF67A9B}" srcOrd="0" destOrd="0" presId="urn:microsoft.com/office/officeart/2005/8/layout/hierarchy1"/>
    <dgm:cxn modelId="{FF1D2E52-4261-4459-9562-038C485AE6DD}" srcId="{69728E66-4A0B-4684-9C38-09DD5CF92166}" destId="{952B65F6-4021-4418-BB34-A14E78A9DBDA}" srcOrd="0" destOrd="0" parTransId="{3DAB536A-45A9-4B03-9A0A-34DB51A6A360}" sibTransId="{ED8DF861-D9B5-4DB1-ADF0-DA1C5C33C89B}"/>
    <dgm:cxn modelId="{352B8D7C-77CF-463A-9FA7-A75DE3DA6CE1}" srcId="{B38DC10F-0941-49F2-BBB3-94B0CDC9C075}" destId="{69728E66-4A0B-4684-9C38-09DD5CF92166}" srcOrd="1" destOrd="0" parTransId="{272535A1-DDF9-40F3-B4BD-71F495590C10}" sibTransId="{29A1BE24-88EC-4739-8F23-9E4E01983A5B}"/>
    <dgm:cxn modelId="{2BF38697-25B3-439C-90E1-532CBD9FB185}" type="presOf" srcId="{272535A1-DDF9-40F3-B4BD-71F495590C10}" destId="{DA285B25-CE64-4216-A0B5-2DC70819113E}" srcOrd="0" destOrd="0" presId="urn:microsoft.com/office/officeart/2005/8/layout/hierarchy1"/>
    <dgm:cxn modelId="{395080CA-3409-4E5C-95AB-59373370A9AA}" type="presParOf" srcId="{B3DE1EBF-2702-4EF5-B374-269A6EF67A9B}" destId="{A1225F4D-27E9-4D5B-B207-E90D2ED5D8A8}" srcOrd="0" destOrd="0" presId="urn:microsoft.com/office/officeart/2005/8/layout/hierarchy1"/>
    <dgm:cxn modelId="{555E9F7E-57AA-483D-B6D8-7031259D8F37}" type="presParOf" srcId="{A1225F4D-27E9-4D5B-B207-E90D2ED5D8A8}" destId="{4A1A0D95-D275-4F79-B77A-FDEB55F75B06}" srcOrd="0" destOrd="0" presId="urn:microsoft.com/office/officeart/2005/8/layout/hierarchy1"/>
    <dgm:cxn modelId="{2BEA72A6-0C79-4E97-9F5E-0627FB17674A}" type="presParOf" srcId="{4A1A0D95-D275-4F79-B77A-FDEB55F75B06}" destId="{B0E6B36D-03BC-49C2-BDA8-E0E91CD1F3D7}" srcOrd="0" destOrd="0" presId="urn:microsoft.com/office/officeart/2005/8/layout/hierarchy1"/>
    <dgm:cxn modelId="{A6C6BFD7-0BBC-4A1B-AB70-35A3A3F20AEE}" type="presParOf" srcId="{4A1A0D95-D275-4F79-B77A-FDEB55F75B06}" destId="{303D2E52-6C0C-4C2C-AB8D-F296A2BDA95E}" srcOrd="1" destOrd="0" presId="urn:microsoft.com/office/officeart/2005/8/layout/hierarchy1"/>
    <dgm:cxn modelId="{CFFEBD22-1219-42CA-8FAC-C322ABE37A1F}" type="presParOf" srcId="{A1225F4D-27E9-4D5B-B207-E90D2ED5D8A8}" destId="{12C14B7A-449C-4D67-9FD1-A6A29065D851}" srcOrd="1" destOrd="0" presId="urn:microsoft.com/office/officeart/2005/8/layout/hierarchy1"/>
    <dgm:cxn modelId="{EB448769-13C9-440C-963B-DF248A40F40F}" type="presParOf" srcId="{12C14B7A-449C-4D67-9FD1-A6A29065D851}" destId="{004C3C9D-F7B4-4FE5-8B71-86BF16E67891}" srcOrd="0" destOrd="0" presId="urn:microsoft.com/office/officeart/2005/8/layout/hierarchy1"/>
    <dgm:cxn modelId="{E8ADD20A-025B-41CD-91DA-4BB93CAC18B4}" type="presParOf" srcId="{12C14B7A-449C-4D67-9FD1-A6A29065D851}" destId="{39C48F50-459E-40CD-B64E-D0BF5025A5B9}" srcOrd="1" destOrd="0" presId="urn:microsoft.com/office/officeart/2005/8/layout/hierarchy1"/>
    <dgm:cxn modelId="{4DA34E59-E307-42AD-BE6C-F5811B5EC518}" type="presParOf" srcId="{39C48F50-459E-40CD-B64E-D0BF5025A5B9}" destId="{AFC1A742-79E4-4D14-80C2-9F6B8E3D8488}" srcOrd="0" destOrd="0" presId="urn:microsoft.com/office/officeart/2005/8/layout/hierarchy1"/>
    <dgm:cxn modelId="{7515952E-A4B1-4380-A412-D6762B0C486A}" type="presParOf" srcId="{AFC1A742-79E4-4D14-80C2-9F6B8E3D8488}" destId="{C1D8364F-F6FC-450F-BE06-69CD096158A6}" srcOrd="0" destOrd="0" presId="urn:microsoft.com/office/officeart/2005/8/layout/hierarchy1"/>
    <dgm:cxn modelId="{F3A5214A-95C8-4142-B69D-D96BD7FC8C34}" type="presParOf" srcId="{AFC1A742-79E4-4D14-80C2-9F6B8E3D8488}" destId="{E73DF6FB-9DC2-48A1-876B-1F5AE165374A}" srcOrd="1" destOrd="0" presId="urn:microsoft.com/office/officeart/2005/8/layout/hierarchy1"/>
    <dgm:cxn modelId="{24B0773F-AB77-457B-8FBE-348C039AA55E}" type="presParOf" srcId="{39C48F50-459E-40CD-B64E-D0BF5025A5B9}" destId="{4AFA2FB8-539E-4589-8E8B-8C39B049C471}" srcOrd="1" destOrd="0" presId="urn:microsoft.com/office/officeart/2005/8/layout/hierarchy1"/>
    <dgm:cxn modelId="{58EFD2B7-09DF-4FAD-A567-1460FC646B0D}" type="presParOf" srcId="{4AFA2FB8-539E-4589-8E8B-8C39B049C471}" destId="{E20C175A-DE9A-43B1-919E-4881AF9D2AB5}" srcOrd="0" destOrd="0" presId="urn:microsoft.com/office/officeart/2005/8/layout/hierarchy1"/>
    <dgm:cxn modelId="{B6D29A9D-394B-4DAC-B723-FFA8F903EBCC}" type="presParOf" srcId="{4AFA2FB8-539E-4589-8E8B-8C39B049C471}" destId="{F5885C7B-C5C4-4D91-AC20-6126208DCCAC}" srcOrd="1" destOrd="0" presId="urn:microsoft.com/office/officeart/2005/8/layout/hierarchy1"/>
    <dgm:cxn modelId="{155A8C88-FBED-442F-A163-BC189837E733}" type="presParOf" srcId="{F5885C7B-C5C4-4D91-AC20-6126208DCCAC}" destId="{514D4028-3108-498D-B6E3-634A2D3413C6}" srcOrd="0" destOrd="0" presId="urn:microsoft.com/office/officeart/2005/8/layout/hierarchy1"/>
    <dgm:cxn modelId="{459BD08A-9864-4EC7-83CD-442DA8423A95}" type="presParOf" srcId="{514D4028-3108-498D-B6E3-634A2D3413C6}" destId="{DE6757E4-C39C-46AD-8457-B619F2810E8C}" srcOrd="0" destOrd="0" presId="urn:microsoft.com/office/officeart/2005/8/layout/hierarchy1"/>
    <dgm:cxn modelId="{C4506DBE-F8BA-4D85-8FDB-046F39D98954}" type="presParOf" srcId="{514D4028-3108-498D-B6E3-634A2D3413C6}" destId="{6E7FB7DA-9174-4638-B91B-68C4AA32258B}" srcOrd="1" destOrd="0" presId="urn:microsoft.com/office/officeart/2005/8/layout/hierarchy1"/>
    <dgm:cxn modelId="{A386E629-C844-4F4C-9EFB-04B4F11EFBA8}" type="presParOf" srcId="{F5885C7B-C5C4-4D91-AC20-6126208DCCAC}" destId="{5BBD4356-0BF9-40BF-87FA-571DA5D5DEAB}" srcOrd="1" destOrd="0" presId="urn:microsoft.com/office/officeart/2005/8/layout/hierarchy1"/>
    <dgm:cxn modelId="{C9664D17-D4E5-4C82-9596-4A40539BA5C5}" type="presParOf" srcId="{4AFA2FB8-539E-4589-8E8B-8C39B049C471}" destId="{23FA8919-4510-4A91-B841-10577A09A92B}" srcOrd="2" destOrd="0" presId="urn:microsoft.com/office/officeart/2005/8/layout/hierarchy1"/>
    <dgm:cxn modelId="{02D2369F-4853-4D26-8EFA-70B4071C24D0}" type="presParOf" srcId="{4AFA2FB8-539E-4589-8E8B-8C39B049C471}" destId="{FC411404-8CBD-412B-9A7E-7541407297CA}" srcOrd="3" destOrd="0" presId="urn:microsoft.com/office/officeart/2005/8/layout/hierarchy1"/>
    <dgm:cxn modelId="{038844D0-AAD9-4A0C-895B-0CA485451977}" type="presParOf" srcId="{FC411404-8CBD-412B-9A7E-7541407297CA}" destId="{E016B1EF-D2EB-4950-A4B6-E6C537880D22}" srcOrd="0" destOrd="0" presId="urn:microsoft.com/office/officeart/2005/8/layout/hierarchy1"/>
    <dgm:cxn modelId="{CA63EDDD-CF85-4DEE-930A-8ED9B784FFA6}" type="presParOf" srcId="{E016B1EF-D2EB-4950-A4B6-E6C537880D22}" destId="{05479D3F-8336-49FB-8ED1-C0216755B58E}" srcOrd="0" destOrd="0" presId="urn:microsoft.com/office/officeart/2005/8/layout/hierarchy1"/>
    <dgm:cxn modelId="{1B894E89-9B49-448A-9FB3-BD1F70B6539D}" type="presParOf" srcId="{E016B1EF-D2EB-4950-A4B6-E6C537880D22}" destId="{BFF45103-C663-4C2D-864A-D9DEFE534552}" srcOrd="1" destOrd="0" presId="urn:microsoft.com/office/officeart/2005/8/layout/hierarchy1"/>
    <dgm:cxn modelId="{BAAA9BA6-9F50-4430-9266-2436799F2C13}" type="presParOf" srcId="{FC411404-8CBD-412B-9A7E-7541407297CA}" destId="{BDEBAC7A-A364-4C78-BCFF-F18899A59352}" srcOrd="1" destOrd="0" presId="urn:microsoft.com/office/officeart/2005/8/layout/hierarchy1"/>
    <dgm:cxn modelId="{6179E121-430F-4835-85A5-4AB2872F41FE}" type="presParOf" srcId="{4AFA2FB8-539E-4589-8E8B-8C39B049C471}" destId="{FA16A5B7-3032-4547-A183-05A1B9FAAAA6}" srcOrd="4" destOrd="0" presId="urn:microsoft.com/office/officeart/2005/8/layout/hierarchy1"/>
    <dgm:cxn modelId="{0A9210CC-1116-49D7-90B6-5B3C819E0981}" type="presParOf" srcId="{4AFA2FB8-539E-4589-8E8B-8C39B049C471}" destId="{71B03A26-4226-45D5-912E-6823659B526B}" srcOrd="5" destOrd="0" presId="urn:microsoft.com/office/officeart/2005/8/layout/hierarchy1"/>
    <dgm:cxn modelId="{079DF0B1-E6AB-43D2-B332-464177DAD14F}" type="presParOf" srcId="{71B03A26-4226-45D5-912E-6823659B526B}" destId="{B08936F3-BE0C-4C30-A1C7-F795F407DD1D}" srcOrd="0" destOrd="0" presId="urn:microsoft.com/office/officeart/2005/8/layout/hierarchy1"/>
    <dgm:cxn modelId="{712F8A6F-5C20-4622-A6D2-85B972764C77}" type="presParOf" srcId="{B08936F3-BE0C-4C30-A1C7-F795F407DD1D}" destId="{13A873A7-51F2-4928-B576-E9D363A7B41D}" srcOrd="0" destOrd="0" presId="urn:microsoft.com/office/officeart/2005/8/layout/hierarchy1"/>
    <dgm:cxn modelId="{2AA54B72-63F3-4D37-96C6-3895DFE26ECB}" type="presParOf" srcId="{B08936F3-BE0C-4C30-A1C7-F795F407DD1D}" destId="{DA6DC528-F320-4BFD-84E2-2D632956953C}" srcOrd="1" destOrd="0" presId="urn:microsoft.com/office/officeart/2005/8/layout/hierarchy1"/>
    <dgm:cxn modelId="{84E26435-9642-4A0E-8CFB-C315346AA98F}" type="presParOf" srcId="{71B03A26-4226-45D5-912E-6823659B526B}" destId="{6FDA94EE-234C-4C0D-AD97-F74F201BD787}" srcOrd="1" destOrd="0" presId="urn:microsoft.com/office/officeart/2005/8/layout/hierarchy1"/>
    <dgm:cxn modelId="{297F4B78-AB94-4B32-81A7-96097F2334AF}" type="presParOf" srcId="{12C14B7A-449C-4D67-9FD1-A6A29065D851}" destId="{DA285B25-CE64-4216-A0B5-2DC70819113E}" srcOrd="2" destOrd="0" presId="urn:microsoft.com/office/officeart/2005/8/layout/hierarchy1"/>
    <dgm:cxn modelId="{EDF4E2E6-C07E-44A2-B23B-16B2D8BAF538}" type="presParOf" srcId="{12C14B7A-449C-4D67-9FD1-A6A29065D851}" destId="{ACF355AF-8A2A-4381-AB6D-866C939CBA40}" srcOrd="3" destOrd="0" presId="urn:microsoft.com/office/officeart/2005/8/layout/hierarchy1"/>
    <dgm:cxn modelId="{668108E1-3BF2-4FAF-A99D-E185FAE97601}" type="presParOf" srcId="{ACF355AF-8A2A-4381-AB6D-866C939CBA40}" destId="{6C8A359E-0C9B-48F8-A811-B1FD6E6E08A1}" srcOrd="0" destOrd="0" presId="urn:microsoft.com/office/officeart/2005/8/layout/hierarchy1"/>
    <dgm:cxn modelId="{A62E8BE4-A961-49EB-B22B-94EE17920F9F}" type="presParOf" srcId="{6C8A359E-0C9B-48F8-A811-B1FD6E6E08A1}" destId="{E0EAC923-E17C-4984-A204-3CAE29B485FF}" srcOrd="0" destOrd="0" presId="urn:microsoft.com/office/officeart/2005/8/layout/hierarchy1"/>
    <dgm:cxn modelId="{B5C35A07-26D9-4E9B-9AE3-0D5E0347A8AC}" type="presParOf" srcId="{6C8A359E-0C9B-48F8-A811-B1FD6E6E08A1}" destId="{855A0045-C9DB-4591-AED5-34A4790AE246}" srcOrd="1" destOrd="0" presId="urn:microsoft.com/office/officeart/2005/8/layout/hierarchy1"/>
    <dgm:cxn modelId="{A4CF20DB-57F8-45CA-8CF3-8D4D1964ADD4}" type="presParOf" srcId="{ACF355AF-8A2A-4381-AB6D-866C939CBA40}" destId="{6E38AC3E-029D-485D-B64B-9749C46C9807}" srcOrd="1" destOrd="0" presId="urn:microsoft.com/office/officeart/2005/8/layout/hierarchy1"/>
    <dgm:cxn modelId="{16BF2CB4-EA0F-4D7C-8D3A-4F8B1A82EB5E}" type="presParOf" srcId="{6E38AC3E-029D-485D-B64B-9749C46C9807}" destId="{B7723526-9234-4D6F-8353-7B251A431F90}" srcOrd="0" destOrd="0" presId="urn:microsoft.com/office/officeart/2005/8/layout/hierarchy1"/>
    <dgm:cxn modelId="{6061F67F-9EB9-44BA-BF15-91737AD610F5}" type="presParOf" srcId="{6E38AC3E-029D-485D-B64B-9749C46C9807}" destId="{452C6094-9A89-44C4-8E66-09A9AB4BDE67}" srcOrd="1" destOrd="0" presId="urn:microsoft.com/office/officeart/2005/8/layout/hierarchy1"/>
    <dgm:cxn modelId="{62ABB095-A036-4FD8-B675-E13C40192325}" type="presParOf" srcId="{452C6094-9A89-44C4-8E66-09A9AB4BDE67}" destId="{38539B05-75D5-4A1A-A464-EF9796169786}" srcOrd="0" destOrd="0" presId="urn:microsoft.com/office/officeart/2005/8/layout/hierarchy1"/>
    <dgm:cxn modelId="{6ADFEE68-E2B9-45A1-A18B-A3768C6CACC6}" type="presParOf" srcId="{38539B05-75D5-4A1A-A464-EF9796169786}" destId="{CC9FF653-167B-4F9D-96DC-AD68084D9709}" srcOrd="0" destOrd="0" presId="urn:microsoft.com/office/officeart/2005/8/layout/hierarchy1"/>
    <dgm:cxn modelId="{F54E15F0-7DB9-45BC-B10D-F9150AD5FADA}" type="presParOf" srcId="{38539B05-75D5-4A1A-A464-EF9796169786}" destId="{6F7F9179-5FA3-4952-8D9B-FE9C6DAA0F48}" srcOrd="1" destOrd="0" presId="urn:microsoft.com/office/officeart/2005/8/layout/hierarchy1"/>
    <dgm:cxn modelId="{A843A9AE-2FAA-4461-B76A-977683999500}" type="presParOf" srcId="{452C6094-9A89-44C4-8E66-09A9AB4BDE67}" destId="{46363448-BF60-4441-8177-6A9E97A46CB8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5093B9-E2FE-4084-9DF4-6E9C0B12B8E6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1BAE702-8D12-4BCA-8436-E970F20B5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E%D0%BD%D1%84%D1%83%D1%86%D0%B8%D0%B0%D0%BD%D1%81%D1%82%D0%B2%D0%B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ru.wikipedia.org/wiki/%D0%94%D0%B0%D0%BE%D1%81%D0%B8%D0%B7%D0%BC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tekar.ru/bed/76.ht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bibliotekar.ru/bel/89.htm" TargetMode="External"/><Relationship Id="rId4" Type="http://schemas.openxmlformats.org/officeDocument/2006/relationships/hyperlink" Target="http://www.bibliotekar.ru/kitay/23.htm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tekar.ru/biografii/7/45.ht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lick02.begun.ru/click.jsp?url=O5t5NI*Gh4Zg8lBGGg1nc16UI31gdrp4KddQ9ksdXT-n-Hfsx6Lq0P*Kpf5EIIiYy7qaPPrZirE2WZ7TA6L9*ygsEQfhzv60s5ryJxAo*lP6UjtGbrvrBQCfiYwcJY8zWPBtB5moyil8JBcLIRTzgy32j79q6*6yiJcALwX7-A8rY6Ws9KuDdwEi767qIydDdDhwUpiMzWT7Inl0ZHMqFd5jCzikjmhUIbPj*qNvY8A48DWOWFTNYjKzB70gWJD4-3zRWDYv5QYGyXjOJoHBS7BMUdchkN0RJ4SEVLyzyqe2DwR6YsbxgWRx2ZioKJ6Z-NljO60MkyjHEDwhEogLDagI16yfYmGNTBgT21DeILGrEBiAe5MJza80vIimCHueE3tcaw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tekar.ru/bek2/170.ht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1DB92-14BE-4746-926C-F920195E59B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0F166-7649-45CC-A5B2-55E6F58D530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. Китайские картины — это живопись акварелью по шелку, тушью на особой бумаге из мягкого тонкого волокна и имеют форму свитков-горизонтальных для рассматривания на столе и вертикальных для украшения стен.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Традиции Китая, его культура и искусство разительно отличаются от западных. Китайские картины — это живопись акварелью по шелку, тушью на особой бумаге из мягкого тонкого волокна и имеют форму свитков-горизонтальных для рассматривания на столе и вертикальных для украшения стен. В китайской живописи используются кисти разных размеров, от очень тонких до очень толстых (от 5 миллиметров до 5 сантиметров). Штрих может быть легким как облако или мощным, как дракон.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680D86-DCFE-44DD-801F-76699342ABB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Первый источник китайской культуры - природа, представленная в живописи и в оформлении керамики. Начиная с эпохи династии Шан во II тысячелетии до н. э. китайские художники освоили искусство работы с бронзой. Они оказались ремесленниками очень высокого уровня и создавали красивые вазы различных форм, украшенные рельефным декором и посвященные культу предков.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D74299-B622-4CA5-96E6-0275B877B60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>
                <a:solidFill>
                  <a:srgbClr val="3E4D1F"/>
                </a:solidFill>
              </a:rPr>
              <a:t>Традиционным жанром китайской живописи является </a:t>
            </a:r>
            <a:r>
              <a:rPr lang="ru-RU" b="1" smtClean="0">
                <a:solidFill>
                  <a:srgbClr val="3E4D1F"/>
                </a:solidFill>
              </a:rPr>
              <a:t>«гохуа»</a:t>
            </a:r>
            <a:r>
              <a:rPr lang="ru-RU" smtClean="0">
                <a:solidFill>
                  <a:srgbClr val="3E4D1F"/>
                </a:solidFill>
              </a:rPr>
              <a:t>. Картины пишутся черной или серой тушью с помощью кисточки на бумаге или шелке. В одних случаях мастер с помощью всего лишь нескольких мазков черной туши различной толщины создает общие очертания пейзажа и человеческих фигур, не выписывая деталей. Это направление именуется «сей». </a:t>
            </a:r>
            <a:br>
              <a:rPr lang="ru-RU" smtClean="0">
                <a:solidFill>
                  <a:srgbClr val="3E4D1F"/>
                </a:solidFill>
              </a:rPr>
            </a:br>
            <a:r>
              <a:rPr lang="ru-RU" smtClean="0">
                <a:solidFill>
                  <a:srgbClr val="3E4D1F"/>
                </a:solidFill>
              </a:rPr>
              <a:t>Другое направление, называемое </a:t>
            </a:r>
            <a:r>
              <a:rPr lang="ru-RU" b="1" smtClean="0">
                <a:solidFill>
                  <a:srgbClr val="3E4D1F"/>
                </a:solidFill>
              </a:rPr>
              <a:t>«гунби»</a:t>
            </a:r>
            <a:r>
              <a:rPr lang="ru-RU" smtClean="0">
                <a:solidFill>
                  <a:srgbClr val="3E4D1F"/>
                </a:solidFill>
              </a:rPr>
              <a:t>, требует тщательного воспроизведения мельчайших деталей: причесок изображаемых людей, оперенья птиц и т. п. Крупным современным мастером «сей» является </a:t>
            </a:r>
            <a:r>
              <a:rPr lang="ru-RU" b="1" smtClean="0">
                <a:solidFill>
                  <a:srgbClr val="3E4D1F"/>
                </a:solidFill>
              </a:rPr>
              <a:t>Чжан Дацянь</a:t>
            </a:r>
            <a:r>
              <a:rPr lang="ru-RU" smtClean="0">
                <a:solidFill>
                  <a:srgbClr val="3E4D1F"/>
                </a:solidFill>
              </a:rPr>
              <a:t>. Другой мастер «гохуа» Ци Байши, соединяя приемы «сей» с приемами «гунби», внеся много нового в развитие этого традиционного вида китайского искусства.</a:t>
            </a:r>
            <a:br>
              <a:rPr lang="ru-RU" smtClean="0">
                <a:solidFill>
                  <a:srgbClr val="3E4D1F"/>
                </a:solidFill>
              </a:rPr>
            </a:br>
            <a:r>
              <a:rPr lang="ru-RU" smtClean="0">
                <a:solidFill>
                  <a:srgbClr val="3E4D1F"/>
                </a:solidFill>
              </a:rPr>
              <a:t>Большого распространение получили в Китае и жанры западного изобразительного искусства: масло, гравюра, акварель. В ряде художественных институтов и училищ имеются кафедры западной живописи. Некоторые современные художники, успешно сочетая приемы традиционной китайской и западной живописи, обогащают национальную художественную традицию.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A77CF1-8095-4F9B-BE07-D18447B9811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6AF6AA-AA2A-460B-91B5-483A2E0E1CB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В Китае культ природы существует с незапамятных времен и до наших дней. Человек не только общается с природой, но и ведет с нею диалог, организует ее как режиссер, создавая новые композиции из деревьев и камней, насаждая сады, украшая реки и озера. Картина китайского художника - это не просто пейзаж, а своего рода модель вселенной, где Небо и Земля связаны горами. Пейзажная живопись появилась в Китае на тысячу лет раньше, чем в Европе. Художник использовал символы: квадрат - Земля, крут - Небо. Китайское искусство черпало свое вдохновение-в трех философских доктринах: конфуцианстве, даосизме и буддизме. Китайское искусство почтительно к традициям. Художники не стремятся быть "оригинальными". Напротив, они учатся своему искусству, буквально медитируя над произведениями великих мастеров прошлого. Долгие годы они учатся рисовать отдельные элементы пейзажа - скалу, дерево, облако. И только после полного овладения техникой начинают писать пейзажи с натуры тушью на бумаге или шелковых свитках.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4A6BA0-7791-4F2B-BA01-71B6A611F1C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Художественная культура </a:t>
            </a:r>
            <a:r>
              <a:rPr lang="ru-RU" dirty="0" smtClean="0"/>
              <a:t>Китая впитала в себя основные духовные ценности, которые развивались в учениях даосизма и конфуцианства. Близость к природе, стремление к духовному совершенству, поиск гармонии в каждом явлении природы - будь то цветок, дерево, животное - позволили сформировать совершенно уникальное эстетическое сознание и художественную практику.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Идея гармоничного соединения человека и природы пронизывает китайское искусство, начиная от каллиграфии до живописи. Даже письменность в традиционной китайской культуре рассматривается как особая область этики и эстетики. Китайская письменность (иероглифы) соединяла в себе этическое и эстетическое: по своеобразию написания угадывалось душевное состояние автора, а стилизованным формам письменности - каллиграфическим надписям - придавалось даже магическое значение. И они хранились в каждом доме. Иероглиф выступает как идеальная модель художественного произведения, в нем сочетаются строгость и простота формы с глубиной и символичностью содержания.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Одним из высших достижений древнекитайского искусства является живопись, в особенности живопись на свитке. Китайская картина-свиток - это совершенно новый вид искусства, созданный специально для созерцания, освобожденный от подчиненно декоративных функций. Основными жанрами живописи на свитке были исторический и бытовой портрет, портрет, связанный с заупокойным культом, пейзаж, жанр «птицы и цветы». Китайский портрет </a:t>
            </a:r>
            <a:r>
              <a:rPr lang="ru-RU" dirty="0" err="1" smtClean="0"/>
              <a:t>ханьской</a:t>
            </a:r>
            <a:r>
              <a:rPr lang="ru-RU" dirty="0" smtClean="0"/>
              <a:t> эпохи сочетал в себе реалистическую достоверность (так, фигуры воинов из гробницы </a:t>
            </a:r>
            <a:r>
              <a:rPr lang="ru-RU" dirty="0" err="1" smtClean="0"/>
              <a:t>Цинь</a:t>
            </a:r>
            <a:r>
              <a:rPr lang="ru-RU" dirty="0" smtClean="0"/>
              <a:t> </a:t>
            </a:r>
            <a:r>
              <a:rPr lang="ru-RU" dirty="0" err="1" smtClean="0"/>
              <a:t>Ши-хуанди</a:t>
            </a:r>
            <a:r>
              <a:rPr lang="ru-RU" dirty="0" smtClean="0"/>
              <a:t> явно передают индивидуальные черты их прототипов) и символичность, иногда граничащую с карикатурностью.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китайской картине каждый предмет глубоко символичен, каждое дерево, цветок, животное или птица является знаком поэтического образа: сосна -- это символ долголетия, </a:t>
            </a:r>
            <a:r>
              <a:rPr lang="ru-RU" dirty="0" err="1" smtClean="0"/>
              <a:t>бам-бук</a:t>
            </a:r>
            <a:r>
              <a:rPr lang="ru-RU" dirty="0" smtClean="0"/>
              <a:t> - стойкости и счастья, аист - одиночества и святости и т.д. Форма китайских пейзажей - вытянутый свиток - помогала ощутить необъятность пространства, показать не какую-то часть природы, а целостность всего мироздания.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 жанры древнекитайского искусства несли в себе глубокий нравственный смысл и идею совершенствования человека, настраивали на особое восприятие: восхищение природой, ее красотой и работой мастера. Наверное, поэтому красота китайских пейзажей с их особой выразительностью и особой символикой вызывает восхищение у европейцев, позволяет открывать им иное видение мира, иную эстетику.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Китай является родиной одной из самых старых и самых сложных цивилизаций мира, и возможно, единственной, где физический тип населения не менялся в течение 5 тысячелетий. Китай имеет историю, насчитывающую 5 000 лет художественного, философского и политического развития. Хотя региональные различия создают ощущение разнообразия, общность языка и религиозно-этических взглядов объединяют культуру Китая, в рамках которой были созданы такие значимые во всемирном масштабе явления, как </a:t>
            </a:r>
            <a:r>
              <a:rPr lang="ru-RU" dirty="0" smtClean="0">
                <a:hlinkClick r:id="rId3" action="ppaction://hlinkfile" tooltip="Конфуцианство"/>
              </a:rPr>
              <a:t>конфуцианство</a:t>
            </a:r>
            <a:r>
              <a:rPr lang="ru-RU" dirty="0" smtClean="0"/>
              <a:t> и </a:t>
            </a:r>
            <a:r>
              <a:rPr lang="ru-RU" dirty="0" smtClean="0">
                <a:hlinkClick r:id="rId4" action="ppaction://hlinkfile" tooltip="Даосизм"/>
              </a:rPr>
              <a:t>даосизм</a:t>
            </a:r>
            <a:r>
              <a:rPr lang="ru-RU" dirty="0" smtClean="0"/>
              <a:t>. Конфуцианство было официальной идеологией большую часть истории Имперского Китая, и знание конфуцианских текстов было первичным критерием для входа в имперскую бюрократию.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С усилением экономической и военной экспансии в Китай стран Запада в середине XIX столетия, в Китае получили распространение, в национальной интерпретации, идеи социальной и политической организации, зародившиеся в Европе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B27D63-43E6-48F0-B666-8AF6711E10B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>
                <a:solidFill>
                  <a:srgbClr val="3E4D1F"/>
                </a:solidFill>
              </a:rPr>
              <a:t>Буддизм - </a:t>
            </a:r>
            <a:r>
              <a:rPr lang="ru-RU" smtClean="0">
                <a:solidFill>
                  <a:srgbClr val="3E4D1F"/>
                </a:solidFill>
              </a:rPr>
              <a:t>буддизм, пришедший из Индии и бывший на территории Китая первой единой религиозной системой, </a:t>
            </a:r>
            <a:r>
              <a:rPr lang="ru-RU" b="1" smtClean="0">
                <a:solidFill>
                  <a:srgbClr val="3E4D1F"/>
                </a:solidFill>
              </a:rPr>
              <a:t>проповедовал идеи милосердия, смирения на земле и непротивление злу, а также обещал спасение в раю для всех верующих и помощь милосердных богов - бодисатв.</a:t>
            </a:r>
            <a:r>
              <a:rPr lang="ru-RU" smtClean="0">
                <a:solidFill>
                  <a:srgbClr val="3E4D1F"/>
                </a:solidFill>
              </a:rPr>
              <a:t> Являясь опорой феодального государства, это учение уже в V -VI веках получило чрезвычайно широкое распространение, заняв первое место среди прежних религий Китая, от которых буддизм позаимствовал много местных особенностей и старых народных культов. </a:t>
            </a:r>
            <a:r>
              <a:rPr lang="ru-RU" b="1" smtClean="0">
                <a:solidFill>
                  <a:srgbClr val="3E4D1F"/>
                </a:solidFill>
              </a:rPr>
              <a:t/>
            </a:r>
            <a:br>
              <a:rPr lang="ru-RU" b="1" smtClean="0">
                <a:solidFill>
                  <a:srgbClr val="3E4D1F"/>
                </a:solidFill>
              </a:rPr>
            </a:br>
            <a:endParaRPr lang="ru-RU" smtClean="0">
              <a:solidFill>
                <a:srgbClr val="3E4D1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Бодхисатва — </a:t>
            </a:r>
            <a:r>
              <a:rPr lang="ru-RU" b="1" smtClean="0"/>
              <a:t>бодисатва</a:t>
            </a:r>
            <a:r>
              <a:rPr lang="ru-RU" smtClean="0"/>
              <a:t> (санскр.: тот, чья сущность просветление), по представлениям буддистов, наставник, ведущий людей по пути внутреннего совершенствования и тем приближающий их к...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860BA5-7F1A-48F5-8578-9F12B82AF42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/>
              <a:t>Мои́зм</a:t>
            </a:r>
            <a:r>
              <a:rPr lang="ru-RU" dirty="0" smtClean="0"/>
              <a:t> (мо </a:t>
            </a:r>
            <a:r>
              <a:rPr lang="ru-RU" dirty="0" err="1" smtClean="0"/>
              <a:t>цзя</a:t>
            </a:r>
            <a:r>
              <a:rPr lang="ru-RU" dirty="0" smtClean="0"/>
              <a:t>) (墨家) — древнекитайская философская школа, разрабатывала программу усовершенствования общества через знание. Основатель философской школы — древнекитайский мыслитель </a:t>
            </a:r>
            <a:r>
              <a:rPr lang="ru-RU" dirty="0" err="1" smtClean="0"/>
              <a:t>Мо-цзы</a:t>
            </a:r>
            <a:r>
              <a:rPr lang="ru-RU" dirty="0" smtClean="0"/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/>
              <a:t>ru.wikipedia.org</a:t>
            </a: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rgbClr val="3E4D1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hlinkClick r:id="rId3"/>
              </a:rPr>
              <a:t>Даосизм</a:t>
            </a:r>
            <a:r>
              <a:rPr lang="ru-RU" dirty="0" smtClean="0"/>
              <a:t>, </a:t>
            </a:r>
            <a:r>
              <a:rPr lang="ru-RU" dirty="0" smtClean="0">
                <a:hlinkClick r:id="rId4"/>
              </a:rPr>
              <a:t>конфуцианство</a:t>
            </a:r>
            <a:r>
              <a:rPr lang="ru-RU" dirty="0" smtClean="0"/>
              <a:t>, так же как и другие идейные течения (например, </a:t>
            </a:r>
            <a:r>
              <a:rPr lang="ru-RU" dirty="0" err="1" smtClean="0"/>
              <a:t>легизм</a:t>
            </a:r>
            <a:r>
              <a:rPr lang="ru-RU" dirty="0" smtClean="0"/>
              <a:t>), представляли собой своеобразный синтез философских, этических и религиозных идей. Эти идеи, наверное, еще нельзя назвать философией в античном понимании. Точнее будет охарактеризовать их как мудрость [11, с. 124-125]. Мудрость интересуется не знанием, как таковым, а целостным человеком в мире. «Целью мудрости является исправление каждого сердца в соответствии с порядком вещей». Древнекитайские мыслители различных направлений центральной проблемой считали проблему гармонического единства человека и Неба». В соответствии с традиционными китайскими представлениями в мире существует всеобщий путь (</a:t>
            </a:r>
            <a:r>
              <a:rPr lang="ru-RU" dirty="0" err="1" smtClean="0"/>
              <a:t>дао</a:t>
            </a:r>
            <a:r>
              <a:rPr lang="ru-RU" dirty="0" smtClean="0"/>
              <a:t>) вещей, который никому, даже правителю, не дано изменить, потому что он присущ природе самих вещей. Следование </a:t>
            </a:r>
            <a:r>
              <a:rPr lang="ru-RU" dirty="0" err="1" smtClean="0"/>
              <a:t>дао</a:t>
            </a:r>
            <a:r>
              <a:rPr lang="ru-RU" dirty="0" smtClean="0"/>
              <a:t> не ущемляет свободу человека, а наоборот, делает его свободным, так как </a:t>
            </a:r>
            <a:r>
              <a:rPr lang="ru-RU" dirty="0" err="1" smtClean="0"/>
              <a:t>дао</a:t>
            </a:r>
            <a:r>
              <a:rPr lang="ru-RU" dirty="0" smtClean="0"/>
              <a:t> – основа всего, источник всех вещей и явлений. Индивидуальное проявление </a:t>
            </a:r>
            <a:r>
              <a:rPr lang="ru-RU" dirty="0" err="1" smtClean="0"/>
              <a:t>дао</a:t>
            </a:r>
            <a:r>
              <a:rPr lang="ru-RU" dirty="0" smtClean="0"/>
              <a:t> – добродетель </a:t>
            </a:r>
            <a:r>
              <a:rPr lang="ru-RU" dirty="0" err="1" smtClean="0"/>
              <a:t>дэ</a:t>
            </a:r>
            <a:r>
              <a:rPr lang="ru-RU" dirty="0" smtClean="0"/>
              <a:t>, в ней воплощается нравственный идеал личности, достигшей абсолютной гармонии с окружающим миром. Основателем учения о </a:t>
            </a:r>
            <a:r>
              <a:rPr lang="ru-RU" dirty="0" err="1" smtClean="0"/>
              <a:t>дао</a:t>
            </a:r>
            <a:r>
              <a:rPr lang="ru-RU" dirty="0" smtClean="0"/>
              <a:t>, даосизма, считается </a:t>
            </a:r>
            <a:r>
              <a:rPr lang="ru-RU" dirty="0" err="1" smtClean="0">
                <a:hlinkClick r:id="rId5"/>
              </a:rPr>
              <a:t>Лао-цзы</a:t>
            </a:r>
            <a:r>
              <a:rPr lang="ru-RU" dirty="0" smtClean="0"/>
              <a:t>, живший в VI–V вв. до н.э. Человек, как весь окружающий его мир, является закономерным порождением </a:t>
            </a:r>
            <a:r>
              <a:rPr lang="ru-RU" dirty="0" err="1" smtClean="0"/>
              <a:t>дао</a:t>
            </a:r>
            <a:r>
              <a:rPr lang="ru-RU" dirty="0" smtClean="0"/>
              <a:t>, он – часть природы и его предназначение – следовать по пути добродетели (</a:t>
            </a:r>
            <a:r>
              <a:rPr lang="ru-RU" dirty="0" err="1" smtClean="0"/>
              <a:t>дэ</a:t>
            </a:r>
            <a:r>
              <a:rPr lang="ru-RU" dirty="0" smtClean="0"/>
              <a:t>), жить в соответствии с природой. Источник зла, всех неисчислимых бедствий – это отступление от предписанных природой законов. Поэтому основной моральный принцип даосизма – </a:t>
            </a:r>
            <a:r>
              <a:rPr lang="ru-RU" dirty="0" err="1" smtClean="0"/>
              <a:t>недеяние</a:t>
            </a:r>
            <a:r>
              <a:rPr lang="ru-RU" dirty="0" smtClean="0"/>
              <a:t> (у </a:t>
            </a:r>
            <a:r>
              <a:rPr lang="ru-RU" dirty="0" err="1" smtClean="0"/>
              <a:t>вэй</a:t>
            </a:r>
            <a:r>
              <a:rPr lang="ru-RU" dirty="0" smtClean="0"/>
              <a:t>). «Если бы я владел знанием, то шел бы по большой дороге. Единственная вещь, которой я боюсь, – деяние»,– учил </a:t>
            </a:r>
            <a:r>
              <a:rPr lang="ru-RU" dirty="0" err="1" smtClean="0"/>
              <a:t>Лао-цзы</a:t>
            </a:r>
            <a:r>
              <a:rPr lang="ru-RU" dirty="0" smtClean="0"/>
              <a:t> [4, с. 78]. Однако </a:t>
            </a:r>
            <a:r>
              <a:rPr lang="ru-RU" dirty="0" err="1" smtClean="0"/>
              <a:t>недеяние</a:t>
            </a:r>
            <a:r>
              <a:rPr lang="ru-RU" dirty="0" smtClean="0"/>
              <a:t> не означает пассивность, это деяние без борьбы, соответствующее природе, </a:t>
            </a:r>
            <a:r>
              <a:rPr lang="ru-RU" dirty="0" err="1" smtClean="0"/>
              <a:t>дао</a:t>
            </a:r>
            <a:r>
              <a:rPr lang="ru-RU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Таким образом, даосизм был своеобразным основанием этических и эстетических норм социальной организации общества, характерных для культурной традиции Древнего Китая, сохранивших свою актуальность до настоящего времени, так как указывал путь достижения гармонии природы общества, человека.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600C16-F614-4842-8AA5-14B6E21FF5C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Наиболее популярным и влиятельным учением было все-таки конфуцианство. Его основатель – </a:t>
            </a:r>
            <a:r>
              <a:rPr lang="ru-RU" dirty="0" smtClean="0">
                <a:hlinkClick r:id="rId3"/>
              </a:rPr>
              <a:t>Конфуций (</a:t>
            </a:r>
            <a:r>
              <a:rPr lang="ru-RU" dirty="0" err="1" smtClean="0">
                <a:hlinkClick r:id="rId3"/>
              </a:rPr>
              <a:t>Кун-цзы</a:t>
            </a:r>
            <a:r>
              <a:rPr lang="ru-RU" dirty="0" smtClean="0">
                <a:hlinkClick r:id="rId3"/>
              </a:rPr>
              <a:t>)</a:t>
            </a:r>
            <a:r>
              <a:rPr lang="ru-RU" dirty="0" smtClean="0"/>
              <a:t> принадлежал к среде так называемых </a:t>
            </a:r>
            <a:r>
              <a:rPr lang="ru-RU" dirty="0" err="1" smtClean="0"/>
              <a:t>жу</a:t>
            </a:r>
            <a:r>
              <a:rPr lang="ru-RU" dirty="0" smtClean="0"/>
              <a:t> – ученых-книжников, имевших большое влияние при дворах правителей. Поэтому неслучайно Конфуций обосновал социальный идеал совершенного человека – </a:t>
            </a:r>
            <a:r>
              <a:rPr lang="ru-RU" dirty="0" err="1" smtClean="0"/>
              <a:t>цзюнь-цзы</a:t>
            </a:r>
            <a:r>
              <a:rPr lang="ru-RU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Основным понятием в учении Конфуция выступает гуманность (</a:t>
            </a:r>
            <a:r>
              <a:rPr lang="ru-RU" dirty="0" err="1" smtClean="0"/>
              <a:t>жень</a:t>
            </a:r>
            <a:r>
              <a:rPr lang="ru-RU" dirty="0" smtClean="0"/>
              <a:t>), которая является нравственным принципом, определяющим отношения между людьми как в обществе, так и в семье. Гуманность в понимании Конфуция являлась моральным измерением всякой деятельности: «Не делай людям того, чего не желаешь себе, и тогда в государстве и в семье к тебе не будут чувствовать вражды» [4, с. 88]. Разрабатывая идеи разумного управления государством, Конфуций сформировал тезис о том, что государство – это та же семья, только большая, поэтому основные нравственные принципы в них едины.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Для осуществления своих идей Конфуций основал школу и готовил в ней из своих </a:t>
            </a:r>
            <a:r>
              <a:rPr lang="ru-RU" dirty="0" smtClean="0">
                <a:hlinkClick r:id="rId4"/>
              </a:rPr>
              <a:t>учеников</a:t>
            </a:r>
            <a:r>
              <a:rPr lang="ru-RU" dirty="0" smtClean="0"/>
              <a:t> кандидатов на должности чиновников, которые призваны были помочь правителям наладить добродетельное, справедливое правление и достичь гармонии в обществе. Конфуций предложил очень эффективный метод выдвижения чиновников на руководящие посты. Чиновник должен был получить рекомендацию, что он мудр и справедлив, а также успешно сдать конкурсный экзамен. При этом считалось, что социальное происхождение не имеет существенного значения. Благодаря такому подходу конфуцианство стало важным элементом культурной традиции Древнего Китая, а само слово «</a:t>
            </a:r>
            <a:r>
              <a:rPr lang="ru-RU" dirty="0" err="1" smtClean="0"/>
              <a:t>конфуцианец</a:t>
            </a:r>
            <a:r>
              <a:rPr lang="ru-RU" dirty="0" smtClean="0"/>
              <a:t>» стало синонимом слова «ученый».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В борьбе различных направлений конфуцианство сумело выстоять и занять господствующее положение в традиционной китайской триаде «даосизм – конфуцианство – буддизм». Это не было случайным – конфуцианство удобно для управления огромной империей и позволяло сохранять традиционные ценности, например культ предков.</a:t>
            </a:r>
            <a:endParaRPr lang="ru-RU" dirty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FE49E-D91A-4031-8C92-97F04D20903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rgbClr val="3E4D1F"/>
                </a:solidFill>
              </a:rPr>
              <a:t>Художественная культура Китая впитала в себя основные духовные ценности, которые развивались в учениях даосизма и конфуцианства. Близость к природе, стремление к духовному совершенству, поиск гармонии в каждом явлении природы - будь то цветок, дерево, животное - позволили сформировать совершенно уникальное эстетическое сознание и художественную практику.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6D8B79-27D1-43A3-9267-0300EFE7B87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solidFill>
                  <a:srgbClr val="3E4D1F"/>
                </a:solidFill>
              </a:rPr>
              <a:t>Идея гармоничного соединения человека и природы пронизывает китайское искусство, начиная от каллиграфии до живописи. </a:t>
            </a:r>
            <a:r>
              <a:rPr lang="ru-RU" smtClean="0">
                <a:solidFill>
                  <a:srgbClr val="3E4D1F"/>
                </a:solidFill>
              </a:rPr>
              <a:t>Даже письменность в традиционной китайской культуре рассматривается как особая область этики и эстетики. Китайская письменность (иероглифы) соединяла в себе этическое и эстетическое: по своеобразию написания угадывалось душевное состояние автора, а стилизованным формам письменности - каллиграфическим надписям - придавалось даже магическое значение. И они хранились в каждом доме. Иероглиф выступает как идеальная модель художественного произведения, в нем сочетаются строгость и простота формы с глубиной и символичностью содержания.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7FB85-7095-469D-AA84-90FC9D752E7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BZ" sz="1000" smtClean="0">
                <a:solidFill>
                  <a:srgbClr val="3E4D1F"/>
                </a:solidFill>
              </a:rPr>
              <a:t>www.bibliotekar.ru</a:t>
            </a:r>
            <a:endParaRPr lang="ru-RU" sz="1000" smtClean="0">
              <a:solidFill>
                <a:srgbClr val="3E4D1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>
                <a:hlinkClick r:id="rId3"/>
              </a:rPr>
              <a:t>Китайская письменность (иероглифы)</a:t>
            </a:r>
            <a:r>
              <a:rPr lang="ru-RU" smtClean="0"/>
              <a:t> соединяла в себе этическое и эстетическое: по своеобразию написания угадывалось душевное состояние автора, а стилизованным формам письменности – каллиграфическим надписям – придавалось даже магическое значение. И они хранились в каждом доме. Иероглиф выступает как идеальная модель художественного произведения, в нем сочетаются строгость и простота формы с глубиной и символичностью содержания.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A6C882-7F56-4FE2-959F-76580C87ADF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>
                <a:solidFill>
                  <a:srgbClr val="3E4D1F"/>
                </a:solidFill>
              </a:rPr>
              <a:t>«В китайской каллиграфии главное - это энергия, внутренняя сила кисти… Ведущую роль играет здесь чуткое осязание кистью бумаги. В японской же каллиграфии решающее значение имеет внешняя сила кисти - мазок, в ее языке главное - не осязание, не проникновение, а жест, танец»</a:t>
            </a: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F777A7-A510-4438-B64A-8A1B38B7C0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0D74-B067-41D4-8AEF-4DF737D3BEDD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92D41-DA93-41E0-8CC9-2EAE26D1F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2F67-FDB6-4CB5-8B1B-1557F03D7EA5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A4D78-915E-4FD7-852F-8300120B0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DC999-5B16-445A-A135-711A65DF74C8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66EA-4550-4888-867E-6610A8BDF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D6130-9FA6-4A1B-AF81-0BA1149F7851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F6089-879A-46E9-BC42-B933838F7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3833-C613-4781-8308-3D86C1299D55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133A-4450-4F34-BFD4-157A5FD25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15CD-731D-4A34-BAAD-E4183A40D42C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7713C-5880-4A2B-8BB9-E00C5A593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434B-23F5-4D84-9BA9-E1D4DE42A4E8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8E05F-AE19-41FC-BE53-2F67EAE92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445C2-06BF-4F8A-830F-3AE1E6B7753B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8F2A-DD9E-4288-9ACC-4C9D7E23D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F558-D8FA-47AF-BA6D-74805023216C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B084-A457-44A7-9A24-0756784C0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8178E-0021-4DBD-8118-A12AAEB2B0CE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FE0A-98EE-4E99-9491-9E1AF18E2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DFB95-0931-4427-8222-FB11120B8CCC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68055-4D17-4F17-9189-6E83A77B8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1F9185-D0B5-4A7D-8133-422025538123}" type="datetimeFigureOut">
              <a:rPr lang="ru-RU"/>
              <a:pPr>
                <a:defRPr/>
              </a:pPr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459BCF-F1AB-4323-8BE8-1FD5B3008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3/Mifu01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Ni_Zan_trees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://upload.wikimedia.org/wikipedia/commons/c/c0/Chao_Meng-fu_001.jpg" TargetMode="Externa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0/Chao_Meng-fu_001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897" t="23045" r="16853" b="48544"/>
          <a:stretch>
            <a:fillRect/>
          </a:stretch>
        </p:blipFill>
        <p:spPr bwMode="auto">
          <a:xfrm>
            <a:off x="0" y="0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052" name="Рисунок 4" descr="Logo_zas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66"/>
            <a:ext cx="5072063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934396"/>
            <a:ext cx="9144000" cy="192360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Учитель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ИЗО,МХК МОБУ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Новобурейской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 СОШ № 3 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Рогудеева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Mistral" pitchFamily="66" charset="0"/>
              </a:rPr>
              <a:t>Лилия Анатольевна.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составлена на основании программы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Рапацкой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 Л.А. «Мировая художественная культура: программы курса. 10-11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кл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. – М.: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Владос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, 2010г.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2015 год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stral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accent3">
                  <a:lumMod val="50000"/>
                </a:schemeClr>
              </a:solidFill>
              <a:latin typeface="Mistral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9058" y="285728"/>
            <a:ext cx="4637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Амурская область,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Бурейский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р-он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itchFamily="66" charset="0"/>
              </a:rPr>
              <a:t>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3214686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  <a:t>ХУДОЖЕСТВЕННАЯ КУЛЬТУРА </a:t>
            </a:r>
            <a:b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</a:br>
            <a: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  <a:t>Древнего и средневекового </a:t>
            </a:r>
            <a: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  <a:t>КИТАЯ</a:t>
            </a:r>
            <a:b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</a:br>
            <a:r>
              <a:rPr lang="ru-RU" sz="4800" dirty="0" smtClean="0">
                <a:solidFill>
                  <a:srgbClr val="0070C0"/>
                </a:solidFill>
                <a:latin typeface="Mistral" pitchFamily="66" charset="0"/>
              </a:rPr>
              <a:t>часть 1 </a:t>
            </a:r>
            <a:endParaRPr lang="ru-RU" sz="4800" dirty="0">
              <a:solidFill>
                <a:srgbClr val="0070C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897" t="23045" r="16853" b="48544"/>
          <a:stretch>
            <a:fillRect/>
          </a:stretch>
        </p:blipFill>
        <p:spPr bwMode="auto">
          <a:xfrm>
            <a:off x="0" y="0"/>
            <a:ext cx="3000364" cy="157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 descr="8a527921d7e74b4cdd5cb9189a41cefb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4414" y="428604"/>
            <a:ext cx="7429552" cy="785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Художественная культура Китая впитала в себя основные духовные ценности, которые развивались в учениях даосизма и конфуцианства. Близость к природе, стремление к духовному совершенству, поиск гармонии в каждом явлении природы - будь то цветок, дерево, животное - позволили сформировать совершенно уникальное эстетическое сознание и художественную практику.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357188"/>
            <a:ext cx="7000875" cy="917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ХУДОЖЕСТВЕННАЯ КУЛЬТУРА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9222" name="Picture 6" descr="F:\РАБОТА\МОИ ФОТО НОВ.2009-2010\2014\июль\харбин пекин\IMG_48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1143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F:\РАБОТА\МОИ ФОТО НОВ.2009-2010\2014\июль\харбин пекин\IMG_48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857375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897" t="23045" r="16853" b="48544"/>
          <a:stretch>
            <a:fillRect/>
          </a:stretch>
        </p:blipFill>
        <p:spPr bwMode="auto">
          <a:xfrm>
            <a:off x="0" y="0"/>
            <a:ext cx="3000364" cy="157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Рисунок 4" descr="8a527921d7e74b4cdd5cb9189a41cefb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4414" y="428604"/>
            <a:ext cx="7429552" cy="785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E4D1F"/>
                </a:solidFill>
              </a:rPr>
              <a:t>Идея гармоничного соединения человека и природы пронизывает китайское искусство, начиная от каллиграфии до живописи. </a:t>
            </a:r>
            <a:r>
              <a:rPr lang="ru-RU" dirty="0" smtClean="0">
                <a:solidFill>
                  <a:srgbClr val="3E4D1F"/>
                </a:solidFill>
              </a:rPr>
              <a:t>Даже письменность в традиционной китайской культуре рассматривается как особая область этики и эстетики. Китайская письменность (иероглифы) соединяла в себе этическое и эстетическое: по своеобразию написания угадывалось душевное состояние автора, а стилизованным формам письменности - каллиграфическим надписям - придавалось даже магическое значение. И они хранились в каждом доме. Иероглиф выступает как идеальная модель художественного произведения, в нем сочетаются строгость и простота формы с глубиной и символичностью содержания.</a:t>
            </a:r>
            <a:endParaRPr lang="ru-RU" dirty="0">
              <a:solidFill>
                <a:srgbClr val="3E4D1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ХУДОЖЕСТВЕННАЯ КУЛЬТУРА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10247" name="Picture 7" descr="F:\РАБОТА\МОИ ФОТО НОВ.2009-2010\2014\июль\харбин пекин\IMG_4937.jpg"/>
          <p:cNvPicPr>
            <a:picLocks noChangeAspect="1" noChangeArrowheads="1"/>
          </p:cNvPicPr>
          <p:nvPr/>
        </p:nvPicPr>
        <p:blipFill>
          <a:blip r:embed="rId5" cstate="print"/>
          <a:srcRect r="43515"/>
          <a:stretch>
            <a:fillRect/>
          </a:stretch>
        </p:blipFill>
        <p:spPr bwMode="auto">
          <a:xfrm>
            <a:off x="4214813" y="312738"/>
            <a:ext cx="4929187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8" descr="F:\РАБОТА\МОИ ФОТО НОВ.2009-2010\2014\июль\харбин пекин\IMG_4931.jpg"/>
          <p:cNvPicPr>
            <a:picLocks noChangeAspect="1" noChangeArrowheads="1"/>
          </p:cNvPicPr>
          <p:nvPr/>
        </p:nvPicPr>
        <p:blipFill>
          <a:blip r:embed="rId6"/>
          <a:srcRect l="57104" b="36978"/>
          <a:stretch>
            <a:fillRect/>
          </a:stretch>
        </p:blipFill>
        <p:spPr bwMode="auto">
          <a:xfrm>
            <a:off x="0" y="0"/>
            <a:ext cx="3786188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0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КАЛЛИГРАФИЯ</a:t>
            </a:r>
            <a:endParaRPr lang="ru-RU" sz="5400" b="0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КАЛЛИГРАФИЯ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28750"/>
            <a:ext cx="4114800" cy="44831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Китайская каллиграфия считается «прародительницей» японской, первые упоминания о ней датируются серединой II - серединой I тысячелетия до н.э. Каллиграфия возведена в Китае в ранг национального искусства.</a:t>
            </a:r>
            <a:br>
              <a:rPr lang="ru-RU" dirty="0" smtClean="0">
                <a:solidFill>
                  <a:srgbClr val="3E4D1F"/>
                </a:solidFill>
              </a:rPr>
            </a:br>
            <a:endParaRPr lang="ru-RU" dirty="0">
              <a:solidFill>
                <a:srgbClr val="3E4D1F"/>
              </a:solidFill>
            </a:endParaRPr>
          </a:p>
        </p:txBody>
      </p:sp>
      <p:pic>
        <p:nvPicPr>
          <p:cNvPr id="22530" name="Picture 2" descr="http://1.bp.blogspot.com/_Kf2SC5F3TYg/Sf8oN8cUscI/AAAAAAAAAA0/_qcQPTL36Xo/s320/%D0%A0%D0%B8%D1%81%D1%83%D0%BD%D0%BE%D0%BA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9463" y="1428750"/>
            <a:ext cx="4068762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00563" y="5357813"/>
            <a:ext cx="4229100" cy="6429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BZ" sz="20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ru.wikipedia.org/wiki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Файл:Mifu01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57250" y="1643063"/>
            <a:ext cx="7429500" cy="48847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071563" y="5857875"/>
            <a:ext cx="6372225" cy="642938"/>
          </a:xfrm>
        </p:spPr>
        <p:txBody>
          <a:bodyPr/>
          <a:lstStyle/>
          <a:p>
            <a:pPr eaLnBrk="1" hangingPunct="1"/>
            <a:r>
              <a:rPr lang="en-BZ" sz="2000" smtClean="0">
                <a:solidFill>
                  <a:schemeClr val="bg1"/>
                </a:solidFill>
              </a:rPr>
              <a:t>ru.wikipedia.org/wiki</a:t>
            </a:r>
            <a:endParaRPr lang="ru-RU" sz="2000" smtClean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0063" y="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КАЛЛИГРАФИЯ</a:t>
            </a: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571500" y="785813"/>
            <a:ext cx="800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3E4D1F"/>
                </a:solidFill>
                <a:latin typeface="Calibri" pitchFamily="34" charset="0"/>
              </a:rPr>
              <a:t>Письменность в традиционной китайской культуре рассматривается как особая область этики и эстетики.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0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ЖИВОПИСЬ </a:t>
            </a:r>
            <a:br>
              <a:rPr lang="ru-RU" sz="6600" b="0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</a:br>
            <a:endParaRPr lang="ru-RU" sz="6600" b="0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kulichki.com/path/PICS/paintings/i_zhaomengfu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805261">
            <a:off x="122132" y="4743603"/>
            <a:ext cx="4637277" cy="16044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http://www.kulichki.com/path/PICS/paintings/i_wangshan3.jp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1021">
            <a:off x="4143144" y="4076430"/>
            <a:ext cx="2165479" cy="23618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6" descr="http://www.kulichki.com/path/PICS/paintings/i_kublaikhan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117515">
            <a:off x="6379024" y="3877877"/>
            <a:ext cx="2108466" cy="271450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7858180" cy="3429024"/>
          </a:xfrm>
          <a:noFill/>
          <a:effectLst>
            <a:softEdge rad="317500"/>
          </a:effectLst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Одним из высших достижений древнекитайского искусства является живопись, в особенности живопись на свитке. Китайская картина-свиток - это совершенно новый вид искусства, созданный специально для созерцания, освобожденный от подчиненно декоративных функций. Основными жанрами живописи на свитке были </a:t>
            </a:r>
            <a:r>
              <a:rPr lang="ru-RU" b="1" dirty="0" smtClean="0">
                <a:solidFill>
                  <a:schemeClr val="tx2"/>
                </a:solidFill>
              </a:rPr>
              <a:t>исторический и бытовой портрет, портрет, связанный с заупокойным культом, пейзаж (горы, воды;, жанр «птицы и цветы» )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5" y="357188"/>
            <a:ext cx="8229600" cy="1214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sp>
        <p:nvSpPr>
          <p:cNvPr id="16393" name="Прямоугольник 7"/>
          <p:cNvSpPr>
            <a:spLocks noChangeArrowheads="1"/>
          </p:cNvSpPr>
          <p:nvPr/>
        </p:nvSpPr>
        <p:spPr bwMode="auto">
          <a:xfrm>
            <a:off x="285750" y="28575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2144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ЖИВОПИСЬ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0" y="1143000"/>
            <a:ext cx="5357813" cy="492918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В китайской картине каждый предмет глубоко символичен, каждое дерево, цветок, животное или птица является знаком поэтического образа: сосна -- это символ долголетия, бамбук - стойкости и счастья, аист - одиночества и святости и т.д. Форма китайских пейзажей - вытянутый свиток - помогала ощутить необъятность пространства, показать не какую-то часть природы, а целостность всего мироздания.</a:t>
            </a:r>
            <a:br>
              <a:rPr lang="ru-RU" dirty="0" smtClean="0">
                <a:solidFill>
                  <a:srgbClr val="3E4D1F"/>
                </a:solidFill>
              </a:rPr>
            </a:br>
            <a:endParaRPr lang="ru-RU" dirty="0">
              <a:solidFill>
                <a:srgbClr val="3E4D1F"/>
              </a:solidFill>
            </a:endParaRPr>
          </a:p>
        </p:txBody>
      </p:sp>
      <p:pic>
        <p:nvPicPr>
          <p:cNvPr id="6" name="Picture 2" descr="Китайская живопис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143000"/>
            <a:ext cx="343217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5353050" y="5857875"/>
            <a:ext cx="379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Ма Линь. Слушая ветер в соснах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29325" y="5072063"/>
            <a:ext cx="2614613" cy="7032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BZ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www.bibliotekar.ru</a:t>
            </a:r>
            <a:endParaRPr lang="ru-RU" dirty="0">
              <a:solidFill>
                <a:schemeClr val="accent6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38" y="928688"/>
            <a:ext cx="5857875" cy="3214687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Традиционным жанром китайской живописи является </a:t>
            </a:r>
            <a:r>
              <a:rPr lang="ru-RU" b="1" dirty="0" smtClean="0">
                <a:solidFill>
                  <a:srgbClr val="3E4D1F"/>
                </a:solidFill>
              </a:rPr>
              <a:t>«</a:t>
            </a:r>
            <a:r>
              <a:rPr lang="ru-RU" b="1" dirty="0" err="1" smtClean="0">
                <a:solidFill>
                  <a:srgbClr val="3E4D1F"/>
                </a:solidFill>
              </a:rPr>
              <a:t>гохуа</a:t>
            </a:r>
            <a:r>
              <a:rPr lang="ru-RU" b="1" dirty="0" smtClean="0">
                <a:solidFill>
                  <a:srgbClr val="3E4D1F"/>
                </a:solidFill>
              </a:rPr>
              <a:t>»</a:t>
            </a:r>
            <a:r>
              <a:rPr lang="ru-RU" dirty="0" smtClean="0">
                <a:solidFill>
                  <a:srgbClr val="3E4D1F"/>
                </a:solidFill>
              </a:rPr>
              <a:t>. Картины пишутся черной или серой тушью с помощью кисточки на бумаге или шелке. В одних случаях мастер с помощью всего лишь нескольких мазков черной туши различной толщины создает общие очертания пейзажа и человеческих фигур, не выписывая деталей. Это направление именуется </a:t>
            </a:r>
            <a:r>
              <a:rPr lang="ru-RU" b="1" dirty="0" smtClean="0">
                <a:solidFill>
                  <a:srgbClr val="3E4D1F"/>
                </a:solidFill>
              </a:rPr>
              <a:t>«сей». </a:t>
            </a:r>
            <a:r>
              <a:rPr lang="ru-RU" dirty="0" smtClean="0">
                <a:solidFill>
                  <a:srgbClr val="3E4D1F"/>
                </a:solidFill>
              </a:rPr>
              <a:t/>
            </a:r>
            <a:br>
              <a:rPr lang="ru-RU" dirty="0" smtClean="0">
                <a:solidFill>
                  <a:srgbClr val="3E4D1F"/>
                </a:solidFill>
              </a:rPr>
            </a:br>
            <a:r>
              <a:rPr lang="ru-RU" dirty="0" smtClean="0">
                <a:solidFill>
                  <a:srgbClr val="3E4D1F"/>
                </a:solidFill>
              </a:rPr>
              <a:t>Другое направление, называемое </a:t>
            </a:r>
            <a:r>
              <a:rPr lang="ru-RU" b="1" dirty="0" smtClean="0">
                <a:solidFill>
                  <a:srgbClr val="3E4D1F"/>
                </a:solidFill>
              </a:rPr>
              <a:t>«</a:t>
            </a:r>
            <a:r>
              <a:rPr lang="ru-RU" b="1" dirty="0" err="1" smtClean="0">
                <a:solidFill>
                  <a:srgbClr val="3E4D1F"/>
                </a:solidFill>
              </a:rPr>
              <a:t>гунби</a:t>
            </a:r>
            <a:r>
              <a:rPr lang="ru-RU" b="1" dirty="0" smtClean="0">
                <a:solidFill>
                  <a:srgbClr val="3E4D1F"/>
                </a:solidFill>
              </a:rPr>
              <a:t>»</a:t>
            </a:r>
            <a:r>
              <a:rPr lang="ru-RU" dirty="0" smtClean="0">
                <a:solidFill>
                  <a:srgbClr val="3E4D1F"/>
                </a:solidFill>
              </a:rPr>
              <a:t>, требует тщательного воспроизведения мельчайших деталей: причесок изображаемых людей, оперенья птиц и т. п. </a:t>
            </a:r>
            <a:endParaRPr lang="ru-RU" dirty="0">
              <a:solidFill>
                <a:srgbClr val="3E4D1F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ЖИВОПИСЬ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8" name="Picture 4" descr="Ni Zan tree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15913"/>
            <a:ext cx="2117725" cy="554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Прямоугольник 8"/>
          <p:cNvSpPr>
            <a:spLocks noChangeArrowheads="1"/>
          </p:cNvSpPr>
          <p:nvPr/>
        </p:nvSpPr>
        <p:spPr bwMode="auto">
          <a:xfrm>
            <a:off x="428625" y="5929313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Ни Цзань, «Деревья и долины горы»</a:t>
            </a:r>
          </a:p>
        </p:txBody>
      </p:sp>
      <p:pic>
        <p:nvPicPr>
          <p:cNvPr id="10" name="Picture 2" descr="Файл:Chao Meng-fu 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4000500"/>
            <a:ext cx="330835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9" name="Прямоугольник 10"/>
          <p:cNvSpPr>
            <a:spLocks noChangeArrowheads="1"/>
          </p:cNvSpPr>
          <p:nvPr/>
        </p:nvSpPr>
        <p:spPr bwMode="auto">
          <a:xfrm>
            <a:off x="3714750" y="5715000"/>
            <a:ext cx="1785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Чжао Мэнфу. Краски осени в горах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5214938"/>
            <a:ext cx="2728913" cy="6429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BZ" sz="1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ru.wikipedia.org/wiki</a:t>
            </a:r>
            <a:endParaRPr lang="ru-RU" sz="1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643688" y="5929313"/>
            <a:ext cx="2500312" cy="6429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BZ" sz="1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ru.wikipedia.org/wiki</a:t>
            </a:r>
            <a:endParaRPr lang="ru-RU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500063" y="1000125"/>
            <a:ext cx="8229600" cy="439738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3E4D1F"/>
                </a:solidFill>
              </a:rPr>
              <a:t>Портреты императоров</a:t>
            </a:r>
            <a:endParaRPr lang="ru-RU" sz="2000" smtClean="0">
              <a:solidFill>
                <a:srgbClr val="3E4D1F"/>
              </a:solidFill>
            </a:endParaRPr>
          </a:p>
        </p:txBody>
      </p:sp>
      <p:pic>
        <p:nvPicPr>
          <p:cNvPr id="71684" name="Picture 4" descr="http://www.kulichki.com/path/PICS/paintings/i_mingtaiz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0688" y="1500188"/>
            <a:ext cx="3243262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Прямоугольник 8"/>
          <p:cNvSpPr>
            <a:spLocks noChangeArrowheads="1"/>
          </p:cNvSpPr>
          <p:nvPr/>
        </p:nvSpPr>
        <p:spPr bwMode="auto">
          <a:xfrm>
            <a:off x="4143375" y="6143625"/>
            <a:ext cx="4437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3E4D1F"/>
                </a:solidFill>
                <a:latin typeface="Calibri" pitchFamily="34" charset="0"/>
              </a:rPr>
              <a:t>Император Тай-цзу (Taizu) ( династия Мин) </a:t>
            </a:r>
          </a:p>
        </p:txBody>
      </p:sp>
      <p:sp>
        <p:nvSpPr>
          <p:cNvPr id="19461" name="Прямоугольник 9"/>
          <p:cNvSpPr>
            <a:spLocks noChangeArrowheads="1"/>
          </p:cNvSpPr>
          <p:nvPr/>
        </p:nvSpPr>
        <p:spPr bwMode="auto">
          <a:xfrm>
            <a:off x="4071938" y="5715000"/>
            <a:ext cx="145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Ли Хун-цзяо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  <p:pic>
        <p:nvPicPr>
          <p:cNvPr id="71686" name="Picture 6" descr="http://www.kulichki.com/path/PICS/paintings/i_kublaikha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57188" y="1500188"/>
            <a:ext cx="3562350" cy="45862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3" name="Прямоугольник 12"/>
          <p:cNvSpPr>
            <a:spLocks noChangeArrowheads="1"/>
          </p:cNvSpPr>
          <p:nvPr/>
        </p:nvSpPr>
        <p:spPr bwMode="auto">
          <a:xfrm>
            <a:off x="642938" y="6143625"/>
            <a:ext cx="2527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3E4D1F"/>
                </a:solidFill>
                <a:latin typeface="Calibri" pitchFamily="34" charset="0"/>
              </a:rPr>
              <a:t>Император Кублай-Хан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28625" y="357188"/>
            <a:ext cx="8229600" cy="121443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sp>
        <p:nvSpPr>
          <p:cNvPr id="19465" name="Прямоугольник 14"/>
          <p:cNvSpPr>
            <a:spLocks noChangeArrowheads="1"/>
          </p:cNvSpPr>
          <p:nvPr/>
        </p:nvSpPr>
        <p:spPr bwMode="auto">
          <a:xfrm>
            <a:off x="285750" y="28575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2897" t="23045" r="16853" b="48544"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9" name="Picture 2" descr="Файл:Chao Meng-fu 00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69663">
            <a:off x="1316038" y="2457450"/>
            <a:ext cx="3692525" cy="22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ee71548f3dfbb1c2e77c5d653c349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5" y="434975"/>
            <a:ext cx="7329488" cy="477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77" name="Rectangle 1"/>
          <p:cNvSpPr>
            <a:spLocks noGrp="1" noChangeArrowheads="1"/>
          </p:cNvSpPr>
          <p:nvPr>
            <p:ph idx="1"/>
          </p:nvPr>
        </p:nvSpPr>
        <p:spPr>
          <a:xfrm>
            <a:off x="1285875" y="714375"/>
            <a:ext cx="7858125" cy="1323975"/>
          </a:xfrm>
        </p:spPr>
        <p:txBody>
          <a:bodyPr anchor="ctr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2000" i="1" smtClean="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                            Где вы, о древние народы!</a:t>
            </a:r>
            <a:endParaRPr lang="ru-RU" sz="2800" i="1" smtClean="0">
              <a:solidFill>
                <a:srgbClr val="4F6228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i="1" smtClean="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                            Ваш мир был храмом всех богов,</a:t>
            </a:r>
            <a:endParaRPr lang="ru-RU" sz="2800" i="1" smtClean="0">
              <a:solidFill>
                <a:srgbClr val="4F6228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i="1" smtClean="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                            Вы книгу Матери </a:t>
            </a:r>
            <a:r>
              <a:rPr lang="ru-RU" sz="2000" i="1" smtClean="0">
                <a:solidFill>
                  <a:srgbClr val="4F6228"/>
                </a:solidFill>
                <a:cs typeface="Times New Roman" pitchFamily="18" charset="0"/>
              </a:rPr>
              <a:t>–</a:t>
            </a:r>
            <a:r>
              <a:rPr lang="ru-RU" sz="2000" i="1" smtClean="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 природы</a:t>
            </a:r>
            <a:endParaRPr lang="ru-RU" sz="2800" i="1" smtClean="0">
              <a:solidFill>
                <a:srgbClr val="4F6228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sz="2000" i="1" smtClean="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                            Читали ясно  без очков.</a:t>
            </a:r>
            <a:endParaRPr lang="ru-RU" sz="4400" i="1" smtClean="0">
              <a:solidFill>
                <a:srgbClr val="4F622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3857625" y="2643188"/>
            <a:ext cx="3449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>
                <a:solidFill>
                  <a:srgbClr val="4F6228"/>
                </a:solidFill>
                <a:latin typeface="Verdana" pitchFamily="34" charset="0"/>
                <a:cs typeface="Times New Roman" pitchFamily="18" charset="0"/>
              </a:rPr>
              <a:t>Федор Иванович Тютчев</a:t>
            </a:r>
            <a:endParaRPr lang="ru-RU" sz="4400">
              <a:solidFill>
                <a:srgbClr val="4F6228"/>
              </a:solidFill>
              <a:cs typeface="Arial" pitchFamily="34" charset="0"/>
            </a:endParaRPr>
          </a:p>
        </p:txBody>
      </p:sp>
      <p:pic>
        <p:nvPicPr>
          <p:cNvPr id="8" name="Рисунок 7" descr="64071c3f8e230a1bc04e8d7603b2e9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" y="3143250"/>
            <a:ext cx="4876800" cy="3305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ЖИВОПИСЬ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pic>
        <p:nvPicPr>
          <p:cNvPr id="75778" name="Picture 2" descr="http://www.kulichki.com/path/PICS/paintings/i_qly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9513" y="1600200"/>
            <a:ext cx="2593975" cy="45259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4" name="Прямоугольник 6"/>
          <p:cNvSpPr>
            <a:spLocks noChangeArrowheads="1"/>
          </p:cNvSpPr>
          <p:nvPr/>
        </p:nvSpPr>
        <p:spPr bwMode="auto">
          <a:xfrm>
            <a:off x="1285875" y="6143625"/>
            <a:ext cx="257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solidFill>
                  <a:srgbClr val="3E4D1F"/>
                </a:solidFill>
                <a:latin typeface="Calibri" pitchFamily="34" charset="0"/>
              </a:rPr>
              <a:t>название неизвестно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pic>
        <p:nvPicPr>
          <p:cNvPr id="75780" name="Picture 4" descr="http://www.kulichki.com/path/PICS/paintings/i_lsn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32400" y="1600200"/>
            <a:ext cx="2870200" cy="45259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6" name="Прямоугольник 8"/>
          <p:cNvSpPr>
            <a:spLocks noChangeArrowheads="1"/>
          </p:cNvSpPr>
          <p:nvPr/>
        </p:nvSpPr>
        <p:spPr bwMode="auto">
          <a:xfrm>
            <a:off x="5857875" y="1143000"/>
            <a:ext cx="1636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Лян Шу-нянь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sp>
        <p:nvSpPr>
          <p:cNvPr id="20487" name="Прямоугольник 9"/>
          <p:cNvSpPr>
            <a:spLocks noChangeArrowheads="1"/>
          </p:cNvSpPr>
          <p:nvPr/>
        </p:nvSpPr>
        <p:spPr bwMode="auto">
          <a:xfrm>
            <a:off x="1500188" y="1143000"/>
            <a:ext cx="1800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Цинь Лин-юнь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sp>
        <p:nvSpPr>
          <p:cNvPr id="20488" name="Прямоугольник 10"/>
          <p:cNvSpPr>
            <a:spLocks noChangeArrowheads="1"/>
          </p:cNvSpPr>
          <p:nvPr/>
        </p:nvSpPr>
        <p:spPr bwMode="auto">
          <a:xfrm>
            <a:off x="5500688" y="6143625"/>
            <a:ext cx="2579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solidFill>
                  <a:srgbClr val="3E4D1F"/>
                </a:solidFill>
                <a:latin typeface="Calibri" pitchFamily="34" charset="0"/>
              </a:rPr>
              <a:t>название неизвестно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sp>
        <p:nvSpPr>
          <p:cNvPr id="20489" name="Прямоугольник 11"/>
          <p:cNvSpPr>
            <a:spLocks noChangeArrowheads="1"/>
          </p:cNvSpPr>
          <p:nvPr/>
        </p:nvSpPr>
        <p:spPr bwMode="auto">
          <a:xfrm>
            <a:off x="285750" y="28575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kulichki.com/path/PICS/paintings/i_lirongwei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571625"/>
            <a:ext cx="4576763" cy="45386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357188" y="6143625"/>
            <a:ext cx="2820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Бабочка и розовый цвет</a:t>
            </a:r>
          </a:p>
        </p:txBody>
      </p:sp>
      <p:sp>
        <p:nvSpPr>
          <p:cNvPr id="21508" name="Прямоугольник 6"/>
          <p:cNvSpPr>
            <a:spLocks noChangeArrowheads="1"/>
          </p:cNvSpPr>
          <p:nvPr/>
        </p:nvSpPr>
        <p:spPr bwMode="auto">
          <a:xfrm>
            <a:off x="3786188" y="1071563"/>
            <a:ext cx="1474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Ли Жун-вэй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pic>
        <p:nvPicPr>
          <p:cNvPr id="77828" name="Picture 4" descr="http://www.kulichki.com/path/PICS/paintings/i_lirongwei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4938" y="1571625"/>
            <a:ext cx="3633787" cy="25717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10" name="Прямоугольник 8"/>
          <p:cNvSpPr>
            <a:spLocks noChangeArrowheads="1"/>
          </p:cNvSpPr>
          <p:nvPr/>
        </p:nvSpPr>
        <p:spPr bwMode="auto">
          <a:xfrm>
            <a:off x="5072063" y="4286250"/>
            <a:ext cx="2393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Птица среди лотоса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428625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sp>
        <p:nvSpPr>
          <p:cNvPr id="21512" name="Прямоугольник 10"/>
          <p:cNvSpPr>
            <a:spLocks noChangeArrowheads="1"/>
          </p:cNvSpPr>
          <p:nvPr/>
        </p:nvSpPr>
        <p:spPr bwMode="auto">
          <a:xfrm>
            <a:off x="7253288" y="6286500"/>
            <a:ext cx="1890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kulichki.com/path/PICS/paintings/i_wangshan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189038"/>
            <a:ext cx="4214812" cy="4597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428625" y="5857875"/>
            <a:ext cx="2643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Ван Шань.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  <a:p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Вишня в цвету</a:t>
            </a:r>
          </a:p>
        </p:txBody>
      </p:sp>
      <p:pic>
        <p:nvPicPr>
          <p:cNvPr id="8" name="Picture 4" descr="http://www.kulichki.com/path/PICS/paintings/i_pat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1141413"/>
            <a:ext cx="2582862" cy="471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3" name="Прямоугольник 8"/>
          <p:cNvSpPr>
            <a:spLocks noChangeArrowheads="1"/>
          </p:cNvSpPr>
          <p:nvPr/>
        </p:nvSpPr>
        <p:spPr bwMode="auto">
          <a:xfrm>
            <a:off x="4500563" y="5929313"/>
            <a:ext cx="31130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Бадашань жэнь.</a:t>
            </a:r>
          </a:p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 </a:t>
            </a:r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Цветок, скала, и две рыбы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428625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sp>
        <p:nvSpPr>
          <p:cNvPr id="22535" name="Прямоугольник 10"/>
          <p:cNvSpPr>
            <a:spLocks noChangeArrowheads="1"/>
          </p:cNvSpPr>
          <p:nvPr/>
        </p:nvSpPr>
        <p:spPr bwMode="auto">
          <a:xfrm>
            <a:off x="285750" y="28575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итайская картина Журавл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928688"/>
            <a:ext cx="6929437" cy="53673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Прямоугольник 4"/>
          <p:cNvSpPr>
            <a:spLocks noChangeArrowheads="1"/>
          </p:cNvSpPr>
          <p:nvPr/>
        </p:nvSpPr>
        <p:spPr bwMode="auto">
          <a:xfrm>
            <a:off x="4857750" y="6286500"/>
            <a:ext cx="3203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Чжао Цзи, Хуэйцзун. Журавли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28688" y="5500688"/>
            <a:ext cx="2900362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BZ" sz="1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www.bibliotekar.ru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625" y="357188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625" y="357188"/>
            <a:ext cx="8229600" cy="1214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ЖИВОПИСЬ </a:t>
            </a:r>
            <a:br>
              <a:rPr lang="ru-RU" sz="44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4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pic>
        <p:nvPicPr>
          <p:cNvPr id="11266" name="Picture 2" descr="http://www.kulichki.com/path/PICS/paintings/i_zhaomengfu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63"/>
            <a:ext cx="8591550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214313" y="4643438"/>
            <a:ext cx="2644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Чжао Мэн-фу.</a:t>
            </a:r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 Монах </a:t>
            </a:r>
          </a:p>
        </p:txBody>
      </p:sp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285750" y="28575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rgbClr val="3E4D1F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ИСКУССТВО ИЗОБРАЖЕНИЯ ПРИРОДЫ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5" y="1214438"/>
            <a:ext cx="4214813" cy="4554537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3E4D1F"/>
                </a:solidFill>
              </a:rPr>
              <a:t>В Китае культ природы существует с незапамятных времен и до наших дней. Картина китайского художника - это не просто пейзаж, а своего рода модель вселенной, где Небо и Земля связаны горами. Пейзажная живопись появилась в Китае на тысячу лет раньше, чем в Европе. </a:t>
            </a:r>
            <a:endParaRPr lang="ru-RU" dirty="0">
              <a:solidFill>
                <a:srgbClr val="3E4D1F"/>
              </a:solidFill>
            </a:endParaRPr>
          </a:p>
        </p:txBody>
      </p:sp>
      <p:pic>
        <p:nvPicPr>
          <p:cNvPr id="5" name="Picture 2" descr="китайские картин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143000"/>
            <a:ext cx="3143250" cy="552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3929063" y="6000750"/>
            <a:ext cx="1697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Ма Юань. </a:t>
            </a:r>
          </a:p>
          <a:p>
            <a:r>
              <a:rPr lang="ru-RU" b="1">
                <a:solidFill>
                  <a:srgbClr val="3E4D1F"/>
                </a:solidFill>
                <a:latin typeface="Calibri" pitchFamily="34" charset="0"/>
              </a:rPr>
              <a:t>Напевая в пути</a:t>
            </a:r>
            <a:endParaRPr lang="ru-RU">
              <a:solidFill>
                <a:srgbClr val="3E4D1F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813" y="6132513"/>
            <a:ext cx="2828925" cy="7254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BZ" sz="240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www.bibliotekar.ru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3000375" y="5572125"/>
            <a:ext cx="228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Ни Цзань. </a:t>
            </a:r>
          </a:p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Деревья в долине реки Юшань</a:t>
            </a:r>
            <a:endParaRPr lang="ru-RU" sz="2000">
              <a:solidFill>
                <a:srgbClr val="3E4D1F"/>
              </a:solidFill>
              <a:latin typeface="Calibri" pitchFamily="34" charset="0"/>
            </a:endParaRPr>
          </a:p>
        </p:txBody>
      </p:sp>
      <p:pic>
        <p:nvPicPr>
          <p:cNvPr id="34818" name="Picture 2" descr="китайские картины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14313"/>
            <a:ext cx="2600325" cy="63849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Заголовок 1"/>
          <p:cNvSpPr>
            <a:spLocks noGrp="1"/>
          </p:cNvSpPr>
          <p:nvPr>
            <p:ph type="title"/>
          </p:nvPr>
        </p:nvSpPr>
        <p:spPr>
          <a:xfrm>
            <a:off x="285750" y="5715000"/>
            <a:ext cx="2328863" cy="1143000"/>
          </a:xfrm>
        </p:spPr>
        <p:txBody>
          <a:bodyPr/>
          <a:lstStyle/>
          <a:p>
            <a:pPr eaLnBrk="1" hangingPunct="1"/>
            <a:r>
              <a:rPr lang="en-BZ" sz="1800" smtClean="0">
                <a:solidFill>
                  <a:schemeClr val="bg1"/>
                </a:solidFill>
              </a:rPr>
              <a:t>www.bibliotekar.ru</a:t>
            </a:r>
            <a:endParaRPr lang="ru-RU" sz="1800" smtClean="0">
              <a:solidFill>
                <a:schemeClr val="bg1"/>
              </a:solidFill>
            </a:endParaRPr>
          </a:p>
        </p:txBody>
      </p:sp>
      <p:pic>
        <p:nvPicPr>
          <p:cNvPr id="18434" name="Picture 2" descr="http://www.kulichki.com/path/PICS/paintings/i_zhaoboju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214313"/>
            <a:ext cx="2252663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30" name="Прямоугольник 6"/>
          <p:cNvSpPr>
            <a:spLocks noChangeArrowheads="1"/>
          </p:cNvSpPr>
          <p:nvPr/>
        </p:nvSpPr>
        <p:spPr bwMode="auto">
          <a:xfrm>
            <a:off x="4429125" y="357188"/>
            <a:ext cx="185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3E4D1F"/>
                </a:solidFill>
                <a:latin typeface="Calibri" pitchFamily="34" charset="0"/>
              </a:rPr>
              <a:t>Чжао Бо-цзюй.</a:t>
            </a:r>
          </a:p>
          <a:p>
            <a:r>
              <a:rPr lang="ru-RU" sz="2000">
                <a:solidFill>
                  <a:srgbClr val="3E4D1F"/>
                </a:solidFill>
                <a:latin typeface="Calibri" pitchFamily="34" charset="0"/>
              </a:rPr>
              <a:t> Пейзаж</a:t>
            </a:r>
          </a:p>
        </p:txBody>
      </p:sp>
      <p:sp>
        <p:nvSpPr>
          <p:cNvPr id="26631" name="Прямоугольник 7"/>
          <p:cNvSpPr>
            <a:spLocks noChangeArrowheads="1"/>
          </p:cNvSpPr>
          <p:nvPr/>
        </p:nvSpPr>
        <p:spPr bwMode="auto">
          <a:xfrm>
            <a:off x="6786563" y="6072188"/>
            <a:ext cx="189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BZ">
                <a:solidFill>
                  <a:schemeClr val="bg1"/>
                </a:solidFill>
                <a:latin typeface="Calibri" pitchFamily="34" charset="0"/>
              </a:rPr>
              <a:t>www.kulichki.com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/>
                </a:solidFill>
                <a:latin typeface="Mistral" pitchFamily="66" charset="0"/>
              </a:rPr>
              <a:t>Темы рефератов, докладов или сообщений:</a:t>
            </a:r>
          </a:p>
        </p:txBody>
      </p:sp>
      <p:sp>
        <p:nvSpPr>
          <p:cNvPr id="6656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ru-RU" sz="2400" b="1" smtClean="0">
                <a:latin typeface="Book Antiqua" pitchFamily="18" charset="0"/>
              </a:rPr>
              <a:t>Шедевры китайской архитектуры. Храмовые комплексы Китая.</a:t>
            </a:r>
          </a:p>
          <a:p>
            <a:r>
              <a:rPr lang="ru-RU" sz="2400" b="1" smtClean="0">
                <a:latin typeface="Book Antiqua" pitchFamily="18" charset="0"/>
              </a:rPr>
              <a:t>Пещерные храмы Китая.</a:t>
            </a:r>
          </a:p>
          <a:p>
            <a:r>
              <a:rPr lang="ru-RU" sz="2400" b="1" smtClean="0">
                <a:latin typeface="Book Antiqua" pitchFamily="18" charset="0"/>
              </a:rPr>
              <a:t>Пагоды Китая.</a:t>
            </a:r>
          </a:p>
          <a:p>
            <a:r>
              <a:rPr lang="ru-RU" sz="2400" b="1" smtClean="0">
                <a:latin typeface="Book Antiqua" pitchFamily="18" charset="0"/>
              </a:rPr>
              <a:t>Скульптурные произведения Китая.</a:t>
            </a:r>
          </a:p>
          <a:p>
            <a:r>
              <a:rPr lang="ru-RU" sz="2400" b="1" smtClean="0">
                <a:latin typeface="Book Antiqua" pitchFamily="18" charset="0"/>
              </a:rPr>
              <a:t>Основные жанры китайской живописи.</a:t>
            </a:r>
          </a:p>
          <a:p>
            <a:r>
              <a:rPr lang="ru-RU" sz="2400" b="1" smtClean="0">
                <a:latin typeface="Book Antiqua" pitchFamily="18" charset="0"/>
              </a:rPr>
              <a:t>Отражение китайской культуры в искусстве народов мира.</a:t>
            </a:r>
          </a:p>
          <a:p>
            <a:r>
              <a:rPr lang="ru-RU" sz="2400" b="1" smtClean="0">
                <a:latin typeface="Book Antiqua" pitchFamily="18" charset="0"/>
              </a:rPr>
              <a:t>Содово-парковое искусство Китая.</a:t>
            </a:r>
          </a:p>
          <a:p>
            <a:r>
              <a:rPr lang="ru-RU" sz="2400" b="1" smtClean="0">
                <a:latin typeface="Book Antiqua" pitchFamily="18" charset="0"/>
              </a:rPr>
              <a:t>Искусство пекинской музыкальной драмы. </a:t>
            </a:r>
          </a:p>
          <a:p>
            <a:r>
              <a:rPr lang="ru-RU" sz="2400" b="1" smtClean="0">
                <a:latin typeface="Book Antiqua" pitchFamily="18" charset="0"/>
              </a:rPr>
              <a:t>Антология китайской лирики.</a:t>
            </a:r>
          </a:p>
          <a:p>
            <a:r>
              <a:rPr lang="ru-RU" sz="2400" b="1" smtClean="0">
                <a:latin typeface="Book Antiqua" pitchFamily="18" charset="0"/>
              </a:rPr>
              <a:t>Путешествие по запретному городу Пикина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Цель урока</a:t>
            </a:r>
            <a:r>
              <a:rPr lang="ru-RU" sz="2000" dirty="0" smtClean="0">
                <a:solidFill>
                  <a:srgbClr val="0070C0"/>
                </a:solidFill>
              </a:rPr>
              <a:t>: познакомить обучающихся с основными особенностями художественной культуры Китая.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Задачи:</a:t>
            </a:r>
            <a:endParaRPr lang="ru-RU" sz="2000" dirty="0" smtClean="0">
              <a:solidFill>
                <a:srgbClr val="0070C0"/>
              </a:solidFill>
            </a:endParaRPr>
          </a:p>
          <a:p>
            <a:pPr lvl="0"/>
            <a:r>
              <a:rPr lang="ru-RU" sz="2000" dirty="0" smtClean="0">
                <a:solidFill>
                  <a:srgbClr val="0070C0"/>
                </a:solidFill>
              </a:rPr>
              <a:t>Развивать чувства, эмоции, образно-ассоциативное мышление и художественно-творческие способности, интерес обучающихся к художественной культуре народов мира;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</a:rPr>
              <a:t>Воспитывать художественно-творческий вкус и потребности в освоении ценностей мировой художественной культуры, дух толерантности и уважения к культуре </a:t>
            </a:r>
            <a:r>
              <a:rPr lang="ru-RU" sz="2000" dirty="0" smtClean="0">
                <a:solidFill>
                  <a:srgbClr val="0070C0"/>
                </a:solidFill>
              </a:rPr>
              <a:t>других </a:t>
            </a:r>
            <a:r>
              <a:rPr lang="ru-RU" sz="2000" dirty="0" smtClean="0">
                <a:solidFill>
                  <a:srgbClr val="0070C0"/>
                </a:solidFill>
              </a:rPr>
              <a:t>народов.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</a:rPr>
              <a:t>Учить использовать приобретенные знания и умения для расширения кругозора и осознанного формирования собственной культурной среды. 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85728"/>
          <a:ext cx="8229600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71875" y="3143250"/>
            <a:ext cx="271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Bookman Old Style" pitchFamily="18" charset="0"/>
              </a:rPr>
              <a:t>Религии  - учения</a:t>
            </a:r>
          </a:p>
        </p:txBody>
      </p:sp>
    </p:spTree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Bookman Old Style" pitchFamily="18" charset="0"/>
              </a:rPr>
              <a:t>Выделяются следующие периоды культурного развития.</a:t>
            </a:r>
            <a:br>
              <a:rPr lang="ru-RU" sz="3200" b="1" smtClean="0">
                <a:solidFill>
                  <a:srgbClr val="FF0000"/>
                </a:solidFill>
                <a:latin typeface="Bookman Old Style" pitchFamily="18" charset="0"/>
              </a:rPr>
            </a:b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0" y="1071563"/>
            <a:ext cx="9144000" cy="50546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ru-RU" smtClean="0">
                <a:latin typeface="Bookman Old Style" pitchFamily="18" charset="0"/>
              </a:rPr>
              <a:t>1</a:t>
            </a:r>
            <a:r>
              <a:rPr lang="ru-RU" sz="2800" smtClean="0">
                <a:latin typeface="Comic Sans MS" pitchFamily="66" charset="0"/>
              </a:rPr>
              <a:t>. Культура Яншао (5-3 тыс. до н. э.).</a:t>
            </a:r>
          </a:p>
          <a:p>
            <a:pPr>
              <a:buFont typeface="Arial" pitchFamily="34" charset="0"/>
              <a:buNone/>
            </a:pPr>
            <a:r>
              <a:rPr lang="ru-RU" sz="2800" smtClean="0">
                <a:latin typeface="Comic Sans MS" pitchFamily="66" charset="0"/>
              </a:rPr>
              <a:t>2.  Культура эпохи </a:t>
            </a:r>
            <a:r>
              <a:rPr lang="ru-RU" sz="2800" u="sng" smtClean="0">
                <a:latin typeface="Comic Sans MS" pitchFamily="66" charset="0"/>
              </a:rPr>
              <a:t>династии Шан </a:t>
            </a:r>
            <a:r>
              <a:rPr lang="ru-RU" sz="2800" smtClean="0">
                <a:latin typeface="Comic Sans MS" pitchFamily="66" charset="0"/>
              </a:rPr>
              <a:t>(XVI-XI вв. до н. э.).</a:t>
            </a:r>
          </a:p>
          <a:p>
            <a:pPr>
              <a:buFont typeface="Arial" pitchFamily="34" charset="0"/>
              <a:buNone/>
            </a:pPr>
            <a:r>
              <a:rPr lang="ru-RU" sz="2800" smtClean="0">
                <a:latin typeface="Comic Sans MS" pitchFamily="66" charset="0"/>
              </a:rPr>
              <a:t>3.  Культурное развитие в период Чжоу и Чжаньго (XI—III вв. до н. э.),</a:t>
            </a:r>
          </a:p>
          <a:p>
            <a:pPr>
              <a:buFont typeface="Arial" pitchFamily="34" charset="0"/>
              <a:buNone/>
            </a:pPr>
            <a:r>
              <a:rPr lang="ru-RU" sz="2800" smtClean="0">
                <a:latin typeface="Comic Sans MS" pitchFamily="66" charset="0"/>
              </a:rPr>
              <a:t>4.  </a:t>
            </a:r>
            <a:r>
              <a:rPr lang="ru-RU" sz="2800" u="sng" smtClean="0">
                <a:latin typeface="Comic Sans MS" pitchFamily="66" charset="0"/>
              </a:rPr>
              <a:t>Культура Цинь и Хань </a:t>
            </a:r>
            <a:r>
              <a:rPr lang="ru-RU" sz="2800" smtClean="0">
                <a:latin typeface="Comic Sans MS" pitchFamily="66" charset="0"/>
              </a:rPr>
              <a:t>(III в. до н. э.- Ш в. н. э.). </a:t>
            </a:r>
            <a:r>
              <a:rPr lang="ru-RU" sz="2800" i="1" smtClean="0">
                <a:latin typeface="Comic Sans MS" pitchFamily="66" charset="0"/>
              </a:rPr>
              <a:t>(Ханьская империя - Великая китайская стена)</a:t>
            </a:r>
          </a:p>
          <a:p>
            <a:pPr algn="ctr">
              <a:buFont typeface="Arial" pitchFamily="34" charset="0"/>
              <a:buNone/>
            </a:pPr>
            <a:r>
              <a:rPr lang="ru-RU" sz="2400" i="1" u="sng" smtClean="0">
                <a:solidFill>
                  <a:srgbClr val="0070C0"/>
                </a:solidFill>
                <a:latin typeface="Comic Sans MS" pitchFamily="66" charset="0"/>
              </a:rPr>
              <a:t>Север -</a:t>
            </a:r>
            <a:r>
              <a:rPr lang="ru-RU" sz="2400" i="1" smtClean="0">
                <a:latin typeface="Comic Sans MS" pitchFamily="66" charset="0"/>
              </a:rPr>
              <a:t> Вэйское царство;  </a:t>
            </a:r>
            <a:r>
              <a:rPr lang="ru-RU" sz="2400" i="1" u="sng" smtClean="0">
                <a:solidFill>
                  <a:srgbClr val="C00000"/>
                </a:solidFill>
                <a:latin typeface="Comic Sans MS" pitchFamily="66" charset="0"/>
              </a:rPr>
              <a:t>Юг –</a:t>
            </a:r>
            <a:r>
              <a:rPr lang="ru-RU" sz="2400" i="1" smtClean="0">
                <a:latin typeface="Comic Sans MS" pitchFamily="66" charset="0"/>
              </a:rPr>
              <a:t> Китайские императоры</a:t>
            </a:r>
          </a:p>
          <a:p>
            <a:pPr>
              <a:buFont typeface="Arial" pitchFamily="34" charset="0"/>
              <a:buNone/>
            </a:pPr>
            <a:r>
              <a:rPr lang="ru-RU" sz="2800" smtClean="0">
                <a:latin typeface="Comic Sans MS" pitchFamily="66" charset="0"/>
              </a:rPr>
              <a:t>5.  «Золотой век» правления династий Тан и Сун (VII—XIII вв.). </a:t>
            </a:r>
            <a:r>
              <a:rPr lang="ru-RU" sz="2400" i="1" u="sng" smtClean="0">
                <a:latin typeface="Comic Sans MS" pitchFamily="66" charset="0"/>
              </a:rPr>
              <a:t>Подъем культура, строительство городов, школ, библиотек и т.д.</a:t>
            </a:r>
            <a:endParaRPr lang="ru-RU" sz="2800" i="1" u="sng" smtClean="0">
              <a:latin typeface="Comic Sans MS" pitchFamily="66" charset="0"/>
            </a:endParaRPr>
          </a:p>
          <a:p>
            <a:pPr>
              <a:buFont typeface="Arial" pitchFamily="34" charset="0"/>
              <a:buNone/>
            </a:pPr>
            <a:r>
              <a:rPr lang="ru-RU" sz="2800" smtClean="0">
                <a:latin typeface="Comic Sans MS" pitchFamily="66" charset="0"/>
              </a:rPr>
              <a:t>6.  Культура Мин и Цин (XIV-XVII вв. - 1911 г.)</a:t>
            </a:r>
          </a:p>
          <a:p>
            <a:pPr>
              <a:buFont typeface="Arial" pitchFamily="34" charset="0"/>
              <a:buNone/>
            </a:pPr>
            <a:endParaRPr lang="ru-RU" sz="2800" smtClean="0">
              <a:latin typeface="Comic Sans MS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85750" y="285750"/>
            <a:ext cx="8501063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cs typeface="Times New Roman" pitchFamily="18" charset="0"/>
              </a:rPr>
              <a:t>КИТАЙ</a:t>
            </a:r>
            <a:r>
              <a:rPr lang="ru-RU" sz="2800" b="1" dirty="0">
                <a:solidFill>
                  <a:srgbClr val="FF99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3E4D1F"/>
                </a:solidFill>
                <a:latin typeface="+mn-lt"/>
                <a:cs typeface="Times New Roman" pitchFamily="18" charset="0"/>
              </a:rPr>
              <a:t>– это страна с богатым прошлым и не менее интересным настоящим, которая дала миру великих ученых и философов, подарила множество изобретений. Память о славных эпохах великих императоров, бравых воинах и седых мудрецах хранится в уникальном искусстве и великом множестве памятников истории, архитектуры и литературы, дошедших через столетия до наших дней. </a:t>
            </a:r>
            <a:endParaRPr lang="ru-RU" sz="2800" b="1" dirty="0">
              <a:solidFill>
                <a:srgbClr val="3E4D1F"/>
              </a:solidFill>
              <a:latin typeface="+mn-lt"/>
              <a:cs typeface="Arial" pitchFamily="34" charset="0"/>
            </a:endParaRPr>
          </a:p>
          <a:p>
            <a:pPr eaLnBrk="0" hangingPunct="0">
              <a:defRPr/>
            </a:pPr>
            <a:r>
              <a:rPr lang="ru-RU" sz="2800" b="1" dirty="0">
                <a:solidFill>
                  <a:srgbClr val="3E4D1F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3E4D1F"/>
                </a:solidFill>
                <a:latin typeface="+mn-lt"/>
                <a:cs typeface="Times New Roman" pitchFamily="18" charset="0"/>
              </a:rPr>
            </a:br>
            <a:endParaRPr lang="ru-RU" sz="2800" b="1" dirty="0">
              <a:solidFill>
                <a:srgbClr val="3E4D1F"/>
              </a:solidFill>
              <a:latin typeface="+mn-lt"/>
              <a:cs typeface="Arial" pitchFamily="34" charset="0"/>
            </a:endParaRPr>
          </a:p>
          <a:p>
            <a:pPr eaLnBrk="0" hangingPunct="0">
              <a:defRPr/>
            </a:pPr>
            <a:r>
              <a:rPr lang="ru-RU" sz="2800" b="1" dirty="0">
                <a:solidFill>
                  <a:srgbClr val="3E4D1F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3E4D1F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rgbClr val="3E4D1F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124" name="Picture 4" descr="F:\РАБОТА\МОИ ФОТО НОВ.2009-2010\2014\июль\харбин пекин\IMG_47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385762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F:\РАБОТА\МОИ ФОТО НОВ.2009-2010\2014\июль\харбин пекин\IMG_44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911600"/>
            <a:ext cx="39290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a527921d7e74b4cdd5cb9189a41cefb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910" y="214290"/>
            <a:ext cx="2428892" cy="785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3786188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  <a:t>РЕЛИГИЯ</a:t>
            </a:r>
            <a:b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Mistral" pitchFamily="66" charset="0"/>
              </a:rPr>
            </a:br>
            <a:endParaRPr lang="ru-RU" sz="4800" dirty="0">
              <a:solidFill>
                <a:schemeClr val="accent6">
                  <a:lumMod val="75000"/>
                </a:schemeClr>
              </a:solidFill>
              <a:latin typeface="Mistral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571625"/>
            <a:ext cx="8229600" cy="4525963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E4D1F"/>
                </a:solidFill>
              </a:rPr>
              <a:t>Буддизм - </a:t>
            </a:r>
            <a:r>
              <a:rPr lang="ru-RU" dirty="0" smtClean="0">
                <a:solidFill>
                  <a:srgbClr val="3E4D1F"/>
                </a:solidFill>
              </a:rPr>
              <a:t>буддизм, пришедший из Индии и бывший на территории Китая первой единой религиозной системой, </a:t>
            </a:r>
            <a:r>
              <a:rPr lang="ru-RU" b="1" dirty="0" smtClean="0">
                <a:solidFill>
                  <a:srgbClr val="3E4D1F"/>
                </a:solidFill>
              </a:rPr>
              <a:t>проповедовал идеи милосердия, смирения на земле и непротивление злу, а также обещал спасение в раю для всех верующих и помощь милосердных богов - </a:t>
            </a:r>
            <a:r>
              <a:rPr lang="ru-RU" b="1" dirty="0" err="1" smtClean="0">
                <a:solidFill>
                  <a:srgbClr val="3E4D1F"/>
                </a:solidFill>
              </a:rPr>
              <a:t>бодисатв</a:t>
            </a:r>
            <a:r>
              <a:rPr lang="ru-RU" b="1" dirty="0" smtClean="0">
                <a:solidFill>
                  <a:srgbClr val="3E4D1F"/>
                </a:solidFill>
              </a:rPr>
              <a:t>.</a:t>
            </a:r>
            <a:r>
              <a:rPr lang="ru-RU" dirty="0" smtClean="0">
                <a:solidFill>
                  <a:srgbClr val="3E4D1F"/>
                </a:solidFill>
              </a:rPr>
              <a:t> Являясь опорой феодального государства, это учение уже в V -VI веках получило чрезвычайно широкое распространение, заняв первое место среди прежних религий Китая, от которых буддизм позаимствовал много местных особенностей и старых народных культов. </a:t>
            </a:r>
            <a:r>
              <a:rPr lang="ru-RU" b="1" dirty="0" smtClean="0">
                <a:solidFill>
                  <a:srgbClr val="3E4D1F"/>
                </a:solidFill>
              </a:rPr>
              <a:t/>
            </a:r>
            <a:br>
              <a:rPr lang="ru-RU" b="1" dirty="0" smtClean="0">
                <a:solidFill>
                  <a:srgbClr val="3E4D1F"/>
                </a:solidFill>
              </a:rPr>
            </a:br>
            <a:endParaRPr lang="ru-RU" dirty="0">
              <a:solidFill>
                <a:srgbClr val="3E4D1F"/>
              </a:solidFill>
            </a:endParaRPr>
          </a:p>
        </p:txBody>
      </p:sp>
      <p:pic>
        <p:nvPicPr>
          <p:cNvPr id="6149" name="Picture 5" descr="F:\РАБОТА\МОИ ФОТО НОВ.2009-2010\2014\июль\харбин пекин\IMG_47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-285750"/>
            <a:ext cx="5357812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F:\РАБОТА\МОИ ФОТО НОВ.2009-2010\2014\июль\харбин пекин\IMG_4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63613"/>
            <a:ext cx="7858125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F:\РАБОТА\МОИ ФОТО НОВ.2009-2010\2014\июль\харбин пекин\IMG_48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57250" y="-642938"/>
            <a:ext cx="10001250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F:\РАБОТА\МОИ ФОТО НОВ.2009-2010\2014\июль\харбин пекин\IMG_48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63" y="-95250"/>
            <a:ext cx="5214937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a527921d7e74b4cdd5cb9189a41cefb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910" y="214290"/>
            <a:ext cx="2428892" cy="785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E4D1F"/>
                </a:solidFill>
              </a:rPr>
              <a:t>Даосизм - </a:t>
            </a:r>
            <a:r>
              <a:rPr lang="ru-RU" dirty="0" smtClean="0">
                <a:solidFill>
                  <a:srgbClr val="3E4D1F"/>
                </a:solidFill>
              </a:rPr>
              <a:t>Одно из основных направлений древне - китайской философии; возникло в 4-3вв. до н. э, главные трактаты “</a:t>
            </a:r>
            <a:r>
              <a:rPr lang="ru-RU" dirty="0" err="1" smtClean="0">
                <a:solidFill>
                  <a:srgbClr val="3E4D1F"/>
                </a:solidFill>
              </a:rPr>
              <a:t>Лао</a:t>
            </a:r>
            <a:r>
              <a:rPr lang="ru-RU" dirty="0" smtClean="0">
                <a:solidFill>
                  <a:srgbClr val="3E4D1F"/>
                </a:solidFill>
              </a:rPr>
              <a:t> - </a:t>
            </a:r>
            <a:r>
              <a:rPr lang="ru-RU" dirty="0" err="1" smtClean="0">
                <a:solidFill>
                  <a:srgbClr val="3E4D1F"/>
                </a:solidFill>
              </a:rPr>
              <a:t>цзы</a:t>
            </a:r>
            <a:r>
              <a:rPr lang="ru-RU" dirty="0" smtClean="0">
                <a:solidFill>
                  <a:srgbClr val="3E4D1F"/>
                </a:solidFill>
              </a:rPr>
              <a:t>” и “</a:t>
            </a:r>
            <a:r>
              <a:rPr lang="ru-RU" dirty="0" err="1" smtClean="0">
                <a:solidFill>
                  <a:srgbClr val="3E4D1F"/>
                </a:solidFill>
              </a:rPr>
              <a:t>Чжуан</a:t>
            </a:r>
            <a:r>
              <a:rPr lang="ru-RU" dirty="0" smtClean="0">
                <a:solidFill>
                  <a:srgbClr val="3E4D1F"/>
                </a:solidFill>
              </a:rPr>
              <a:t> - </a:t>
            </a:r>
            <a:r>
              <a:rPr lang="ru-RU" dirty="0" err="1" smtClean="0">
                <a:solidFill>
                  <a:srgbClr val="3E4D1F"/>
                </a:solidFill>
              </a:rPr>
              <a:t>цзы</a:t>
            </a:r>
            <a:r>
              <a:rPr lang="ru-RU" dirty="0" smtClean="0">
                <a:solidFill>
                  <a:srgbClr val="3E4D1F"/>
                </a:solidFill>
              </a:rPr>
              <a:t>”. Основное понятие -</a:t>
            </a:r>
            <a:r>
              <a:rPr lang="ru-RU" dirty="0" err="1" smtClean="0">
                <a:solidFill>
                  <a:srgbClr val="3E4D1F"/>
                </a:solidFill>
              </a:rPr>
              <a:t>дао</a:t>
            </a:r>
            <a:r>
              <a:rPr lang="ru-RU" dirty="0" smtClean="0">
                <a:solidFill>
                  <a:srgbClr val="3E4D1F"/>
                </a:solidFill>
              </a:rPr>
              <a:t>. В центре учения Даосизма, противостоящему конфуцианству и </a:t>
            </a:r>
            <a:r>
              <a:rPr lang="ru-RU" dirty="0" err="1" smtClean="0">
                <a:solidFill>
                  <a:srgbClr val="3E4D1F"/>
                </a:solidFill>
              </a:rPr>
              <a:t>моизму</a:t>
            </a:r>
            <a:r>
              <a:rPr lang="ru-RU" dirty="0" smtClean="0">
                <a:solidFill>
                  <a:srgbClr val="3E4D1F"/>
                </a:solidFill>
              </a:rPr>
              <a:t>, - призыв к человеку стряхнуть с себя оковы обязанностей и долга и вернуться к жизни, близкой к природе. </a:t>
            </a:r>
            <a:r>
              <a:rPr lang="ru-RU" b="1" dirty="0" smtClean="0">
                <a:solidFill>
                  <a:srgbClr val="3E4D1F"/>
                </a:solidFill>
              </a:rPr>
              <a:t/>
            </a:r>
            <a:br>
              <a:rPr lang="ru-RU" b="1" dirty="0" smtClean="0">
                <a:solidFill>
                  <a:srgbClr val="3E4D1F"/>
                </a:solidFill>
              </a:rPr>
            </a:br>
            <a:endParaRPr lang="ru-RU" dirty="0">
              <a:solidFill>
                <a:srgbClr val="3E4D1F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5" y="428625"/>
            <a:ext cx="3857625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РЕЛИГИЯ</a:t>
            </a:r>
            <a:br>
              <a:rPr lang="ru-RU" sz="48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8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pic>
        <p:nvPicPr>
          <p:cNvPr id="7173" name="Picture 5" descr="F:\РАБОТА\МОИ ФОТО НОВ.2009-2010\2014\июль\харбин пекин\IMG_48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7300" y="2847975"/>
            <a:ext cx="53467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F:\РАБОТА\МОИ ФОТО НОВ.2009-2010\2014\июль\харбин пекин\IMG_48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62225"/>
            <a:ext cx="57277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F:\РАБОТА\МОИ ФОТО НОВ.2009-2010\2014\июль\харбин пекин\IMG_48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8763"/>
            <a:ext cx="8797925" cy="659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a527921d7e74b4cdd5cb9189a41cefb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910" y="214290"/>
            <a:ext cx="2428892" cy="785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071563"/>
            <a:ext cx="8229600" cy="4525962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3E4D1F"/>
                </a:solidFill>
              </a:rPr>
              <a:t>Конфуцианство - </a:t>
            </a:r>
            <a:r>
              <a:rPr lang="ru-RU" dirty="0" smtClean="0">
                <a:solidFill>
                  <a:srgbClr val="3E4D1F"/>
                </a:solidFill>
              </a:rPr>
              <a:t>Этико-политическое учение в Китае. Основы конфуцианства были заложены в 6 в. до н.э </a:t>
            </a:r>
            <a:r>
              <a:rPr lang="ru-RU" b="1" i="1" dirty="0" smtClean="0">
                <a:solidFill>
                  <a:srgbClr val="3E4D1F"/>
                </a:solidFill>
              </a:rPr>
              <a:t>Конфуцием</a:t>
            </a:r>
            <a:r>
              <a:rPr lang="ru-RU" dirty="0" smtClean="0">
                <a:solidFill>
                  <a:srgbClr val="3E4D1F"/>
                </a:solidFill>
              </a:rPr>
              <a:t>. Выражало интересы наследственной аристократии. Конфуцианство объявляло власть правителя (государя) священной, дарованной небом, а разделение людей на высших и низших(“благородных мужей” и “мелких людишек”)- всеобщим законом справедливости. Со 2 в. до н. э и до </a:t>
            </a:r>
            <a:r>
              <a:rPr lang="ru-RU" dirty="0" err="1" smtClean="0">
                <a:solidFill>
                  <a:srgbClr val="3E4D1F"/>
                </a:solidFill>
              </a:rPr>
              <a:t>Синьхайской</a:t>
            </a:r>
            <a:r>
              <a:rPr lang="ru-RU" dirty="0" smtClean="0">
                <a:solidFill>
                  <a:srgbClr val="3E4D1F"/>
                </a:solidFill>
              </a:rPr>
              <a:t> революции 1911 - 13 конфуцианство являлось официальной государственной идеологией.</a:t>
            </a:r>
            <a:br>
              <a:rPr lang="ru-RU" dirty="0" smtClean="0">
                <a:solidFill>
                  <a:srgbClr val="3E4D1F"/>
                </a:solidFill>
              </a:rPr>
            </a:br>
            <a:endParaRPr lang="ru-RU" dirty="0">
              <a:solidFill>
                <a:srgbClr val="3E4D1F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5" y="428625"/>
            <a:ext cx="3786188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  <a:t>РЕЛИГИЯ</a:t>
            </a:r>
            <a:br>
              <a:rPr lang="ru-RU" sz="4800" dirty="0">
                <a:solidFill>
                  <a:schemeClr val="accent6">
                    <a:lumMod val="75000"/>
                  </a:schemeClr>
                </a:solidFill>
                <a:latin typeface="Mistral" pitchFamily="66" charset="0"/>
                <a:ea typeface="+mj-ea"/>
                <a:cs typeface="+mj-cs"/>
              </a:rPr>
            </a:br>
            <a:endParaRPr lang="ru-RU" sz="4800" dirty="0">
              <a:solidFill>
                <a:schemeClr val="accent6">
                  <a:lumMod val="75000"/>
                </a:schemeClr>
              </a:solidFill>
              <a:latin typeface="Mistral" pitchFamily="66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" y="4714875"/>
            <a:ext cx="81438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Китайцы называли Конфуция Великим учителем. В одной из легенд об этом мыслителе приводится его разговор с учеником: «Эта страна обширна и густо населена. Что же ей недостает, учитель?» — обращается к нему ученик. «Обогати ее», отвечает учитель. «Но она и так богата. Чем же ее обогатить?» — спрашивает ученик. «Обучи ее!» — восклицает учитель.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2772</Words>
  <PresentationFormat>Экран (4:3)</PresentationFormat>
  <Paragraphs>163</Paragraphs>
  <Slides>27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Calibri</vt:lpstr>
      <vt:lpstr>Mistral</vt:lpstr>
      <vt:lpstr>Verdana</vt:lpstr>
      <vt:lpstr>Times New Roman</vt:lpstr>
      <vt:lpstr>Bookman Old Style</vt:lpstr>
      <vt:lpstr>Comic Sans MS</vt:lpstr>
      <vt:lpstr>Tahoma</vt:lpstr>
      <vt:lpstr>Segoe Script</vt:lpstr>
      <vt:lpstr>ＭＳ Ｐゴシック</vt:lpstr>
      <vt:lpstr>Book Antiqua</vt:lpstr>
      <vt:lpstr>Тема Office</vt:lpstr>
      <vt:lpstr>ХУДОЖЕСТВЕННАЯ КУЛЬТУРА  Древнего и средневекового КИТАЯ часть 1 </vt:lpstr>
      <vt:lpstr>Слайд 2</vt:lpstr>
      <vt:lpstr>Слайд 3</vt:lpstr>
      <vt:lpstr>Слайд 4</vt:lpstr>
      <vt:lpstr>Выделяются следующие периоды культурного развития. </vt:lpstr>
      <vt:lpstr>Слайд 6</vt:lpstr>
      <vt:lpstr>РЕЛИГИЯ </vt:lpstr>
      <vt:lpstr>Слайд 8</vt:lpstr>
      <vt:lpstr>Слайд 9</vt:lpstr>
      <vt:lpstr>ХУДОЖЕСТВЕННАЯ КУЛЬТУРА </vt:lpstr>
      <vt:lpstr>ХУДОЖЕСТВЕННАЯ КУЛЬТУРА </vt:lpstr>
      <vt:lpstr>КАЛЛИГРАФИЯ</vt:lpstr>
      <vt:lpstr>КАЛЛИГРАФИЯ</vt:lpstr>
      <vt:lpstr>ru.wikipedia.org/wiki</vt:lpstr>
      <vt:lpstr>ЖИВОПИСЬ  </vt:lpstr>
      <vt:lpstr>Слайд 16</vt:lpstr>
      <vt:lpstr>ЖИВОПИСЬ  </vt:lpstr>
      <vt:lpstr>ЖИВОПИСЬ  </vt:lpstr>
      <vt:lpstr>Портреты императоров</vt:lpstr>
      <vt:lpstr>ЖИВОПИСЬ  </vt:lpstr>
      <vt:lpstr>Слайд 21</vt:lpstr>
      <vt:lpstr>Слайд 22</vt:lpstr>
      <vt:lpstr>www.bibliotekar.ru</vt:lpstr>
      <vt:lpstr>Слайд 24</vt:lpstr>
      <vt:lpstr>ИСКУССТВО ИЗОБРАЖЕНИЯ ПРИРОДЫ</vt:lpstr>
      <vt:lpstr>www.bibliotekar.ru</vt:lpstr>
      <vt:lpstr>Темы рефератов, докладов или сообщений: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Художественная культура Китая </dc:title>
  <dc:creator>user</dc:creator>
  <cp:lastModifiedBy>asu</cp:lastModifiedBy>
  <cp:revision>82</cp:revision>
  <dcterms:created xsi:type="dcterms:W3CDTF">2011-01-06T17:10:34Z</dcterms:created>
  <dcterms:modified xsi:type="dcterms:W3CDTF">2015-02-11T02:16:13Z</dcterms:modified>
</cp:coreProperties>
</file>