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45" r:id="rId3"/>
    <p:sldId id="327" r:id="rId4"/>
    <p:sldId id="326" r:id="rId5"/>
    <p:sldId id="330" r:id="rId6"/>
    <p:sldId id="328" r:id="rId7"/>
    <p:sldId id="300" r:id="rId8"/>
    <p:sldId id="309" r:id="rId9"/>
    <p:sldId id="310" r:id="rId10"/>
    <p:sldId id="312" r:id="rId11"/>
    <p:sldId id="332" r:id="rId12"/>
    <p:sldId id="311" r:id="rId13"/>
    <p:sldId id="308" r:id="rId14"/>
    <p:sldId id="297" r:id="rId15"/>
    <p:sldId id="281" r:id="rId16"/>
    <p:sldId id="335"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D1F"/>
    <a:srgbClr val="FF9900"/>
    <a:srgbClr val="602E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2" autoAdjust="0"/>
    <p:restoredTop sz="76935" autoAdjust="0"/>
  </p:normalViewPr>
  <p:slideViewPr>
    <p:cSldViewPr>
      <p:cViewPr varScale="1">
        <p:scale>
          <a:sx n="53" d="100"/>
          <a:sy n="53" d="100"/>
        </p:scale>
        <p:origin x="-16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5E798FB-EDB4-48A8-A982-02AC42491865}" type="datetimeFigureOut">
              <a:rPr lang="ru-RU"/>
              <a:pPr>
                <a:defRPr/>
              </a:pPr>
              <a:t>11.02.2015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F3A8A05-CF45-40A3-BB79-1364BEB02B9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5E22C-43A0-4A06-8764-FB2540CCA7AE}"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p:spPr>
      </p:sp>
      <p:sp>
        <p:nvSpPr>
          <p:cNvPr id="839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A4B0DD-A4BC-430E-82EC-61A69D4BB81E}"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ru-RU" dirty="0" smtClean="0"/>
              <a:t>Терракотовое войско было случайно обнаружено 1976 году крестьянами, обрабатывающими землю. Место, где были обнаружены подземные склепы с </a:t>
            </a:r>
            <a:r>
              <a:rPr lang="ru-RU" dirty="0" err="1" smtClean="0"/>
              <a:t>террактовыми</a:t>
            </a:r>
            <a:r>
              <a:rPr lang="ru-RU" dirty="0" smtClean="0"/>
              <a:t> фигурами воинов, которые по замыслу тогдашних китайских правителей должны были служить императору </a:t>
            </a:r>
            <a:r>
              <a:rPr lang="ru-RU" dirty="0" err="1" smtClean="0"/>
              <a:t>Циныиихуану</a:t>
            </a:r>
            <a:r>
              <a:rPr lang="ru-RU" dirty="0" smtClean="0"/>
              <a:t> (259 — 210 гг. до </a:t>
            </a:r>
            <a:r>
              <a:rPr lang="ru-RU" dirty="0" err="1" smtClean="0"/>
              <a:t>н</a:t>
            </a:r>
            <a:r>
              <a:rPr lang="ru-RU" dirty="0" smtClean="0"/>
              <a:t> .э.) в загробном мире, находится в 4 км. к востоку от г. </a:t>
            </a:r>
            <a:r>
              <a:rPr lang="ru-RU" dirty="0" err="1" smtClean="0"/>
              <a:t>Сианя</a:t>
            </a:r>
            <a:r>
              <a:rPr lang="ru-RU" dirty="0" smtClean="0"/>
              <a:t> и на расстоянии 1,5 км. от могильного кургана </a:t>
            </a:r>
            <a:r>
              <a:rPr lang="ru-RU" dirty="0" err="1" smtClean="0"/>
              <a:t>Циньшихуана</a:t>
            </a:r>
            <a:r>
              <a:rPr lang="ru-RU" dirty="0" smtClean="0"/>
              <a:t>. Прибывшие археологи обнаружили, что конные в натуральную величину статуи "охраняют" гробницу императора </a:t>
            </a:r>
            <a:r>
              <a:rPr lang="ru-RU" dirty="0" err="1" smtClean="0"/>
              <a:t>Цинь</a:t>
            </a:r>
            <a:r>
              <a:rPr lang="ru-RU" dirty="0" smtClean="0"/>
              <a:t> </a:t>
            </a:r>
            <a:r>
              <a:rPr lang="ru-RU" dirty="0" err="1" smtClean="0"/>
              <a:t>Шихуанди</a:t>
            </a:r>
            <a:r>
              <a:rPr lang="ru-RU" dirty="0" smtClean="0"/>
              <a:t>, умершего в 210 году до нашей эры и знаменитого тем, что он объединил китайские государства в единую Поднебесную империю и приказал возводить Великую китайскую стену. Вошел он также в историю и как один из самых жестоких владык мира.</a:t>
            </a:r>
            <a:br>
              <a:rPr lang="ru-RU" dirty="0" smtClean="0"/>
            </a:br>
            <a:r>
              <a:rPr lang="ru-RU" dirty="0" smtClean="0"/>
              <a:t> </a:t>
            </a:r>
          </a:p>
          <a:p>
            <a:pPr eaLnBrk="1" fontAlgn="auto" hangingPunct="1">
              <a:spcBef>
                <a:spcPts val="0"/>
              </a:spcBef>
              <a:spcAft>
                <a:spcPts val="0"/>
              </a:spcAft>
              <a:defRPr/>
            </a:pPr>
            <a:r>
              <a:rPr lang="ru-RU" dirty="0" smtClean="0"/>
              <a:t>Весь комплекс состоит из 4 зон: двух огромных полей для глиняных фигур воинов в натуральную величину, командного пункта и одной пустой шахты. Выставлено для обозрения 7000 скульптур воинов и лошадей, построенных в боевые порядки. Захоронение называют "восьмым чудом света" и оно действительно производит грандиозное впечатление. В комплексе также находятся две колесницы, изготовленные из множества металлических деталей и так же считающиеся уникальной находкой, подтверждающей уровень развития древнего Китая.</a:t>
            </a:r>
            <a:br>
              <a:rPr lang="ru-RU" dirty="0" smtClean="0"/>
            </a:br>
            <a:r>
              <a:rPr lang="ru-RU" dirty="0" smtClean="0"/>
              <a:t> </a:t>
            </a:r>
          </a:p>
          <a:p>
            <a:pPr eaLnBrk="1" fontAlgn="auto" hangingPunct="1">
              <a:spcBef>
                <a:spcPts val="0"/>
              </a:spcBef>
              <a:spcAft>
                <a:spcPts val="0"/>
              </a:spcAft>
              <a:defRPr/>
            </a:pPr>
            <a:r>
              <a:rPr lang="ru-RU" dirty="0" smtClean="0"/>
              <a:t>Всего было вскрыто три подземных склепа общей площадью более 20 тысяч кв. метров. Склеп №1 имеет длину с востока на запад 230 метров, с севера на юг 62 метра, площадь 14260 кв. метров. В склепе находится 6 тысяч терракотовых, окрашенных в разные цвета, фигур воинов и боевых коней, размеры которых близки к натуральным размерам человеческих фигур и лошадей. Четко видно построение войска: три линии авангарда, за которым следуют 38 колонн. К востоку от склепа №1 находится склеп №2, имеющий изогнутую форму. Набор фигур здесь еще более разнообразный, чем в склепе №1. Склеп №3 имеет площадь 500 с лишним кв.метров и задуман как местонахождение штаба подземной рати. Фактически терракотовые фигуры воинов и их построение в миниатюре копируют подлинную армию времен </a:t>
            </a:r>
            <a:r>
              <a:rPr lang="ru-RU" dirty="0" err="1" smtClean="0"/>
              <a:t>Циньшихуана</a:t>
            </a:r>
            <a:r>
              <a:rPr lang="ru-RU" dirty="0" smtClean="0"/>
              <a:t>, что делает эти находки весьма важными для изучения военной истории Китая. Недаром их прозвали "восьмым чудом Света".</a:t>
            </a:r>
            <a:br>
              <a:rPr lang="ru-RU" dirty="0" smtClean="0"/>
            </a:br>
            <a:r>
              <a:rPr lang="ru-RU" dirty="0" smtClean="0"/>
              <a:t> </a:t>
            </a:r>
          </a:p>
          <a:p>
            <a:pPr eaLnBrk="1" fontAlgn="auto" hangingPunct="1">
              <a:spcBef>
                <a:spcPts val="0"/>
              </a:spcBef>
              <a:spcAft>
                <a:spcPts val="0"/>
              </a:spcAft>
              <a:defRPr/>
            </a:pPr>
            <a:r>
              <a:rPr lang="ru-RU" dirty="0" smtClean="0"/>
              <a:t>В 1987 г. ЮНЕСКО занесла эти археологические сокровища в Реестр Мирового культурного наследия.</a:t>
            </a:r>
          </a:p>
          <a:p>
            <a:pPr eaLnBrk="1" fontAlgn="auto" hangingPunct="1">
              <a:spcBef>
                <a:spcPts val="0"/>
              </a:spcBef>
              <a:spcAft>
                <a:spcPts val="0"/>
              </a:spcAft>
              <a:defRPr/>
            </a:pPr>
            <a:r>
              <a:rPr lang="ru-RU" b="1" dirty="0" smtClean="0"/>
              <a:t>СКЛЕП № 1</a:t>
            </a:r>
          </a:p>
          <a:p>
            <a:pPr eaLnBrk="1" fontAlgn="auto" hangingPunct="1">
              <a:spcBef>
                <a:spcPts val="0"/>
              </a:spcBef>
              <a:spcAft>
                <a:spcPts val="0"/>
              </a:spcAft>
              <a:defRPr/>
            </a:pPr>
            <a:r>
              <a:rPr lang="ru-RU" dirty="0" smtClean="0"/>
              <a:t>Склеп №1 имеет четырехугольную форму с длиной стен 230 метров и 62 метра. На каждой из четырех сторон имеются выходы 5 проходов, с восточного и западного края имеются длинные коридоры, с северной и южной стороны коридоры покороче. В широтном направлении склеп разделен на 9 отсеков, в которых размещены терракотовые фигуры. Отсеки отделены друг от друга высокими глинобитными валами. Армия в склепе №1 представляет собой смешанное войско, состоящее из пехоты и конницы. Лицом воины обращены на восток, кроме того, сбоку в каждом</a:t>
            </a:r>
            <a:br>
              <a:rPr lang="ru-RU" dirty="0" smtClean="0"/>
            </a:br>
            <a:r>
              <a:rPr lang="ru-RU" dirty="0" smtClean="0"/>
              <a:t>ряду имеется фигура воина, стоящего спиной к общему строю. Это, по-видимому, фланговый. Три ряда воинов впереди являются авангардом. Воины изображены кто в короткой кольчуге, кто в латах. В рядах можно видеть боевые колесницы, позади каждой из которых стоят возница и двое сопровождающих солдат.</a:t>
            </a:r>
          </a:p>
          <a:p>
            <a:pPr eaLnBrk="1" fontAlgn="auto" hangingPunct="1">
              <a:spcBef>
                <a:spcPts val="0"/>
              </a:spcBef>
              <a:spcAft>
                <a:spcPts val="0"/>
              </a:spcAft>
              <a:defRPr/>
            </a:pPr>
            <a:r>
              <a:rPr lang="ru-RU" b="1" dirty="0" smtClean="0"/>
              <a:t>СКЛЕП №2</a:t>
            </a:r>
          </a:p>
          <a:p>
            <a:pPr eaLnBrk="1" fontAlgn="auto" hangingPunct="1">
              <a:spcBef>
                <a:spcPts val="0"/>
              </a:spcBef>
              <a:spcAft>
                <a:spcPts val="0"/>
              </a:spcAft>
              <a:defRPr/>
            </a:pPr>
            <a:r>
              <a:rPr lang="ru-RU" dirty="0" smtClean="0"/>
              <a:t>Склеп №2 имеет изогнутую форму и занимает 6000 кв. метров. Здесь собраны пехотинцы, конница и боевые колесницы.</a:t>
            </a:r>
            <a:br>
              <a:rPr lang="ru-RU" dirty="0" smtClean="0"/>
            </a:br>
            <a:r>
              <a:rPr lang="ru-RU" dirty="0" smtClean="0"/>
              <a:t> </a:t>
            </a:r>
          </a:p>
          <a:p>
            <a:pPr eaLnBrk="1" fontAlgn="auto" hangingPunct="1">
              <a:spcBef>
                <a:spcPts val="0"/>
              </a:spcBef>
              <a:spcAft>
                <a:spcPts val="0"/>
              </a:spcAft>
              <a:defRPr/>
            </a:pPr>
            <a:r>
              <a:rPr lang="ru-RU" dirty="0" smtClean="0"/>
              <a:t>Склеп №2 имеет 4 отдела: Первый — Восточный отдел изогнутой формы отведен воинам-лучникам. В боковых рядах стоят в полный рост 172 воина-лучника, а в центральных отсеках построены 160 лучников, опирающихся на согнутое колено.</a:t>
            </a:r>
            <a:br>
              <a:rPr lang="ru-RU" dirty="0" smtClean="0"/>
            </a:br>
            <a:r>
              <a:rPr lang="ru-RU" dirty="0" smtClean="0"/>
              <a:t> </a:t>
            </a:r>
          </a:p>
          <a:p>
            <a:pPr eaLnBrk="1" fontAlgn="auto" hangingPunct="1">
              <a:spcBef>
                <a:spcPts val="0"/>
              </a:spcBef>
              <a:spcAft>
                <a:spcPts val="0"/>
              </a:spcAft>
              <a:defRPr/>
            </a:pPr>
            <a:r>
              <a:rPr lang="ru-RU" dirty="0" smtClean="0"/>
              <a:t>Второй — половина Южного отдела также изогнутой формы разделено на 8 отсеков, в каждом из которых выстроились по восьми в ряду боевые колесницы. Позади каждой колесницы стоят 2—4 солдат-возниц.</a:t>
            </a:r>
          </a:p>
          <a:p>
            <a:pPr eaLnBrk="1" fontAlgn="auto" hangingPunct="1">
              <a:spcBef>
                <a:spcPts val="0"/>
              </a:spcBef>
              <a:spcAft>
                <a:spcPts val="0"/>
              </a:spcAft>
              <a:defRPr/>
            </a:pPr>
            <a:r>
              <a:rPr lang="ru-RU" dirty="0" smtClean="0"/>
              <a:t/>
            </a:r>
            <a:br>
              <a:rPr lang="ru-RU" dirty="0" smtClean="0"/>
            </a:br>
            <a:r>
              <a:rPr lang="ru-RU" dirty="0" smtClean="0"/>
              <a:t>Третий — в Центральном отделе имеется три отсека, в каждом из которых стоят по 6 в ряду боевые колесницы, их сопровождают пехотинцы и конные воины. Таким образом в данном отделе представлено смешанное войско, состоящее из пехоты, конницы и боевых колесниц.</a:t>
            </a:r>
            <a:br>
              <a:rPr lang="ru-RU" dirty="0" smtClean="0"/>
            </a:br>
            <a:r>
              <a:rPr lang="ru-RU" dirty="0" smtClean="0"/>
              <a:t> </a:t>
            </a:r>
          </a:p>
          <a:p>
            <a:pPr eaLnBrk="1" fontAlgn="auto" hangingPunct="1">
              <a:spcBef>
                <a:spcPts val="0"/>
              </a:spcBef>
              <a:spcAft>
                <a:spcPts val="0"/>
              </a:spcAft>
              <a:defRPr/>
            </a:pPr>
            <a:r>
              <a:rPr lang="ru-RU" dirty="0" smtClean="0"/>
              <a:t>Четвертый — в Северном отделе имеется 3 отсека, в каждом отсеке стоят по две боевые колесницы, позади них следуют 8 рядов кавалеристов по 4 в каждом ряду.</a:t>
            </a:r>
            <a:br>
              <a:rPr lang="ru-RU" dirty="0" smtClean="0"/>
            </a:br>
            <a:r>
              <a:rPr lang="ru-RU" dirty="0" smtClean="0"/>
              <a:t> </a:t>
            </a:r>
          </a:p>
          <a:p>
            <a:pPr eaLnBrk="1" fontAlgn="auto" hangingPunct="1">
              <a:spcBef>
                <a:spcPts val="0"/>
              </a:spcBef>
              <a:spcAft>
                <a:spcPts val="0"/>
              </a:spcAft>
              <a:defRPr/>
            </a:pPr>
            <a:r>
              <a:rPr lang="ru-RU" dirty="0" smtClean="0"/>
              <a:t>Четыре отдела Склепа №2, являясь самостоятельными, в то же время тесно связаны друг с другом, являя собой пример взаимодействия разных родов войск. Согласно прогнозу археологов содержание склепа №2 (часть фигур остается пока не раскопанной) включает 1300 фигур воинов, 89 колесниц, 356 лошадей в упряжках колесниц и 100 коней, несущих всадников.</a:t>
            </a:r>
          </a:p>
          <a:p>
            <a:pPr eaLnBrk="1" fontAlgn="auto" hangingPunct="1">
              <a:spcBef>
                <a:spcPts val="0"/>
              </a:spcBef>
              <a:spcAft>
                <a:spcPts val="0"/>
              </a:spcAft>
              <a:defRPr/>
            </a:pPr>
            <a:r>
              <a:rPr lang="ru-RU" b="1" dirty="0" smtClean="0"/>
              <a:t>СКЛЕП №3</a:t>
            </a:r>
          </a:p>
          <a:p>
            <a:pPr eaLnBrk="1" fontAlgn="auto" hangingPunct="1">
              <a:spcBef>
                <a:spcPts val="0"/>
              </a:spcBef>
              <a:spcAft>
                <a:spcPts val="0"/>
              </a:spcAft>
              <a:defRPr/>
            </a:pPr>
            <a:r>
              <a:rPr lang="ru-RU" dirty="0" smtClean="0"/>
              <a:t>Склеп №3 площадью 520 кв. метров имеет форму прямоугольника с "мезонином". В нем находятся одна боевая колесница, 4 фигуры коней и 68 терракотовых воинов. Воины стоят по обеим сторонам прохода, играя роль охранников. Очевидно, что склеп №3 был предназначен играть роль местопребывания штаба армии.</a:t>
            </a:r>
          </a:p>
          <a:p>
            <a:pPr eaLnBrk="1" fontAlgn="auto" hangingPunct="1">
              <a:spcBef>
                <a:spcPts val="0"/>
              </a:spcBef>
              <a:spcAft>
                <a:spcPts val="0"/>
              </a:spcAft>
              <a:defRPr/>
            </a:pPr>
            <a:endParaRPr lang="ru-RU" dirty="0"/>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3A697-6564-4475-B1D2-257C6BB3C2B8}"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ru-RU" b="1" dirty="0" smtClean="0"/>
              <a:t>ТЕРРАКОТОВЫЕ ФИГУРЫ ВОИНОВ</a:t>
            </a:r>
          </a:p>
          <a:p>
            <a:pPr eaLnBrk="1" fontAlgn="auto" hangingPunct="1">
              <a:spcBef>
                <a:spcPts val="0"/>
              </a:spcBef>
              <a:spcAft>
                <a:spcPts val="0"/>
              </a:spcAft>
              <a:defRPr/>
            </a:pPr>
            <a:r>
              <a:rPr lang="ru-RU" dirty="0" smtClean="0"/>
              <a:t>В обычае древних китайцев было класть в могилы умерших человеческие фигурки из дерева, глины или металла. Эти погребальные фигурки называются "юн". Встречаются юн как </a:t>
            </a:r>
            <a:r>
              <a:rPr lang="ru-RU" dirty="0" err="1" smtClean="0"/>
              <a:t>террактовые</a:t>
            </a:r>
            <a:r>
              <a:rPr lang="ru-RU" dirty="0" smtClean="0"/>
              <a:t> (из необожженной глины), так и фарфоровые. Среди юн имеются фигурки, имитирующие людей самых разных профессий: слуг, скоморохов, воинов, солдат караульной стражи. Кроме того погребальная утварь включает фигурки оседланных коней, телеги, в которых </a:t>
            </a:r>
            <a:r>
              <a:rPr lang="ru-RU" dirty="0" err="1" smtClean="0"/>
              <a:t>впрагали</a:t>
            </a:r>
            <a:r>
              <a:rPr lang="ru-RU" dirty="0" smtClean="0"/>
              <a:t> волов, кухонные принадлежности, домашнюю птицу и т.п. Изучая </a:t>
            </a:r>
            <a:r>
              <a:rPr lang="ru-RU" dirty="0" err="1" smtClean="0"/>
              <a:t>юн-представителей</a:t>
            </a:r>
            <a:r>
              <a:rPr lang="ru-RU" dirty="0" smtClean="0"/>
              <a:t> разных профессий, можно составить представление о людях, живших в древности. Кроме того, по художественному уровню юн можно судить об уровне ремесленного производства.</a:t>
            </a:r>
            <a:br>
              <a:rPr lang="ru-RU" dirty="0" smtClean="0"/>
            </a:br>
            <a:r>
              <a:rPr lang="ru-RU" dirty="0" smtClean="0"/>
              <a:t> </a:t>
            </a:r>
          </a:p>
          <a:p>
            <a:pPr eaLnBrk="1" fontAlgn="auto" hangingPunct="1">
              <a:spcBef>
                <a:spcPts val="0"/>
              </a:spcBef>
              <a:spcAft>
                <a:spcPts val="0"/>
              </a:spcAft>
              <a:defRPr/>
            </a:pPr>
            <a:r>
              <a:rPr lang="ru-RU" dirty="0" smtClean="0"/>
              <a:t>Терракотовые фигуры воинов и коней, оказавшиеся в могильнике </a:t>
            </a:r>
            <a:r>
              <a:rPr lang="ru-RU" dirty="0" err="1" smtClean="0"/>
              <a:t>Циньшихуана</a:t>
            </a:r>
            <a:r>
              <a:rPr lang="ru-RU" dirty="0" smtClean="0"/>
              <a:t>, характеризуются большим масштабом захоронения, большим количеством фигур, тщательностью отделки и высоким художественным уровнем.</a:t>
            </a:r>
            <a:br>
              <a:rPr lang="ru-RU" dirty="0" smtClean="0"/>
            </a:br>
            <a:r>
              <a:rPr lang="ru-RU" dirty="0" smtClean="0"/>
              <a:t> </a:t>
            </a:r>
          </a:p>
          <a:p>
            <a:pPr eaLnBrk="1" fontAlgn="auto" hangingPunct="1">
              <a:spcBef>
                <a:spcPts val="0"/>
              </a:spcBef>
              <a:spcAft>
                <a:spcPts val="0"/>
              </a:spcAft>
              <a:defRPr/>
            </a:pPr>
            <a:r>
              <a:rPr lang="ru-RU" dirty="0" smtClean="0"/>
              <a:t>Говоря о большом масштабе, прежде всего имеют в виду большую площадь захоронения погребальных юн. Обнаруженные три раскопа занимают площадь около 20 тысяч кв. метров. Столь крупное захоронение не имеет равных в мире. Кроме того "крупность" отличает сами фигуры юн. Эти фигуры в среднем имеют высоту 1,8 метра, фигуры коней имеют высоту 1,7 метра, а длину крупа 2 метра. Столь крупные юн также являются уникальными.</a:t>
            </a:r>
            <a:br>
              <a:rPr lang="ru-RU" dirty="0" smtClean="0"/>
            </a:br>
            <a:r>
              <a:rPr lang="ru-RU" dirty="0" smtClean="0"/>
              <a:t> </a:t>
            </a:r>
          </a:p>
          <a:p>
            <a:pPr eaLnBrk="1" fontAlgn="auto" hangingPunct="1">
              <a:spcBef>
                <a:spcPts val="0"/>
              </a:spcBef>
              <a:spcAft>
                <a:spcPts val="0"/>
              </a:spcAft>
              <a:defRPr/>
            </a:pPr>
            <a:r>
              <a:rPr lang="ru-RU" dirty="0" smtClean="0"/>
              <a:t>Говоря о большом количестве юн, имеют в виду тот факт, что судя по фрагментам и деталям в трех склепах находилось более 8 тысяч фигур.</a:t>
            </a:r>
            <a:br>
              <a:rPr lang="ru-RU" dirty="0" smtClean="0"/>
            </a:br>
            <a:r>
              <a:rPr lang="ru-RU" dirty="0" smtClean="0"/>
              <a:t> </a:t>
            </a:r>
          </a:p>
          <a:p>
            <a:pPr eaLnBrk="1" fontAlgn="auto" hangingPunct="1">
              <a:spcBef>
                <a:spcPts val="0"/>
              </a:spcBef>
              <a:spcAft>
                <a:spcPts val="0"/>
              </a:spcAft>
              <a:defRPr/>
            </a:pPr>
            <a:r>
              <a:rPr lang="ru-RU" dirty="0" smtClean="0"/>
              <a:t>Говоря о тщательности отделки терракотовых скульптур, имеют в виду безукоризненность в изображении черт лица, причесок, одежды и т.д.</a:t>
            </a:r>
            <a:br>
              <a:rPr lang="ru-RU" dirty="0" smtClean="0"/>
            </a:br>
            <a:r>
              <a:rPr lang="ru-RU" dirty="0" smtClean="0"/>
              <a:t> </a:t>
            </a:r>
          </a:p>
          <a:p>
            <a:pPr eaLnBrk="1" fontAlgn="auto" hangingPunct="1">
              <a:spcBef>
                <a:spcPts val="0"/>
              </a:spcBef>
              <a:spcAft>
                <a:spcPts val="0"/>
              </a:spcAft>
              <a:defRPr/>
            </a:pPr>
            <a:r>
              <a:rPr lang="ru-RU" dirty="0" smtClean="0"/>
              <a:t>Говоря о высоком художественном уровне юн, имеют в виду живость и правдивость в изображении представителей разных рангов воинов: тут и военачальники с важным выражением лица, и прошедшие многочисленные войны, закаленные ветераны, и рядовые солдаты, каждый со своим выражением на лице.</a:t>
            </a:r>
            <a:br>
              <a:rPr lang="ru-RU" dirty="0" smtClean="0"/>
            </a:br>
            <a:r>
              <a:rPr lang="ru-RU" dirty="0" smtClean="0"/>
              <a:t> </a:t>
            </a:r>
          </a:p>
          <a:p>
            <a:pPr eaLnBrk="1" fontAlgn="auto" hangingPunct="1">
              <a:spcBef>
                <a:spcPts val="0"/>
              </a:spcBef>
              <a:spcAft>
                <a:spcPts val="0"/>
              </a:spcAft>
              <a:defRPr/>
            </a:pPr>
            <a:r>
              <a:rPr lang="ru-RU" b="1" dirty="0" smtClean="0"/>
              <a:t>Фигуры воинов в боевой одежде "</a:t>
            </a:r>
            <a:r>
              <a:rPr lang="ru-RU" b="1" dirty="0" err="1" smtClean="0"/>
              <a:t>пао</a:t>
            </a:r>
            <a:r>
              <a:rPr lang="ru-RU" b="1" dirty="0" smtClean="0"/>
              <a:t>".</a:t>
            </a:r>
            <a:r>
              <a:rPr lang="ru-RU" dirty="0" smtClean="0"/>
              <a:t> Юн в боевой одежде "</a:t>
            </a:r>
            <a:r>
              <a:rPr lang="ru-RU" dirty="0" err="1" smtClean="0"/>
              <a:t>пао</a:t>
            </a:r>
            <a:r>
              <a:rPr lang="ru-RU" dirty="0" smtClean="0"/>
              <a:t>" (тип кафтана с застежкой посредине и длиной ниже колен) как правило изображен без головного убора, с волосами, собранными в пучок (согласно традиции древние китайцы не стригли волос). Воин имеет при себе лук и колчан со стрелами. По мнению специалистов фигуры таких воинов, не носивших лат и без головного убора, должны были олицетворять отвагу и готовность биться на смерть с противником.</a:t>
            </a:r>
            <a:br>
              <a:rPr lang="ru-RU" dirty="0" smtClean="0"/>
            </a:br>
            <a:r>
              <a:rPr lang="ru-RU" dirty="0" smtClean="0"/>
              <a:t> </a:t>
            </a:r>
          </a:p>
          <a:p>
            <a:pPr eaLnBrk="1" fontAlgn="auto" hangingPunct="1">
              <a:spcBef>
                <a:spcPts val="0"/>
              </a:spcBef>
              <a:spcAft>
                <a:spcPts val="0"/>
              </a:spcAft>
              <a:defRPr/>
            </a:pPr>
            <a:r>
              <a:rPr lang="ru-RU" b="1" dirty="0" smtClean="0"/>
              <a:t>Фигуры воинов в латах.</a:t>
            </a:r>
            <a:r>
              <a:rPr lang="ru-RU" dirty="0" smtClean="0"/>
              <a:t> Многие юн изображены одетыми в кольчуги и латы, одни из них на голове носят мягкую шапку, некоторые изображены без головного убора. Колена </a:t>
            </a:r>
            <a:r>
              <a:rPr lang="ru-RU" dirty="0" err="1" smtClean="0"/>
              <a:t>винов</a:t>
            </a:r>
            <a:r>
              <a:rPr lang="ru-RU" dirty="0" smtClean="0"/>
              <a:t> защищены специальными наколенниками.</a:t>
            </a:r>
            <a:br>
              <a:rPr lang="ru-RU" dirty="0" smtClean="0"/>
            </a:br>
            <a:r>
              <a:rPr lang="ru-RU" dirty="0" smtClean="0"/>
              <a:t> </a:t>
            </a:r>
          </a:p>
          <a:p>
            <a:pPr eaLnBrk="1" fontAlgn="auto" hangingPunct="1">
              <a:spcBef>
                <a:spcPts val="0"/>
              </a:spcBef>
              <a:spcAft>
                <a:spcPts val="0"/>
              </a:spcAft>
              <a:defRPr/>
            </a:pPr>
            <a:r>
              <a:rPr lang="ru-RU" b="1" dirty="0" smtClean="0"/>
              <a:t>Фигуры конных воинов.</a:t>
            </a:r>
            <a:r>
              <a:rPr lang="ru-RU" dirty="0" smtClean="0"/>
              <a:t> Большинство воинов конницы изображены стоящими перед конем и держащими в руках повод. Другой рукой они держат лук. На голове у воина круглая мягкая шапка. Одеты воины в кафтаны "</a:t>
            </a:r>
            <a:r>
              <a:rPr lang="ru-RU" dirty="0" err="1" smtClean="0"/>
              <a:t>пао</a:t>
            </a:r>
            <a:r>
              <a:rPr lang="ru-RU" dirty="0" smtClean="0"/>
              <a:t>" с узкими рукавами и туго стянутые кушаком, поверх кафтана имеется кольчуга. На ногах сапоги с коротким голенищем. Все обмундирование отвечает требованиям верховой езды и стрельбе из лука на скаку.</a:t>
            </a:r>
            <a:br>
              <a:rPr lang="ru-RU" dirty="0" smtClean="0"/>
            </a:br>
            <a:r>
              <a:rPr lang="ru-RU" dirty="0" smtClean="0"/>
              <a:t> </a:t>
            </a:r>
          </a:p>
          <a:p>
            <a:pPr eaLnBrk="1" fontAlgn="auto" hangingPunct="1">
              <a:spcBef>
                <a:spcPts val="0"/>
              </a:spcBef>
              <a:spcAft>
                <a:spcPts val="0"/>
              </a:spcAft>
              <a:defRPr/>
            </a:pPr>
            <a:r>
              <a:rPr lang="ru-RU" b="1" dirty="0" smtClean="0"/>
              <a:t>Фигуры воинов-лучников.</a:t>
            </a:r>
            <a:r>
              <a:rPr lang="ru-RU" dirty="0" smtClean="0"/>
              <a:t> В раскопе №2, помимо боевых колесниц и конных воинов, в первом секторе были извлечены из-под земли 332 статуи воинов-лучников. Лучники в первом ряду изображены стоящими в полный рост, они одеты в легкие "</a:t>
            </a:r>
            <a:r>
              <a:rPr lang="ru-RU" dirty="0" err="1" smtClean="0"/>
              <a:t>пао</a:t>
            </a:r>
            <a:r>
              <a:rPr lang="ru-RU" dirty="0" smtClean="0"/>
              <a:t>", без лат и кольчуги. В другом строю прямоугольной формы оказались построенные вперемежку стоящие и коленопреклоненные лучники. Такое построение позволяло вести непрерывный обстрел противника и в то же время избежать нечаянного попадания стрел в стоящих впереди своих же солдат.</a:t>
            </a:r>
            <a:br>
              <a:rPr lang="ru-RU" dirty="0" smtClean="0"/>
            </a:br>
            <a:r>
              <a:rPr lang="ru-RU" dirty="0" smtClean="0"/>
              <a:t> </a:t>
            </a:r>
          </a:p>
          <a:p>
            <a:pPr eaLnBrk="1" fontAlgn="auto" hangingPunct="1">
              <a:spcBef>
                <a:spcPts val="0"/>
              </a:spcBef>
              <a:spcAft>
                <a:spcPts val="0"/>
              </a:spcAft>
              <a:defRPr/>
            </a:pPr>
            <a:r>
              <a:rPr lang="ru-RU" b="1" dirty="0" smtClean="0"/>
              <a:t>Фигуры штабных рассыльных.</a:t>
            </a:r>
            <a:r>
              <a:rPr lang="ru-RU" dirty="0" smtClean="0"/>
              <a:t> Фигуры, изображающие рассыльных или вестовых при армии, на голове имеют клобук с длинной тульей, одеты они либо в "</a:t>
            </a:r>
            <a:r>
              <a:rPr lang="ru-RU" dirty="0" err="1" smtClean="0"/>
              <a:t>пао</a:t>
            </a:r>
            <a:r>
              <a:rPr lang="ru-RU" dirty="0" smtClean="0"/>
              <a:t>", либо в кольчуги и латы, в руках у них оружие. Их глаза выглядят особенно выразительно, в них светится ум и понимание суровой обстановки. А вся фигура излучает отвагу и решимость.</a:t>
            </a:r>
            <a:br>
              <a:rPr lang="ru-RU" dirty="0" smtClean="0"/>
            </a:br>
            <a:r>
              <a:rPr lang="ru-RU" dirty="0" smtClean="0"/>
              <a:t> </a:t>
            </a:r>
          </a:p>
          <a:p>
            <a:pPr eaLnBrk="1" fontAlgn="auto" hangingPunct="1">
              <a:spcBef>
                <a:spcPts val="0"/>
              </a:spcBef>
              <a:spcAft>
                <a:spcPts val="0"/>
              </a:spcAft>
              <a:defRPr/>
            </a:pPr>
            <a:r>
              <a:rPr lang="ru-RU" b="1" dirty="0" smtClean="0"/>
              <a:t>Фигуры военачальников.</a:t>
            </a:r>
            <a:r>
              <a:rPr lang="ru-RU" dirty="0" smtClean="0"/>
              <a:t> Юн, изображающие военачальников, выделяются из массы терракотовых солдат высотой и могучим телосложением. На голове военачальника клобук, какие в Древнем Китае носили высокопоставленные чиновники, одежда состоит из длиннополого кафтана, поверх которого надета кольчуга из металлических пластин в виде рыбьей чешуи (терракотовая имитация). Стоит такой военачальник, выставив вперед грудь, с высоко поднятой головой. От него так и веет начальственным величием, кажется, что он отлично владеет стратегическим и тактическим мышлением и готов предпринять нужный маневр.</a:t>
            </a:r>
          </a:p>
          <a:p>
            <a:pPr eaLnBrk="1" fontAlgn="auto" hangingPunct="1">
              <a:spcBef>
                <a:spcPts val="0"/>
              </a:spcBef>
              <a:spcAft>
                <a:spcPts val="0"/>
              </a:spcAft>
              <a:defRPr/>
            </a:pPr>
            <a:endParaRPr lang="ru-RU" dirty="0"/>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9B403-A7D1-4AAA-9233-4E1A40C0BD19}" type="slidenum">
              <a:rPr lang="ru-RU" smtClean="0"/>
              <a:pPr fontAlgn="base">
                <a:spcBef>
                  <a:spcPct val="0"/>
                </a:spcBef>
                <a:spcAft>
                  <a:spcPct val="0"/>
                </a:spcAft>
                <a:defRPr/>
              </a:pPr>
              <a:t>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ru-RU" b="1" dirty="0" smtClean="0"/>
              <a:t>БРОНЗОВЫЕ КОЛЕСНИЦЫ</a:t>
            </a:r>
          </a:p>
          <a:p>
            <a:pPr eaLnBrk="1" fontAlgn="auto" hangingPunct="1">
              <a:spcBef>
                <a:spcPts val="0"/>
              </a:spcBef>
              <a:spcAft>
                <a:spcPts val="0"/>
              </a:spcAft>
              <a:defRPr/>
            </a:pPr>
            <a:r>
              <a:rPr lang="ru-RU" dirty="0" smtClean="0"/>
              <a:t>В 20 метрах от могильного кургана </a:t>
            </a:r>
            <a:r>
              <a:rPr lang="ru-RU" dirty="0" err="1" smtClean="0"/>
              <a:t>Циньшихуана</a:t>
            </a:r>
            <a:r>
              <a:rPr lang="ru-RU" dirty="0" smtClean="0"/>
              <a:t> из-под земли были извлечены бронзовые колесницы. Приступили к раскопкам в 1980 году. При раскопках погребального склепа, отделанного деревом, были обнаружены две бронзовые колесницы, по одной сзади и спереди могилы. К сожалению во время раскопочных работ эти колесницы пострадали, и их пришлось реставрировать.</a:t>
            </a:r>
            <a:br>
              <a:rPr lang="ru-RU" dirty="0" smtClean="0"/>
            </a:br>
            <a:r>
              <a:rPr lang="ru-RU" dirty="0" smtClean="0"/>
              <a:t>Колесницы отлиты из бронзы, аксессуары: удила, султан и другие украшения на голове лошади и другие детали упряжки сделаны из золота и серебра и укреплены на лошади либо сваркой, либо склеиванием. Туловище лошади окрашено в белый цвет, помимо белого для окраски деталей использовались и другие минеральные краски, замешанные на клейком растворителе. Меняя концентрацию растворителя красок, добивались объемного эффекта. Лошади, колесницы и воины сделаны в половинном размере от натуральных.</a:t>
            </a:r>
            <a:br>
              <a:rPr lang="ru-RU" dirty="0" smtClean="0"/>
            </a:br>
            <a:r>
              <a:rPr lang="ru-RU" dirty="0" smtClean="0"/>
              <a:t> </a:t>
            </a:r>
          </a:p>
          <a:p>
            <a:pPr eaLnBrk="1" fontAlgn="auto" hangingPunct="1">
              <a:spcBef>
                <a:spcPts val="0"/>
              </a:spcBef>
              <a:spcAft>
                <a:spcPts val="0"/>
              </a:spcAft>
              <a:defRPr/>
            </a:pPr>
            <a:r>
              <a:rPr lang="ru-RU" dirty="0" smtClean="0"/>
              <a:t>Бронзовые колесницы, извлеченные из могильника </a:t>
            </a:r>
            <a:r>
              <a:rPr lang="ru-RU" dirty="0" err="1" smtClean="0"/>
              <a:t>Циньшихуана</a:t>
            </a:r>
            <a:r>
              <a:rPr lang="ru-RU" dirty="0" smtClean="0"/>
              <a:t>, - образец и высшее достижение бронзового литья в Древнем Китае, свидетельствующее о высоком уровне металлообработки во времена </a:t>
            </a:r>
            <a:r>
              <a:rPr lang="ru-RU" dirty="0" err="1" smtClean="0"/>
              <a:t>Циньшихуана</a:t>
            </a:r>
            <a:r>
              <a:rPr lang="ru-RU" dirty="0" smtClean="0"/>
              <a:t>. Всего в раскопах насчитали более 3 тысяч скульптур и фрагментов бронзовых боевых колесниц. Поражает мастерство, с каким древние мастера соединяли детали. Они использовали для этого сварку, механическое соединение: втулочно-шарнирное, кнопочное, дышловое. Интерес вызывает зонт-крыша, венчающий колесницы.</a:t>
            </a:r>
            <a:br>
              <a:rPr lang="ru-RU" dirty="0" smtClean="0"/>
            </a:br>
            <a:r>
              <a:rPr lang="ru-RU" dirty="0" smtClean="0"/>
              <a:t> </a:t>
            </a:r>
          </a:p>
          <a:p>
            <a:pPr eaLnBrk="1" fontAlgn="auto" hangingPunct="1">
              <a:spcBef>
                <a:spcPts val="0"/>
              </a:spcBef>
              <a:spcAft>
                <a:spcPts val="0"/>
              </a:spcAft>
              <a:defRPr/>
            </a:pPr>
            <a:r>
              <a:rPr lang="ru-RU" dirty="0" smtClean="0"/>
              <a:t>У колесницы №1 зонт-крыша имеет в толщину всего 0,1 сантиметра при размере поверхности в 1,12 кв. метра, у колесницы №2 крыша имеет в толщину 0,4 см при размере поверхности 2,3 кв. метра. Надо было владеть высоким уровнем литейной техники, чтобы изготовить такие крупные и в то же время тонкие и равномерные по толщине бронзовые детали.</a:t>
            </a:r>
            <a:br>
              <a:rPr lang="ru-RU" dirty="0" smtClean="0"/>
            </a:br>
            <a:r>
              <a:rPr lang="ru-RU" dirty="0" smtClean="0"/>
              <a:t> </a:t>
            </a:r>
          </a:p>
          <a:p>
            <a:pPr eaLnBrk="1" fontAlgn="auto" hangingPunct="1">
              <a:spcBef>
                <a:spcPts val="0"/>
              </a:spcBef>
              <a:spcAft>
                <a:spcPts val="0"/>
              </a:spcAft>
              <a:defRPr/>
            </a:pPr>
            <a:r>
              <a:rPr lang="ru-RU" dirty="0" smtClean="0"/>
              <a:t>До сих пор сохранилась подвижность деталей: двери и окошки колесниц легко открываются и закрываются, поперечина на оглобле приводит в движение колеса, так что колесница может двигаться.</a:t>
            </a:r>
            <a:br>
              <a:rPr lang="ru-RU" dirty="0" smtClean="0"/>
            </a:br>
            <a:r>
              <a:rPr lang="ru-RU" dirty="0" smtClean="0"/>
              <a:t> </a:t>
            </a:r>
          </a:p>
          <a:p>
            <a:pPr eaLnBrk="1" fontAlgn="auto" hangingPunct="1">
              <a:spcBef>
                <a:spcPts val="0"/>
              </a:spcBef>
              <a:spcAft>
                <a:spcPts val="0"/>
              </a:spcAft>
              <a:defRPr/>
            </a:pPr>
            <a:r>
              <a:rPr lang="ru-RU" dirty="0" smtClean="0"/>
              <a:t>Колесница №2 впряжена в четверку оседланных лошадей. Длина всего изделия 317 см., высота 106,2 см., венчает колесницу зонтообразная крыша. Внутри повозка разделена на переднюю и заднюю части. В передней части помещается возница, а в задней военачальник. Внутренность повозки расписана орнаментом из драконов, фениксов, облаков и пр.</a:t>
            </a:r>
          </a:p>
          <a:p>
            <a:pPr eaLnBrk="1" fontAlgn="auto" hangingPunct="1">
              <a:spcBef>
                <a:spcPts val="0"/>
              </a:spcBef>
              <a:spcAft>
                <a:spcPts val="0"/>
              </a:spcAft>
              <a:defRPr/>
            </a:pPr>
            <a:endParaRPr lang="ru-RU" dirty="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73CC2-D300-4017-9CD1-4F28D8E08040}"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ru-RU" dirty="0" smtClean="0"/>
              <a:t>Большая статуя Будды </a:t>
            </a:r>
            <a:r>
              <a:rPr lang="ru-RU" dirty="0" err="1" smtClean="0"/>
              <a:t>Вайрочаны</a:t>
            </a:r>
            <a:r>
              <a:rPr lang="ru-RU" dirty="0" smtClean="0"/>
              <a:t> в пещерных храмах </a:t>
            </a:r>
            <a:r>
              <a:rPr lang="ru-RU" dirty="0" err="1" smtClean="0"/>
              <a:t>Лунмэнь</a:t>
            </a:r>
            <a:r>
              <a:rPr lang="ru-RU" dirty="0" smtClean="0"/>
              <a:t> выделяется не только своим размером. Ее ценят и как один из высоких образцов искусства периода династии Тан.</a:t>
            </a:r>
          </a:p>
          <a:p>
            <a:pPr eaLnBrk="1" fontAlgn="auto" hangingPunct="1">
              <a:spcBef>
                <a:spcPts val="0"/>
              </a:spcBef>
              <a:spcAft>
                <a:spcPts val="0"/>
              </a:spcAft>
              <a:defRPr/>
            </a:pPr>
            <a:r>
              <a:rPr lang="ru-RU" dirty="0" smtClean="0"/>
              <a:t>Будда </a:t>
            </a:r>
            <a:r>
              <a:rPr lang="ru-RU" dirty="0" err="1" smtClean="0"/>
              <a:t>Вайрочана</a:t>
            </a:r>
            <a:r>
              <a:rPr lang="ru-RU" dirty="0" smtClean="0"/>
              <a:t> восседает в открытом гроте </a:t>
            </a:r>
            <a:r>
              <a:rPr lang="ru-RU" dirty="0" err="1" smtClean="0"/>
              <a:t>Фэнсянь</a:t>
            </a:r>
            <a:r>
              <a:rPr lang="ru-RU" dirty="0" smtClean="0"/>
              <a:t>. Возможно, размеры призваны подчеркнуть величие </a:t>
            </a:r>
            <a:r>
              <a:rPr lang="ru-RU" dirty="0" err="1" smtClean="0"/>
              <a:t>Вайрочаны</a:t>
            </a:r>
            <a:r>
              <a:rPr lang="ru-RU" dirty="0" smtClean="0"/>
              <a:t>: высота статуи 17,4 метра, только голова Будды – 4 метра, а удлиненные уши – 1,9 метра.</a:t>
            </a:r>
          </a:p>
          <a:p>
            <a:pPr eaLnBrk="1" fontAlgn="auto" hangingPunct="1">
              <a:spcBef>
                <a:spcPts val="0"/>
              </a:spcBef>
              <a:spcAft>
                <a:spcPts val="0"/>
              </a:spcAft>
              <a:defRPr/>
            </a:pPr>
            <a:r>
              <a:rPr lang="ru-RU" dirty="0" smtClean="0"/>
              <a:t>Но главное в статуе – не высота. Будда считается и самой большой, и самой красивой статуей здешних пещерных храмов, жемчужиной </a:t>
            </a:r>
            <a:r>
              <a:rPr lang="ru-RU" dirty="0" err="1" smtClean="0"/>
              <a:t>Лунмэня</a:t>
            </a:r>
            <a:r>
              <a:rPr lang="ru-RU" dirty="0" smtClean="0"/>
              <a:t>. Линии скульптуры грациозны и одновременно правдоподобны, лицо оживлено. Это особенно очевидно в сравнении с более древними статуями </a:t>
            </a:r>
            <a:r>
              <a:rPr lang="ru-RU" dirty="0" err="1" smtClean="0"/>
              <a:t>Лунмэньских</a:t>
            </a:r>
            <a:r>
              <a:rPr lang="ru-RU" dirty="0" smtClean="0"/>
              <a:t> гротов, теми, что принадлежат династии </a:t>
            </a:r>
            <a:r>
              <a:rPr lang="ru-RU" dirty="0" err="1" smtClean="0"/>
              <a:t>Вэй</a:t>
            </a:r>
            <a:r>
              <a:rPr lang="ru-RU" dirty="0" smtClean="0"/>
              <a:t>. Те, </a:t>
            </a:r>
            <a:r>
              <a:rPr lang="ru-RU" dirty="0" err="1" smtClean="0"/>
              <a:t>Вэйские</a:t>
            </a:r>
            <a:r>
              <a:rPr lang="ru-RU" dirty="0" smtClean="0"/>
              <a:t>, статуи тяжеловесны, лица их неподвижны и часто суровы. Каменный </a:t>
            </a:r>
            <a:r>
              <a:rPr lang="ru-RU" dirty="0" err="1" smtClean="0"/>
              <a:t>Вайрочана</a:t>
            </a:r>
            <a:r>
              <a:rPr lang="ru-RU" dirty="0" smtClean="0"/>
              <a:t> принадлежит другой эпохе. Его пропорции слажены, черты лица воплощают божественный покой, легкая улыбка лишена страстей. Во всем сказалось мастерство скульпторов той далекой эпохи. Удивительно уже то, что древние ваятели сумели учесть угол зрения, создавая фигуру Будды. Статуя столь огромна, установлена на возвышении, значит, смотреть на нее всегда будут снизу. Если смотреть на статую в одной с ней горизонтальной плоскости, то окажется, что пропорции ее несовершенны. Они правильны только при взгляде вверх.</a:t>
            </a:r>
          </a:p>
          <a:p>
            <a:pPr eaLnBrk="1" fontAlgn="auto" hangingPunct="1">
              <a:spcBef>
                <a:spcPts val="0"/>
              </a:spcBef>
              <a:spcAft>
                <a:spcPts val="0"/>
              </a:spcAft>
              <a:defRPr/>
            </a:pPr>
            <a:r>
              <a:rPr lang="ru-RU" dirty="0" smtClean="0"/>
              <a:t>Черты лица Будды, считается, повторяют лик принцессы У </a:t>
            </a:r>
            <a:r>
              <a:rPr lang="ru-RU" dirty="0" err="1" smtClean="0"/>
              <a:t>Цзэтянь</a:t>
            </a:r>
            <a:r>
              <a:rPr lang="ru-RU" dirty="0" smtClean="0"/>
              <a:t>. У </a:t>
            </a:r>
            <a:r>
              <a:rPr lang="ru-RU" dirty="0" err="1" smtClean="0"/>
              <a:t>Цзэтянь</a:t>
            </a:r>
            <a:r>
              <a:rPr lang="ru-RU" dirty="0" smtClean="0"/>
              <a:t>, есть сведения, принимала активное участие в создании статуи, выделила немало средств на ее завершение, на украшение и косметику для Будды. Она присутствовала и на открытии статуи. Позднее У </a:t>
            </a:r>
            <a:r>
              <a:rPr lang="ru-RU" dirty="0" err="1" smtClean="0"/>
              <a:t>Цзэтянь</a:t>
            </a:r>
            <a:r>
              <a:rPr lang="ru-RU" dirty="0" smtClean="0"/>
              <a:t> стала императрицей – единственной за всю историю Китая.</a:t>
            </a:r>
          </a:p>
          <a:p>
            <a:pPr eaLnBrk="1" fontAlgn="auto" hangingPunct="1">
              <a:spcBef>
                <a:spcPts val="0"/>
              </a:spcBef>
              <a:spcAft>
                <a:spcPts val="0"/>
              </a:spcAft>
              <a:defRPr/>
            </a:pPr>
            <a:r>
              <a:rPr lang="ru-RU" dirty="0" smtClean="0"/>
              <a:t>Вид на грот, статую и ведущие к ней ступени открывается с реки, Будда как будто озаряет собой всю окрестность. Так буддисты династии Тан воплотили идею </a:t>
            </a:r>
            <a:r>
              <a:rPr lang="ru-RU" dirty="0" err="1" smtClean="0"/>
              <a:t>Вайрочаны</a:t>
            </a:r>
            <a:r>
              <a:rPr lang="ru-RU" dirty="0" smtClean="0"/>
              <a:t>. Этот Будда считается Владыкой космического света, Дающий всему свет – один из его эпитетов, звучащий в сутрах. Будда </a:t>
            </a:r>
            <a:r>
              <a:rPr lang="ru-RU" dirty="0" err="1" smtClean="0"/>
              <a:t>Шакьямуни</a:t>
            </a:r>
            <a:r>
              <a:rPr lang="ru-RU" dirty="0" smtClean="0"/>
              <a:t> – земная ипостась божественного космического </a:t>
            </a:r>
            <a:r>
              <a:rPr lang="ru-RU" dirty="0" err="1" smtClean="0"/>
              <a:t>Вайрочаны</a:t>
            </a:r>
            <a:r>
              <a:rPr lang="ru-RU" dirty="0" smtClean="0"/>
              <a:t>.</a:t>
            </a:r>
          </a:p>
          <a:p>
            <a:pPr eaLnBrk="1" fontAlgn="auto" hangingPunct="1">
              <a:spcBef>
                <a:spcPts val="0"/>
              </a:spcBef>
              <a:spcAft>
                <a:spcPts val="0"/>
              </a:spcAft>
              <a:defRPr/>
            </a:pPr>
            <a:r>
              <a:rPr lang="ru-RU" dirty="0" smtClean="0"/>
              <a:t>В гроте </a:t>
            </a:r>
            <a:r>
              <a:rPr lang="ru-RU" dirty="0" err="1" smtClean="0"/>
              <a:t>Фэнсянь</a:t>
            </a:r>
            <a:r>
              <a:rPr lang="ru-RU" dirty="0" smtClean="0"/>
              <a:t> </a:t>
            </a:r>
            <a:r>
              <a:rPr lang="ru-RU" dirty="0" err="1" smtClean="0"/>
              <a:t>Вайрочану</a:t>
            </a:r>
            <a:r>
              <a:rPr lang="ru-RU" dirty="0" smtClean="0"/>
              <a:t> окружают </a:t>
            </a:r>
            <a:r>
              <a:rPr lang="ru-RU" dirty="0" err="1" smtClean="0"/>
              <a:t>бодхисаттвы</a:t>
            </a:r>
            <a:r>
              <a:rPr lang="ru-RU" dirty="0" smtClean="0"/>
              <a:t> и его обычные спутники: </a:t>
            </a:r>
            <a:r>
              <a:rPr lang="ru-RU" dirty="0" err="1" smtClean="0"/>
              <a:t>Кашьяпа</a:t>
            </a:r>
            <a:r>
              <a:rPr lang="ru-RU" dirty="0" smtClean="0"/>
              <a:t>, Ананда. Каждая статуя индивидуальна, каждая – художественная ценность.</a:t>
            </a:r>
            <a:endParaRPr lang="ru-RU" dirty="0"/>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A2E3E6-DFB4-40B5-8722-AC9F8537C3A2}"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p:spPr>
      </p:sp>
      <p:sp>
        <p:nvSpPr>
          <p:cNvPr id="890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FCDD7-5011-4F5E-8D0F-9ACA947EFD0D}" type="slidenum">
              <a:rPr lang="ru-RU" smtClean="0"/>
              <a:pPr fontAlgn="base">
                <a:spcBef>
                  <a:spcPct val="0"/>
                </a:spcBef>
                <a:spcAft>
                  <a:spcPct val="0"/>
                </a:spcAft>
                <a:defRPr/>
              </a:pPr>
              <a:t>14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CB7BA31-8561-4569-A45D-5D1F30656AA1}"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1C05E3-BED0-47AB-B4A3-B3FCFF10AC34}" type="slidenum">
              <a:rPr lang="ru-RU"/>
              <a:pPr>
                <a:defRPr/>
              </a:pPr>
              <a:t>‹#›</a:t>
            </a:fld>
            <a:endParaRPr lang="ru-RU"/>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A69BFB8-871A-4964-9BAA-7C961887E48D}"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B0E479-71A7-4982-9E1E-DE57EBFF4A8D}" type="slidenum">
              <a:rPr lang="ru-RU"/>
              <a:pPr>
                <a:defRPr/>
              </a:pPr>
              <a:t>‹#›</a:t>
            </a:fld>
            <a:endParaRPr lang="ru-RU"/>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CFB369-6CB5-45A4-A566-717BCE5A2104}"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FFFBC2-F1B1-4131-AD5B-89B08286A0DA}" type="slidenum">
              <a:rPr lang="ru-RU"/>
              <a:pPr>
                <a:defRPr/>
              </a:pPr>
              <a:t>‹#›</a:t>
            </a:fld>
            <a:endParaRPr lang="ru-RU"/>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132A44-9C5E-4C6A-8650-04E645A1B006}"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63D03A-4AB5-4F60-AAAF-9F6DE04391CA}" type="slidenum">
              <a:rPr lang="ru-RU"/>
              <a:pPr>
                <a:defRPr/>
              </a:pPr>
              <a:t>‹#›</a:t>
            </a:fld>
            <a:endParaRPr lang="ru-RU"/>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834CCA1-E89B-4F21-9F2D-2792F0C79F95}" type="datetimeFigureOut">
              <a:rPr lang="ru-RU"/>
              <a:pPr>
                <a:defRPr/>
              </a:pPr>
              <a:t>11.02.2015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895F43-3420-4D88-AEAF-AEB84AE93A5A}" type="slidenum">
              <a:rPr lang="ru-RU"/>
              <a:pPr>
                <a:defRPr/>
              </a:pPr>
              <a:t>‹#›</a:t>
            </a:fld>
            <a:endParaRPr lang="ru-RU"/>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A5BB434-586E-4379-BD1D-4E7CD7FAC181}"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C1A1C8-3B6F-4002-8D99-6B089802B454}" type="slidenum">
              <a:rPr lang="ru-RU"/>
              <a:pPr>
                <a:defRPr/>
              </a:pPr>
              <a:t>‹#›</a:t>
            </a:fld>
            <a:endParaRPr lang="ru-RU"/>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4A44926-A616-4530-90DF-AE21E4D8BD87}" type="datetimeFigureOut">
              <a:rPr lang="ru-RU"/>
              <a:pPr>
                <a:defRPr/>
              </a:pPr>
              <a:t>11.02.2015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A8D22C2-4B21-4989-8C64-F17CCFDE1C8D}" type="slidenum">
              <a:rPr lang="ru-RU"/>
              <a:pPr>
                <a:defRPr/>
              </a:pPr>
              <a:t>‹#›</a:t>
            </a:fld>
            <a:endParaRPr lang="ru-RU"/>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1DC8346-AA4C-43D2-ABB7-F8BEE437BCC6}" type="datetimeFigureOut">
              <a:rPr lang="ru-RU"/>
              <a:pPr>
                <a:defRPr/>
              </a:pPr>
              <a:t>11.02.2015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682F86C-C322-4D04-9957-F50F746F3413}" type="slidenum">
              <a:rPr lang="ru-RU"/>
              <a:pPr>
                <a:defRPr/>
              </a:pPr>
              <a:t>‹#›</a:t>
            </a:fld>
            <a:endParaRPr lang="ru-RU"/>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D15962B-DC9A-4D6B-A487-DA7B273A7294}" type="datetimeFigureOut">
              <a:rPr lang="ru-RU"/>
              <a:pPr>
                <a:defRPr/>
              </a:pPr>
              <a:t>11.02.2015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2BC2AB-5463-430D-A184-3AF44A2FE329}" type="slidenum">
              <a:rPr lang="ru-RU"/>
              <a:pPr>
                <a:defRPr/>
              </a:pPr>
              <a:t>‹#›</a:t>
            </a:fld>
            <a:endParaRPr lang="ru-RU"/>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4B641E-DEFE-429A-8938-9317AB64A351}"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F6F903-C766-42C1-87B5-13D8DCDE6031}" type="slidenum">
              <a:rPr lang="ru-RU"/>
              <a:pPr>
                <a:defRPr/>
              </a:pPr>
              <a:t>‹#›</a:t>
            </a:fld>
            <a:endParaRPr lang="ru-RU"/>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DCCA6D4-C95C-4281-9639-C3DCAC44F72D}" type="datetimeFigureOut">
              <a:rPr lang="ru-RU"/>
              <a:pPr>
                <a:defRPr/>
              </a:pPr>
              <a:t>11.02.2015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6FA74B-DA8D-4BBB-9033-ECB2161F078B}" type="slidenum">
              <a:rPr lang="ru-RU"/>
              <a:pPr>
                <a:defRPr/>
              </a:pPr>
              <a:t>‹#›</a:t>
            </a:fld>
            <a:endParaRPr lang="ru-RU"/>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2766F1-EC68-4C36-8405-1F7935468C0C}" type="datetimeFigureOut">
              <a:rPr lang="ru-RU"/>
              <a:pPr>
                <a:defRPr/>
              </a:pPr>
              <a:t>11.02.2015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22A2BA-028B-4DE5-A664-9ED4E87C568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d/d8/WuJar.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upload.wikimedia.org/wikipedia/commons/9/92/Tang_horse.jpg"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duotone>
              <a:schemeClr val="accent3">
                <a:shade val="45000"/>
                <a:satMod val="135000"/>
              </a:schemeClr>
              <a:prstClr val="white"/>
            </a:duotone>
          </a:blip>
          <a:srcRect l="42897" t="23045" r="16853" b="48544"/>
          <a:stretch>
            <a:fillRect/>
          </a:stretch>
        </p:blipFill>
        <p:spPr bwMode="auto">
          <a:xfrm>
            <a:off x="0" y="0"/>
            <a:ext cx="9144000" cy="4786322"/>
          </a:xfrm>
          <a:prstGeom prst="rect">
            <a:avLst/>
          </a:prstGeom>
          <a:noFill/>
          <a:ln w="9525">
            <a:noFill/>
            <a:miter lim="800000"/>
            <a:headEnd/>
            <a:tailEnd/>
          </a:ln>
          <a:effectLst>
            <a:softEdge rad="635000"/>
          </a:effectLst>
        </p:spPr>
      </p:pic>
      <p:pic>
        <p:nvPicPr>
          <p:cNvPr id="2052" name="Рисунок 4" descr="Logo_zast.png"/>
          <p:cNvPicPr>
            <a:picLocks noChangeAspect="1"/>
          </p:cNvPicPr>
          <p:nvPr/>
        </p:nvPicPr>
        <p:blipFill>
          <a:blip r:embed="rId4"/>
          <a:srcRect/>
          <a:stretch>
            <a:fillRect/>
          </a:stretch>
        </p:blipFill>
        <p:spPr bwMode="auto">
          <a:xfrm>
            <a:off x="0" y="357188"/>
            <a:ext cx="5072063" cy="3635375"/>
          </a:xfrm>
          <a:prstGeom prst="rect">
            <a:avLst/>
          </a:prstGeom>
          <a:noFill/>
          <a:ln w="9525">
            <a:noFill/>
            <a:miter lim="800000"/>
            <a:headEnd/>
            <a:tailEnd/>
          </a:ln>
        </p:spPr>
      </p:pic>
      <p:sp>
        <p:nvSpPr>
          <p:cNvPr id="6" name="TextBox 5"/>
          <p:cNvSpPr txBox="1"/>
          <p:nvPr/>
        </p:nvSpPr>
        <p:spPr>
          <a:xfrm>
            <a:off x="214312" y="4672786"/>
            <a:ext cx="8929688" cy="2185214"/>
          </a:xfrm>
          <a:prstGeom prst="rect">
            <a:avLst/>
          </a:prstGeom>
          <a:noFill/>
          <a:effectLst/>
        </p:spPr>
        <p:txBody>
          <a:bodyPr wrap="square">
            <a:spAutoFit/>
          </a:bodyPr>
          <a:lstStyle/>
          <a:p>
            <a:pPr fontAlgn="auto">
              <a:spcBef>
                <a:spcPts val="0"/>
              </a:spcBef>
              <a:spcAft>
                <a:spcPts val="0"/>
              </a:spcAft>
              <a:defRPr/>
            </a:pPr>
            <a:r>
              <a:rPr lang="ru-RU" sz="2800" dirty="0">
                <a:solidFill>
                  <a:schemeClr val="accent3">
                    <a:lumMod val="50000"/>
                  </a:schemeClr>
                </a:solidFill>
                <a:latin typeface="Mistral" pitchFamily="66" charset="0"/>
              </a:rPr>
              <a:t>Учитель ИЗО,МХК МОБУ </a:t>
            </a:r>
            <a:r>
              <a:rPr lang="ru-RU" sz="2800" dirty="0" err="1">
                <a:solidFill>
                  <a:schemeClr val="accent3">
                    <a:lumMod val="50000"/>
                  </a:schemeClr>
                </a:solidFill>
                <a:latin typeface="Mistral" pitchFamily="66" charset="0"/>
              </a:rPr>
              <a:t>Новобурейской</a:t>
            </a:r>
            <a:r>
              <a:rPr lang="ru-RU" sz="2800" dirty="0">
                <a:solidFill>
                  <a:schemeClr val="accent3">
                    <a:lumMod val="50000"/>
                  </a:schemeClr>
                </a:solidFill>
                <a:latin typeface="Mistral" pitchFamily="66" charset="0"/>
              </a:rPr>
              <a:t> СОШ № 3  </a:t>
            </a:r>
            <a:r>
              <a:rPr lang="ru-RU" sz="2800" dirty="0" err="1">
                <a:solidFill>
                  <a:schemeClr val="accent3">
                    <a:lumMod val="50000"/>
                  </a:schemeClr>
                </a:solidFill>
                <a:latin typeface="Mistral" pitchFamily="66" charset="0"/>
              </a:rPr>
              <a:t>Рогудеева</a:t>
            </a:r>
            <a:r>
              <a:rPr lang="ru-RU" sz="2800" dirty="0">
                <a:solidFill>
                  <a:schemeClr val="accent3">
                    <a:lumMod val="50000"/>
                  </a:schemeClr>
                </a:solidFill>
                <a:latin typeface="Mistral" pitchFamily="66" charset="0"/>
              </a:rPr>
              <a:t> Лилия Анатольевна.</a:t>
            </a:r>
          </a:p>
          <a:p>
            <a:pPr algn="r" eaLnBrk="1" hangingPunct="1">
              <a:spcBef>
                <a:spcPct val="50000"/>
              </a:spcBef>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составлена на основании программы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Рапацкой</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 Л.А. «Мировая художественная культура: программы курса. 10-11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кл</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 – М.: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Владос</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 2010г.</a:t>
            </a:r>
          </a:p>
          <a:p>
            <a:pPr algn="ctr" eaLnBrk="1" hangingPunct="1">
              <a:spcBef>
                <a:spcPct val="50000"/>
              </a:spcBef>
              <a:defRPr/>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2015 год</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endParaRPr>
          </a:p>
        </p:txBody>
      </p:sp>
      <p:sp>
        <p:nvSpPr>
          <p:cNvPr id="7" name="Прямоугольник 6"/>
          <p:cNvSpPr/>
          <p:nvPr/>
        </p:nvSpPr>
        <p:spPr>
          <a:xfrm>
            <a:off x="4929190" y="285728"/>
            <a:ext cx="3122970" cy="369332"/>
          </a:xfrm>
          <a:prstGeom prst="rect">
            <a:avLst/>
          </a:prstGeom>
        </p:spPr>
        <p:txBody>
          <a:bodyPr wrap="none">
            <a:spAutoFit/>
          </a:bodyPr>
          <a:lstStyle/>
          <a:p>
            <a:pPr algn="ctr">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Амурская область,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Бурейский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р-он</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endParaRPr>
          </a:p>
        </p:txBody>
      </p:sp>
      <p:sp>
        <p:nvSpPr>
          <p:cNvPr id="2" name="Заголовок 1"/>
          <p:cNvSpPr>
            <a:spLocks noGrp="1"/>
          </p:cNvSpPr>
          <p:nvPr>
            <p:ph type="ctrTitle"/>
          </p:nvPr>
        </p:nvSpPr>
        <p:spPr>
          <a:xfrm>
            <a:off x="928662" y="3000372"/>
            <a:ext cx="7772400" cy="1470025"/>
          </a:xfrm>
          <a:effectLst>
            <a:outerShdw blurRad="50800" dist="38100" dir="2700000" algn="tl" rotWithShape="0">
              <a:prstClr val="black">
                <a:alpha val="40000"/>
              </a:prstClr>
            </a:outerShdw>
          </a:effectLst>
        </p:spPr>
        <p:txBody>
          <a:bodyPr rtlCol="0">
            <a:noAutofit/>
          </a:bodyPr>
          <a:lstStyle/>
          <a:p>
            <a:pPr eaLnBrk="1" fontAlgn="auto" hangingPunct="1">
              <a:spcAft>
                <a:spcPts val="0"/>
              </a:spcAft>
              <a:defRPr/>
            </a:pPr>
            <a:r>
              <a:rPr lang="ru-RU" sz="4800" dirty="0" smtClean="0">
                <a:solidFill>
                  <a:schemeClr val="accent6">
                    <a:lumMod val="75000"/>
                  </a:schemeClr>
                </a:solidFill>
                <a:latin typeface="Mistral" pitchFamily="66" charset="0"/>
              </a:rPr>
              <a:t>ХУДОЖЕСТВЕННАЯ КУЛЬТУРА </a:t>
            </a:r>
            <a:br>
              <a:rPr lang="ru-RU" sz="4800" dirty="0" smtClean="0">
                <a:solidFill>
                  <a:schemeClr val="accent6">
                    <a:lumMod val="75000"/>
                  </a:schemeClr>
                </a:solidFill>
                <a:latin typeface="Mistral" pitchFamily="66" charset="0"/>
              </a:rPr>
            </a:br>
            <a:r>
              <a:rPr lang="ru-RU" sz="4800" dirty="0" smtClean="0">
                <a:solidFill>
                  <a:schemeClr val="accent6">
                    <a:lumMod val="75000"/>
                  </a:schemeClr>
                </a:solidFill>
                <a:latin typeface="Mistral" pitchFamily="66" charset="0"/>
              </a:rPr>
              <a:t>Древнего и средневекового </a:t>
            </a:r>
            <a:r>
              <a:rPr lang="ru-RU" sz="4800" dirty="0" smtClean="0">
                <a:solidFill>
                  <a:schemeClr val="accent6">
                    <a:lumMod val="75000"/>
                  </a:schemeClr>
                </a:solidFill>
                <a:latin typeface="Mistral" pitchFamily="66" charset="0"/>
              </a:rPr>
              <a:t>КИТАЯ</a:t>
            </a:r>
            <a:br>
              <a:rPr lang="ru-RU" sz="4800" dirty="0" smtClean="0">
                <a:solidFill>
                  <a:schemeClr val="accent6">
                    <a:lumMod val="75000"/>
                  </a:schemeClr>
                </a:solidFill>
                <a:latin typeface="Mistral" pitchFamily="66" charset="0"/>
              </a:rPr>
            </a:br>
            <a:r>
              <a:rPr lang="ru-RU" sz="4800" dirty="0" smtClean="0">
                <a:solidFill>
                  <a:schemeClr val="accent6">
                    <a:lumMod val="75000"/>
                  </a:schemeClr>
                </a:solidFill>
                <a:latin typeface="Mistral" pitchFamily="66" charset="0"/>
              </a:rPr>
              <a:t>часть 2 </a:t>
            </a:r>
            <a:endParaRPr lang="ru-RU" sz="4800" dirty="0">
              <a:solidFill>
                <a:schemeClr val="accent6">
                  <a:lumMod val="75000"/>
                </a:schemeClr>
              </a:solidFill>
              <a:latin typeface="Mistral" pitchFamily="66"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fontScale="70000" lnSpcReduction="20000"/>
          </a:bodyPr>
          <a:lstStyle/>
          <a:p>
            <a:pPr eaLnBrk="1" fontAlgn="auto" hangingPunct="1">
              <a:spcAft>
                <a:spcPts val="0"/>
              </a:spcAft>
              <a:defRPr/>
            </a:pPr>
            <a:r>
              <a:rPr lang="ru-RU" dirty="0" smtClean="0"/>
              <a:t>Терракотовое войско было случайно обнаружено 1976 году крестьянами, обрабатывающими землю. Место, где были обнаружены подземные склепы с </a:t>
            </a:r>
            <a:r>
              <a:rPr lang="ru-RU" dirty="0" err="1" smtClean="0"/>
              <a:t>террактовыми</a:t>
            </a:r>
            <a:r>
              <a:rPr lang="ru-RU" dirty="0" smtClean="0"/>
              <a:t> фигурами воинов, которые по замыслу тогдашних китайских правителей должны были служить императору </a:t>
            </a:r>
            <a:r>
              <a:rPr lang="ru-RU" dirty="0" err="1" smtClean="0"/>
              <a:t>Циныиихуану</a:t>
            </a:r>
            <a:r>
              <a:rPr lang="ru-RU" dirty="0" smtClean="0"/>
              <a:t> (259 — 210 гг. до </a:t>
            </a:r>
            <a:r>
              <a:rPr lang="ru-RU" dirty="0" err="1" smtClean="0"/>
              <a:t>н</a:t>
            </a:r>
            <a:r>
              <a:rPr lang="ru-RU" dirty="0" smtClean="0"/>
              <a:t> .э.) в загробном мире, находится в 4 км. к востоку от г. </a:t>
            </a:r>
            <a:r>
              <a:rPr lang="ru-RU" dirty="0" err="1" smtClean="0"/>
              <a:t>Сианя</a:t>
            </a:r>
            <a:r>
              <a:rPr lang="ru-RU" dirty="0" smtClean="0"/>
              <a:t> и на расстоянии 1,5 км. от могильного кургана </a:t>
            </a:r>
            <a:r>
              <a:rPr lang="ru-RU" dirty="0" err="1" smtClean="0"/>
              <a:t>Циньшихуана</a:t>
            </a:r>
            <a:r>
              <a:rPr lang="ru-RU" dirty="0" smtClean="0"/>
              <a:t>. Прибывшие археологи обнаружили, что конные в натуральную величину статуи "охраняют" гробницу императора </a:t>
            </a:r>
            <a:r>
              <a:rPr lang="ru-RU" dirty="0" err="1" smtClean="0"/>
              <a:t>Цинь</a:t>
            </a:r>
            <a:r>
              <a:rPr lang="ru-RU" dirty="0" smtClean="0"/>
              <a:t> </a:t>
            </a:r>
            <a:r>
              <a:rPr lang="ru-RU" dirty="0" err="1" smtClean="0"/>
              <a:t>Шихуанди</a:t>
            </a:r>
            <a:r>
              <a:rPr lang="ru-RU" dirty="0" smtClean="0"/>
              <a:t>, умершего в 210 году до нашей эры и знаменитого тем, что он объединил китайские государства в единую Поднебесную империю и приказал возводить Великую китайскую стену. Вошел он также в историю и как один из самых жестоких владык мира.</a:t>
            </a:r>
            <a:endParaRPr lang="ru-RU" dirty="0"/>
          </a:p>
        </p:txBody>
      </p:sp>
      <p:pic>
        <p:nvPicPr>
          <p:cNvPr id="33797" name="Picture 5" descr="http://img-fotki.yandex.ru/get/5211/pakharenko-m.51/0_716b7_47207c2a_orig"/>
          <p:cNvPicPr>
            <a:picLocks noChangeAspect="1" noChangeArrowheads="1"/>
          </p:cNvPicPr>
          <p:nvPr/>
        </p:nvPicPr>
        <p:blipFill>
          <a:blip r:embed="rId3"/>
          <a:srcRect b="4205"/>
          <a:stretch>
            <a:fillRect/>
          </a:stretch>
        </p:blipFill>
        <p:spPr bwMode="auto">
          <a:xfrm>
            <a:off x="571500" y="357188"/>
            <a:ext cx="8201025" cy="5857875"/>
          </a:xfrm>
          <a:prstGeom prst="rect">
            <a:avLst/>
          </a:prstGeom>
          <a:noFill/>
          <a:ln w="9525">
            <a:noFill/>
            <a:miter lim="800000"/>
            <a:headEnd/>
            <a:tailEnd/>
          </a:ln>
        </p:spPr>
      </p:pic>
      <p:pic>
        <p:nvPicPr>
          <p:cNvPr id="33799" name="Picture 7" descr="http://img-fotki.yandex.ru/get/5707/pakharenko-m.51/0_716b5_5bf65004_orig"/>
          <p:cNvPicPr>
            <a:picLocks noChangeAspect="1" noChangeArrowheads="1"/>
          </p:cNvPicPr>
          <p:nvPr/>
        </p:nvPicPr>
        <p:blipFill>
          <a:blip r:embed="rId4"/>
          <a:srcRect b="4605"/>
          <a:stretch>
            <a:fillRect/>
          </a:stretch>
        </p:blipFill>
        <p:spPr bwMode="auto">
          <a:xfrm>
            <a:off x="571500" y="0"/>
            <a:ext cx="8153400" cy="6215063"/>
          </a:xfrm>
          <a:prstGeom prst="rect">
            <a:avLst/>
          </a:prstGeom>
          <a:noFill/>
          <a:ln w="9525">
            <a:noFill/>
            <a:miter lim="800000"/>
            <a:headEnd/>
            <a:tailEnd/>
          </a:ln>
        </p:spPr>
      </p:pic>
      <p:pic>
        <p:nvPicPr>
          <p:cNvPr id="33801" name="Picture 9" descr="http://img-fotki.yandex.ru/get/4517/pakharenko-m.50/0_71697_7eb8f283_orig"/>
          <p:cNvPicPr>
            <a:picLocks noChangeAspect="1" noChangeArrowheads="1"/>
          </p:cNvPicPr>
          <p:nvPr/>
        </p:nvPicPr>
        <p:blipFill>
          <a:blip r:embed="rId5"/>
          <a:srcRect b="5936"/>
          <a:stretch>
            <a:fillRect/>
          </a:stretch>
        </p:blipFill>
        <p:spPr bwMode="auto">
          <a:xfrm>
            <a:off x="285750" y="642938"/>
            <a:ext cx="8543925" cy="5357812"/>
          </a:xfrm>
          <a:prstGeom prst="rect">
            <a:avLst/>
          </a:prstGeom>
          <a:noFill/>
          <a:ln w="9525">
            <a:noFill/>
            <a:miter lim="800000"/>
            <a:headEnd/>
            <a:tailEnd/>
          </a:ln>
        </p:spPr>
      </p:pic>
      <p:pic>
        <p:nvPicPr>
          <p:cNvPr id="34823" name="Picture 11" descr="http://img-fotki.yandex.ru/get/5111/pakharenko-m.50/0_71699_ae22a6d7_orig"/>
          <p:cNvPicPr>
            <a:picLocks noChangeAspect="1" noChangeArrowheads="1"/>
          </p:cNvPicPr>
          <p:nvPr/>
        </p:nvPicPr>
        <p:blipFill>
          <a:blip r:embed="rId6"/>
          <a:srcRect b="4681"/>
          <a:stretch>
            <a:fillRect/>
          </a:stretch>
        </p:blipFill>
        <p:spPr bwMode="auto">
          <a:xfrm>
            <a:off x="357188" y="642938"/>
            <a:ext cx="8543925" cy="54292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3799"/>
                                        </p:tgtEl>
                                        <p:attrNameLst>
                                          <p:attrName>style.visibility</p:attrName>
                                        </p:attrNameLst>
                                      </p:cBhvr>
                                      <p:to>
                                        <p:strVal val="visible"/>
                                      </p:to>
                                    </p:set>
                                    <p:animEffect transition="in" filter="box(in)">
                                      <p:cBhvr>
                                        <p:cTn id="13" dur="500"/>
                                        <p:tgtEl>
                                          <p:spTgt spid="337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801"/>
                                        </p:tgtEl>
                                        <p:attrNameLst>
                                          <p:attrName>style.visibility</p:attrName>
                                        </p:attrNameLst>
                                      </p:cBhvr>
                                      <p:to>
                                        <p:strVal val="visible"/>
                                      </p:to>
                                    </p:set>
                                    <p:anim calcmode="lin" valueType="num">
                                      <p:cBhvr additive="base">
                                        <p:cTn id="18" dur="500" fill="hold"/>
                                        <p:tgtEl>
                                          <p:spTgt spid="33801"/>
                                        </p:tgtEl>
                                        <p:attrNameLst>
                                          <p:attrName>ppt_x</p:attrName>
                                        </p:attrNameLst>
                                      </p:cBhvr>
                                      <p:tavLst>
                                        <p:tav tm="0">
                                          <p:val>
                                            <p:strVal val="#ppt_x"/>
                                          </p:val>
                                        </p:tav>
                                        <p:tav tm="100000">
                                          <p:val>
                                            <p:strVal val="#ppt_x"/>
                                          </p:val>
                                        </p:tav>
                                      </p:tavLst>
                                    </p:anim>
                                    <p:anim calcmode="lin" valueType="num">
                                      <p:cBhvr additive="base">
                                        <p:cTn id="19"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defRPr/>
            </a:pPr>
            <a:r>
              <a:rPr lang="ru-RU" dirty="0" smtClean="0"/>
              <a:t>Весь комплекс состоит из 4 зон: двух огромных полей для глиняных фигур воинов в натуральную величину, командного пункта и одной пустой шахты. Выставлено для обозрения 7000 скульптур воинов и лошадей, построенных в боевые порядки. Захоронение называют "восьмым чудом света" и оно действительно производит грандиозное впечатление. В комплексе также находятся две колесницы, изготовленные из множества металлических деталей и так же считающиеся уникальной находкой, подтверждающей уровень развития древнего Китая.</a:t>
            </a:r>
            <a:endParaRPr lang="ru-RU" dirty="0"/>
          </a:p>
        </p:txBody>
      </p:sp>
      <p:pic>
        <p:nvPicPr>
          <p:cNvPr id="35845" name="Picture 5" descr="http://img-fotki.yandex.ru/get/5409/pakharenko-m.50/0_71690_69a6259a_orig"/>
          <p:cNvPicPr>
            <a:picLocks noChangeAspect="1" noChangeArrowheads="1"/>
          </p:cNvPicPr>
          <p:nvPr/>
        </p:nvPicPr>
        <p:blipFill>
          <a:blip r:embed="rId2"/>
          <a:srcRect b="4681"/>
          <a:stretch>
            <a:fillRect/>
          </a:stretch>
        </p:blipFill>
        <p:spPr bwMode="auto">
          <a:xfrm>
            <a:off x="357188" y="1000125"/>
            <a:ext cx="8543925" cy="5429250"/>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Содержимое 3" descr="http://www.legendtour.ru/foto/cn/087b.jpg"/>
          <p:cNvPicPr>
            <a:picLocks noGrp="1"/>
          </p:cNvPicPr>
          <p:nvPr>
            <p:ph idx="1"/>
          </p:nvPr>
        </p:nvPicPr>
        <p:blipFill>
          <a:blip r:embed="rId2"/>
          <a:srcRect/>
          <a:stretch>
            <a:fillRect/>
          </a:stretch>
        </p:blipFill>
        <p:spPr>
          <a:xfrm>
            <a:off x="5214938" y="1571625"/>
            <a:ext cx="3584575" cy="4525963"/>
          </a:xfrm>
        </p:spPr>
      </p:pic>
      <p:pic>
        <p:nvPicPr>
          <p:cNvPr id="36867" name="Рисунок 4" descr="http://www.legendtour.ru/foto/cn/079b.jpg"/>
          <p:cNvPicPr>
            <a:picLocks noChangeAspect="1" noChangeArrowheads="1"/>
          </p:cNvPicPr>
          <p:nvPr/>
        </p:nvPicPr>
        <p:blipFill>
          <a:blip r:embed="rId3"/>
          <a:srcRect/>
          <a:stretch>
            <a:fillRect/>
          </a:stretch>
        </p:blipFill>
        <p:spPr bwMode="auto">
          <a:xfrm>
            <a:off x="285750" y="2286000"/>
            <a:ext cx="4857750" cy="3848100"/>
          </a:xfrm>
          <a:prstGeom prst="rect">
            <a:avLst/>
          </a:prstGeom>
          <a:noFill/>
          <a:ln w="9525">
            <a:noFill/>
            <a:miter lim="800000"/>
            <a:headEnd/>
            <a:tailEnd/>
          </a:ln>
        </p:spPr>
      </p:pic>
      <p:sp>
        <p:nvSpPr>
          <p:cNvPr id="36868" name="Прямоугольник 5"/>
          <p:cNvSpPr>
            <a:spLocks noChangeArrowheads="1"/>
          </p:cNvSpPr>
          <p:nvPr/>
        </p:nvSpPr>
        <p:spPr bwMode="auto">
          <a:xfrm>
            <a:off x="3786188" y="6215063"/>
            <a:ext cx="2967037" cy="369887"/>
          </a:xfrm>
          <a:prstGeom prst="rect">
            <a:avLst/>
          </a:prstGeom>
          <a:noFill/>
          <a:ln w="9525">
            <a:noFill/>
            <a:miter lim="800000"/>
            <a:headEnd/>
            <a:tailEnd/>
          </a:ln>
        </p:spPr>
        <p:txBody>
          <a:bodyPr wrap="none">
            <a:spAutoFit/>
          </a:bodyPr>
          <a:lstStyle/>
          <a:p>
            <a:r>
              <a:rPr lang="ru-RU">
                <a:solidFill>
                  <a:srgbClr val="3E4D1F"/>
                </a:solidFill>
                <a:latin typeface="Calibri" pitchFamily="34" charset="0"/>
              </a:rPr>
              <a:t>www.legendtour.ru/rus/china</a:t>
            </a:r>
          </a:p>
        </p:txBody>
      </p:sp>
      <p:sp>
        <p:nvSpPr>
          <p:cNvPr id="7" name="Заголовок 5"/>
          <p:cNvSpPr>
            <a:spLocks noGrp="1"/>
          </p:cNvSpPr>
          <p:nvPr>
            <p:ph type="title"/>
          </p:nvPr>
        </p:nvSpPr>
        <p:spPr/>
        <p:txBody>
          <a:bodyPr rtlCol="0">
            <a:noAutofit/>
          </a:bodyPr>
          <a:lstStyle/>
          <a:p>
            <a:pPr eaLnBrk="1" fontAlgn="auto" hangingPunct="1">
              <a:spcAft>
                <a:spcPts val="0"/>
              </a:spcAft>
              <a:defRPr/>
            </a:pPr>
            <a:r>
              <a:rPr lang="ru-RU" sz="2800" dirty="0" smtClean="0">
                <a:latin typeface="+mn-lt"/>
              </a:rPr>
              <a:t>Терракотовая скульптура</a:t>
            </a:r>
            <a:br>
              <a:rPr lang="ru-RU" sz="2800" dirty="0" smtClean="0">
                <a:latin typeface="+mn-lt"/>
              </a:rPr>
            </a:br>
            <a:r>
              <a:rPr lang="ru-RU" sz="2800" dirty="0" smtClean="0">
                <a:latin typeface="+mn-lt"/>
              </a:rPr>
              <a:t>из могильника императора </a:t>
            </a:r>
            <a:r>
              <a:rPr lang="ru-RU" sz="2800" dirty="0" err="1" smtClean="0">
                <a:latin typeface="+mn-lt"/>
              </a:rPr>
              <a:t>Циньшихуана</a:t>
            </a:r>
            <a:endParaRPr lang="ru-RU" sz="2800" dirty="0">
              <a:latin typeface="+mn-lt"/>
            </a:endParaRPr>
          </a:p>
        </p:txBody>
      </p:sp>
      <p:sp>
        <p:nvSpPr>
          <p:cNvPr id="36870" name="Rectangle 1"/>
          <p:cNvSpPr>
            <a:spLocks noChangeArrowheads="1"/>
          </p:cNvSpPr>
          <p:nvPr/>
        </p:nvSpPr>
        <p:spPr bwMode="auto">
          <a:xfrm>
            <a:off x="285750" y="6215063"/>
            <a:ext cx="3143250" cy="369887"/>
          </a:xfrm>
          <a:prstGeom prst="rect">
            <a:avLst/>
          </a:prstGeom>
          <a:noFill/>
          <a:ln w="9525">
            <a:noFill/>
            <a:miter lim="800000"/>
            <a:headEnd/>
            <a:tailEnd/>
          </a:ln>
        </p:spPr>
        <p:txBody>
          <a:bodyPr anchor="ctr">
            <a:spAutoFit/>
          </a:bodyPr>
          <a:lstStyle/>
          <a:p>
            <a:r>
              <a:rPr lang="ru-RU">
                <a:ea typeface="Times New Roman" pitchFamily="18" charset="0"/>
                <a:cs typeface="Arial" pitchFamily="34" charset="0"/>
              </a:rPr>
              <a:t>Музей терракотовых фигур.</a:t>
            </a:r>
            <a:endParaRPr lang="ru-RU" sz="4800">
              <a:ea typeface="Times New Roman" pitchFamily="18"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pPr eaLnBrk="1" hangingPunct="1"/>
            <a:r>
              <a:rPr lang="ru-RU" sz="2800" smtClean="0">
                <a:solidFill>
                  <a:srgbClr val="3E4D1F"/>
                </a:solidFill>
              </a:rPr>
              <a:t>Будда Вайрочана </a:t>
            </a:r>
            <a:r>
              <a:rPr lang="ru-RU" smtClean="0">
                <a:solidFill>
                  <a:srgbClr val="3E4D1F"/>
                </a:solidFill>
              </a:rPr>
              <a:t>в пещерных храмах Лунмэнь </a:t>
            </a:r>
          </a:p>
        </p:txBody>
      </p:sp>
      <p:pic>
        <p:nvPicPr>
          <p:cNvPr id="37891" name="Содержимое 4" descr="http://art.1001chudo.ru/pic/full/r743px-Longmen.jpg"/>
          <p:cNvPicPr>
            <a:picLocks noGrp="1"/>
          </p:cNvPicPr>
          <p:nvPr>
            <p:ph idx="1"/>
          </p:nvPr>
        </p:nvPicPr>
        <p:blipFill>
          <a:blip r:embed="rId3"/>
          <a:srcRect/>
          <a:stretch>
            <a:fillRect/>
          </a:stretch>
        </p:blipFill>
        <p:spPr>
          <a:xfrm>
            <a:off x="3571875" y="500063"/>
            <a:ext cx="5111750" cy="4127500"/>
          </a:xfrm>
        </p:spPr>
      </p:pic>
      <p:sp>
        <p:nvSpPr>
          <p:cNvPr id="37892" name="Rectangle 5"/>
          <p:cNvSpPr>
            <a:spLocks noGrp="1" noChangeArrowheads="1"/>
          </p:cNvSpPr>
          <p:nvPr>
            <p:ph type="body" sz="half" idx="2"/>
          </p:nvPr>
        </p:nvSpPr>
        <p:spPr>
          <a:xfrm>
            <a:off x="457200" y="1435100"/>
            <a:ext cx="3186113" cy="4246563"/>
          </a:xfrm>
        </p:spPr>
        <p:txBody>
          <a:bodyPr anchor="ctr">
            <a:spAutoFit/>
          </a:bodyPr>
          <a:lstStyle/>
          <a:p>
            <a:pPr eaLnBrk="1" hangingPunct="1"/>
            <a:r>
              <a:rPr lang="ru-RU" sz="1800" smtClean="0">
                <a:solidFill>
                  <a:srgbClr val="3E4D1F"/>
                </a:solidFill>
                <a:ea typeface="Times New Roman" pitchFamily="18" charset="0"/>
                <a:cs typeface="Tahoma" pitchFamily="34" charset="0"/>
              </a:rPr>
              <a:t>Большая статуя Будды Вайрочаны в пещерных храмах Лунмэнь выделяется не только своим размером. Ее ценят и как один из высоких образцов искусства периода династии Тан. Будда Вайрочана восседает в открытом гроте Фэнсянь. Возможно, размеры призваны подчеркнуть величие Вайрочаны: высота статуи 17,4 метра, только голова Будды – 4 метра, а удлиненные уши – 1,9 метра.</a:t>
            </a:r>
          </a:p>
        </p:txBody>
      </p:sp>
      <p:sp>
        <p:nvSpPr>
          <p:cNvPr id="37893" name="Прямоугольник 12"/>
          <p:cNvSpPr>
            <a:spLocks noChangeArrowheads="1"/>
          </p:cNvSpPr>
          <p:nvPr/>
        </p:nvSpPr>
        <p:spPr bwMode="auto">
          <a:xfrm>
            <a:off x="428625" y="5572125"/>
            <a:ext cx="8358188" cy="646113"/>
          </a:xfrm>
          <a:prstGeom prst="rect">
            <a:avLst/>
          </a:prstGeom>
          <a:noFill/>
          <a:ln w="9525">
            <a:noFill/>
            <a:miter lim="800000"/>
            <a:headEnd/>
            <a:tailEnd/>
          </a:ln>
        </p:spPr>
        <p:txBody>
          <a:bodyPr>
            <a:spAutoFit/>
          </a:bodyPr>
          <a:lstStyle/>
          <a:p>
            <a:r>
              <a:rPr lang="ru-RU">
                <a:solidFill>
                  <a:srgbClr val="3E4D1F"/>
                </a:solidFill>
                <a:latin typeface="Calibri" pitchFamily="34" charset="0"/>
              </a:rPr>
              <a:t>Но главное в статуе – не высота. Будда считается и самой большой, и самой красивой статуей здешних пещерных храмов, жемчужиной Лунмэня. </a:t>
            </a:r>
            <a:endParaRPr lang="ru-RU">
              <a:solidFill>
                <a:srgbClr val="3E4D1F"/>
              </a:solidFill>
              <a:latin typeface="Calibri" pitchFamily="34" charset="0"/>
              <a:cs typeface="Arial" pitchFamily="34" charset="0"/>
            </a:endParaRPr>
          </a:p>
        </p:txBody>
      </p:sp>
      <p:pic>
        <p:nvPicPr>
          <p:cNvPr id="7" name="Рисунок 6" descr="http://art.1001chudo.ru/pic/full/hzwikimedia.org.jpg"/>
          <p:cNvPicPr>
            <a:picLocks noChangeAspect="1" noChangeArrowheads="1"/>
          </p:cNvPicPr>
          <p:nvPr/>
        </p:nvPicPr>
        <p:blipFill>
          <a:blip r:embed="rId4"/>
          <a:srcRect/>
          <a:stretch>
            <a:fillRect/>
          </a:stretch>
        </p:blipFill>
        <p:spPr bwMode="auto">
          <a:xfrm>
            <a:off x="500063" y="1357313"/>
            <a:ext cx="3071812" cy="5286375"/>
          </a:xfrm>
          <a:prstGeom prst="rect">
            <a:avLst/>
          </a:prstGeom>
          <a:noFill/>
          <a:ln w="9525">
            <a:noFill/>
            <a:miter lim="800000"/>
            <a:headEnd/>
            <a:tailEnd/>
          </a:ln>
        </p:spPr>
      </p:pic>
      <p:pic>
        <p:nvPicPr>
          <p:cNvPr id="6" name="Рисунок 5" descr="http://art.1001chudo.ru/pic/full/onmarkproductions.com.jpg"/>
          <p:cNvPicPr>
            <a:picLocks noChangeAspect="1" noChangeArrowheads="1"/>
          </p:cNvPicPr>
          <p:nvPr/>
        </p:nvPicPr>
        <p:blipFill>
          <a:blip r:embed="rId5"/>
          <a:srcRect/>
          <a:stretch>
            <a:fillRect/>
          </a:stretch>
        </p:blipFill>
        <p:spPr bwMode="auto">
          <a:xfrm>
            <a:off x="3571875" y="500063"/>
            <a:ext cx="5102225" cy="614362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Файл:WuJar.jpg">
            <a:hlinkClick r:id="rId3"/>
          </p:cNvPr>
          <p:cNvPicPr>
            <a:picLocks noGrp="1" noChangeAspect="1" noChangeArrowheads="1"/>
          </p:cNvPicPr>
          <p:nvPr>
            <p:ph idx="1"/>
          </p:nvPr>
        </p:nvPicPr>
        <p:blipFill>
          <a:blip r:embed="rId4"/>
          <a:srcRect/>
          <a:stretch>
            <a:fillRect/>
          </a:stretch>
        </p:blipFill>
        <p:spPr>
          <a:xfrm>
            <a:off x="500063" y="1285875"/>
            <a:ext cx="3502025" cy="5026025"/>
          </a:xfrm>
        </p:spPr>
      </p:pic>
      <p:sp>
        <p:nvSpPr>
          <p:cNvPr id="38915" name="Прямоугольник 4"/>
          <p:cNvSpPr>
            <a:spLocks noChangeArrowheads="1"/>
          </p:cNvSpPr>
          <p:nvPr/>
        </p:nvSpPr>
        <p:spPr bwMode="auto">
          <a:xfrm>
            <a:off x="4143375" y="5715000"/>
            <a:ext cx="4572000" cy="646113"/>
          </a:xfrm>
          <a:prstGeom prst="rect">
            <a:avLst/>
          </a:prstGeom>
          <a:noFill/>
          <a:ln w="9525">
            <a:noFill/>
            <a:miter lim="800000"/>
            <a:headEnd/>
            <a:tailEnd/>
          </a:ln>
        </p:spPr>
        <p:txBody>
          <a:bodyPr>
            <a:spAutoFit/>
          </a:bodyPr>
          <a:lstStyle/>
          <a:p>
            <a:r>
              <a:rPr lang="ru-RU" b="1">
                <a:solidFill>
                  <a:srgbClr val="3E4D1F"/>
                </a:solidFill>
                <a:latin typeface="Calibri" pitchFamily="34" charset="0"/>
              </a:rPr>
              <a:t>Глазурованный сосуд .</a:t>
            </a:r>
          </a:p>
          <a:p>
            <a:r>
              <a:rPr lang="ru-RU" b="1">
                <a:solidFill>
                  <a:srgbClr val="3E4D1F"/>
                </a:solidFill>
                <a:latin typeface="Calibri" pitchFamily="34" charset="0"/>
              </a:rPr>
              <a:t>Период трех династий</a:t>
            </a:r>
          </a:p>
        </p:txBody>
      </p:sp>
      <p:sp>
        <p:nvSpPr>
          <p:cNvPr id="38916" name="Прямоугольник 5"/>
          <p:cNvSpPr>
            <a:spLocks noChangeArrowheads="1"/>
          </p:cNvSpPr>
          <p:nvPr/>
        </p:nvSpPr>
        <p:spPr bwMode="auto">
          <a:xfrm>
            <a:off x="4572000" y="4500563"/>
            <a:ext cx="4572000" cy="646112"/>
          </a:xfrm>
          <a:prstGeom prst="rect">
            <a:avLst/>
          </a:prstGeom>
          <a:noFill/>
          <a:ln w="9525">
            <a:noFill/>
            <a:miter lim="800000"/>
            <a:headEnd/>
            <a:tailEnd/>
          </a:ln>
        </p:spPr>
        <p:txBody>
          <a:bodyPr>
            <a:spAutoFit/>
          </a:bodyPr>
          <a:lstStyle/>
          <a:p>
            <a:r>
              <a:rPr lang="ru-RU" b="1">
                <a:solidFill>
                  <a:srgbClr val="3E4D1F"/>
                </a:solidFill>
                <a:latin typeface="Calibri" pitchFamily="34" charset="0"/>
              </a:rPr>
              <a:t>Китайский трехцветный глазурованный конь. Династия Тан.</a:t>
            </a:r>
          </a:p>
        </p:txBody>
      </p:sp>
      <p:pic>
        <p:nvPicPr>
          <p:cNvPr id="38917" name="Picture 4" descr="Файл:Tang horse.jpg">
            <a:hlinkClick r:id="rId5"/>
          </p:cNvPr>
          <p:cNvPicPr>
            <a:picLocks noChangeAspect="1" noChangeArrowheads="1"/>
          </p:cNvPicPr>
          <p:nvPr/>
        </p:nvPicPr>
        <p:blipFill>
          <a:blip r:embed="rId6"/>
          <a:srcRect/>
          <a:stretch>
            <a:fillRect/>
          </a:stretch>
        </p:blipFill>
        <p:spPr bwMode="auto">
          <a:xfrm>
            <a:off x="4786313" y="1214438"/>
            <a:ext cx="3886200" cy="3200400"/>
          </a:xfrm>
          <a:prstGeom prst="rect">
            <a:avLst/>
          </a:prstGeom>
          <a:noFill/>
          <a:ln w="9525">
            <a:noFill/>
            <a:miter lim="800000"/>
            <a:headEnd/>
            <a:tailEnd/>
          </a:ln>
        </p:spPr>
      </p:pic>
      <p:sp>
        <p:nvSpPr>
          <p:cNvPr id="7" name="Заголовок 1"/>
          <p:cNvSpPr txBox="1">
            <a:spLocks/>
          </p:cNvSpPr>
          <p:nvPr/>
        </p:nvSpPr>
        <p:spPr>
          <a:xfrm>
            <a:off x="428625" y="214313"/>
            <a:ext cx="8229600" cy="1143000"/>
          </a:xfrm>
          <a:prstGeom prst="rect">
            <a:avLst/>
          </a:prstGeom>
          <a:effectLst>
            <a:outerShdw blurRad="50800" dist="38100" dir="2700000" algn="tl" rotWithShape="0">
              <a:prstClr val="black">
                <a:alpha val="40000"/>
              </a:prstClr>
            </a:outerShdw>
          </a:effectLst>
        </p:spPr>
        <p:txBody>
          <a:bodyPr anchor="ctr">
            <a:normAutofit/>
          </a:bodyPr>
          <a:lstStyle/>
          <a:p>
            <a:pPr algn="ctr" fontAlgn="auto">
              <a:spcAft>
                <a:spcPts val="0"/>
              </a:spcAft>
              <a:defRPr/>
            </a:pPr>
            <a:r>
              <a:rPr lang="ru-RU" sz="4800" dirty="0">
                <a:solidFill>
                  <a:schemeClr val="accent6">
                    <a:lumMod val="75000"/>
                  </a:schemeClr>
                </a:solidFill>
                <a:latin typeface="Mistral" pitchFamily="66" charset="0"/>
                <a:ea typeface="+mj-ea"/>
                <a:cs typeface="+mj-cs"/>
              </a:rPr>
              <a:t>СКУЛЬПТУРА</a:t>
            </a:r>
          </a:p>
        </p:txBody>
      </p:sp>
      <p:sp>
        <p:nvSpPr>
          <p:cNvPr id="38919" name="Заголовок 7"/>
          <p:cNvSpPr>
            <a:spLocks noGrp="1"/>
          </p:cNvSpPr>
          <p:nvPr>
            <p:ph type="title"/>
          </p:nvPr>
        </p:nvSpPr>
        <p:spPr/>
        <p:txBody>
          <a:bodyPr/>
          <a:lstStyle/>
          <a:p>
            <a:endParaRPr lang="ru-RU" smtClean="0"/>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png"/>
          <p:cNvPicPr>
            <a:picLocks noChangeAspect="1"/>
          </p:cNvPicPr>
          <p:nvPr/>
        </p:nvPicPr>
        <p:blipFill>
          <a:blip r:embed="rId2" cstate="print">
            <a:duotone>
              <a:schemeClr val="accent3">
                <a:shade val="45000"/>
                <a:satMod val="135000"/>
              </a:schemeClr>
              <a:prstClr val="white"/>
            </a:duotone>
          </a:blip>
          <a:stretch>
            <a:fillRect/>
          </a:stretch>
        </p:blipFill>
        <p:spPr>
          <a:xfrm>
            <a:off x="428596" y="428604"/>
            <a:ext cx="8286808" cy="5786478"/>
          </a:xfrm>
          <a:prstGeom prst="rect">
            <a:avLst/>
          </a:prstGeom>
          <a:effectLst>
            <a:innerShdw blurRad="114300">
              <a:prstClr val="black"/>
            </a:innerShdw>
          </a:effectLst>
        </p:spPr>
      </p:pic>
      <p:sp>
        <p:nvSpPr>
          <p:cNvPr id="3" name="Содержимое 2"/>
          <p:cNvSpPr>
            <a:spLocks noGrp="1"/>
          </p:cNvSpPr>
          <p:nvPr>
            <p:ph idx="1"/>
          </p:nvPr>
        </p:nvSpPr>
        <p:spPr>
          <a:xfrm>
            <a:off x="500063" y="1071563"/>
            <a:ext cx="8229600" cy="4525962"/>
          </a:xfrm>
        </p:spPr>
        <p:txBody>
          <a:bodyPr rtlCol="0">
            <a:normAutofit fontScale="92500" lnSpcReduction="10000"/>
          </a:bodyPr>
          <a:lstStyle/>
          <a:p>
            <a:pPr eaLnBrk="1" fontAlgn="auto" hangingPunct="1">
              <a:spcAft>
                <a:spcPts val="0"/>
              </a:spcAft>
              <a:defRPr/>
            </a:pPr>
            <a:r>
              <a:rPr lang="ru-RU" dirty="0" smtClean="0">
                <a:solidFill>
                  <a:srgbClr val="3E4D1F"/>
                </a:solidFill>
              </a:rPr>
              <a:t>Все жанры древнекитайского искусства несли в себе глубокий нравственный смысл и идею совершенствования человека, настраивали на особое восприятие: восхищение природой, ее красотой и работой мастера. Наверное, поэтому красота китайских пейзажей с их особой выразительностью и особой символикой вызывает восхищение у европейцев, позволяет открывать им иное видение мира, иную эстетику.</a:t>
            </a:r>
            <a:endParaRPr lang="ru-RU" dirty="0">
              <a:solidFill>
                <a:srgbClr val="3E4D1F"/>
              </a:solidFill>
            </a:endParaRPr>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p:txBody>
          <a:bodyPr/>
          <a:lstStyle/>
          <a:p>
            <a:r>
              <a:rPr lang="ru-RU" b="1" smtClean="0">
                <a:solidFill>
                  <a:schemeClr val="tx2"/>
                </a:solidFill>
                <a:latin typeface="Mistral" pitchFamily="66" charset="0"/>
              </a:rPr>
              <a:t>Темы рефератов, докладов или сообщений:</a:t>
            </a:r>
          </a:p>
        </p:txBody>
      </p:sp>
      <p:sp>
        <p:nvSpPr>
          <p:cNvPr id="66563" name="Содержимое 2"/>
          <p:cNvSpPr>
            <a:spLocks noGrp="1"/>
          </p:cNvSpPr>
          <p:nvPr>
            <p:ph idx="1"/>
          </p:nvPr>
        </p:nvSpPr>
        <p:spPr>
          <a:xfrm>
            <a:off x="0" y="1600200"/>
            <a:ext cx="9144000" cy="4525963"/>
          </a:xfrm>
        </p:spPr>
        <p:txBody>
          <a:bodyPr/>
          <a:lstStyle/>
          <a:p>
            <a:r>
              <a:rPr lang="ru-RU" sz="2400" b="1" smtClean="0">
                <a:latin typeface="Book Antiqua" pitchFamily="18" charset="0"/>
              </a:rPr>
              <a:t>Шедевры китайской архитектуры. Храмовые комплексы Китая.</a:t>
            </a:r>
          </a:p>
          <a:p>
            <a:r>
              <a:rPr lang="ru-RU" sz="2400" b="1" smtClean="0">
                <a:latin typeface="Book Antiqua" pitchFamily="18" charset="0"/>
              </a:rPr>
              <a:t>Пещерные храмы Китая.</a:t>
            </a:r>
          </a:p>
          <a:p>
            <a:r>
              <a:rPr lang="ru-RU" sz="2400" b="1" smtClean="0">
                <a:latin typeface="Book Antiqua" pitchFamily="18" charset="0"/>
              </a:rPr>
              <a:t>Пагоды Китая.</a:t>
            </a:r>
          </a:p>
          <a:p>
            <a:r>
              <a:rPr lang="ru-RU" sz="2400" b="1" smtClean="0">
                <a:latin typeface="Book Antiqua" pitchFamily="18" charset="0"/>
              </a:rPr>
              <a:t>Скульптурные произведения Китая.</a:t>
            </a:r>
          </a:p>
          <a:p>
            <a:r>
              <a:rPr lang="ru-RU" sz="2400" b="1" smtClean="0">
                <a:latin typeface="Book Antiqua" pitchFamily="18" charset="0"/>
              </a:rPr>
              <a:t>Основные жанры китайской живописи.</a:t>
            </a:r>
          </a:p>
          <a:p>
            <a:r>
              <a:rPr lang="ru-RU" sz="2400" b="1" smtClean="0">
                <a:latin typeface="Book Antiqua" pitchFamily="18" charset="0"/>
              </a:rPr>
              <a:t>Отражение китайской культуры в искусстве народов мира.</a:t>
            </a:r>
          </a:p>
          <a:p>
            <a:r>
              <a:rPr lang="ru-RU" sz="2400" b="1" smtClean="0">
                <a:latin typeface="Book Antiqua" pitchFamily="18" charset="0"/>
              </a:rPr>
              <a:t>Содово-парковое искусство Китая.</a:t>
            </a:r>
          </a:p>
          <a:p>
            <a:r>
              <a:rPr lang="ru-RU" sz="2400" b="1" smtClean="0">
                <a:latin typeface="Book Antiqua" pitchFamily="18" charset="0"/>
              </a:rPr>
              <a:t>Искусство пекинской музыкальной драмы. </a:t>
            </a:r>
          </a:p>
          <a:p>
            <a:r>
              <a:rPr lang="ru-RU" sz="2400" b="1" smtClean="0">
                <a:latin typeface="Book Antiqua" pitchFamily="18" charset="0"/>
              </a:rPr>
              <a:t>Антология китайской лирики.</a:t>
            </a:r>
          </a:p>
          <a:p>
            <a:r>
              <a:rPr lang="ru-RU" sz="2400" b="1" smtClean="0">
                <a:latin typeface="Book Antiqua" pitchFamily="18" charset="0"/>
              </a:rPr>
              <a:t>Путешествие по запретному городу Пикина</a:t>
            </a:r>
          </a:p>
        </p:txBody>
      </p:sp>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sz="2000" b="1" dirty="0" smtClean="0">
                <a:solidFill>
                  <a:srgbClr val="0070C0"/>
                </a:solidFill>
              </a:rPr>
              <a:t>Цель урока</a:t>
            </a:r>
            <a:r>
              <a:rPr lang="ru-RU" sz="2000" dirty="0" smtClean="0">
                <a:solidFill>
                  <a:srgbClr val="0070C0"/>
                </a:solidFill>
              </a:rPr>
              <a:t>: познакомить обучающихся с основными особенностями художественной культуры Китая.</a:t>
            </a:r>
          </a:p>
          <a:p>
            <a:r>
              <a:rPr lang="ru-RU" sz="2000" b="1" dirty="0" smtClean="0">
                <a:solidFill>
                  <a:srgbClr val="0070C0"/>
                </a:solidFill>
              </a:rPr>
              <a:t>Задачи:</a:t>
            </a:r>
            <a:endParaRPr lang="ru-RU" sz="2000" dirty="0" smtClean="0">
              <a:solidFill>
                <a:srgbClr val="0070C0"/>
              </a:solidFill>
            </a:endParaRPr>
          </a:p>
          <a:p>
            <a:pPr lvl="0"/>
            <a:r>
              <a:rPr lang="ru-RU" sz="2000" dirty="0" smtClean="0">
                <a:solidFill>
                  <a:srgbClr val="0070C0"/>
                </a:solidFill>
              </a:rPr>
              <a:t>Развивать чувства, эмоции, образно-ассоциативное мышление и художественно-творческие способности, интерес обучающихся к художественной культуре народов мира;</a:t>
            </a:r>
          </a:p>
          <a:p>
            <a:pPr lvl="0"/>
            <a:r>
              <a:rPr lang="ru-RU" sz="2000" dirty="0" smtClean="0">
                <a:solidFill>
                  <a:srgbClr val="0070C0"/>
                </a:solidFill>
              </a:rPr>
              <a:t>Воспитывать художественно-творческий вкус и потребности в освоении ценностей мировой художественной культуры, дух толерантности и уважения к культуре других народов.</a:t>
            </a:r>
          </a:p>
          <a:p>
            <a:pPr lvl="0"/>
            <a:r>
              <a:rPr lang="ru-RU" sz="2000" dirty="0" smtClean="0">
                <a:solidFill>
                  <a:srgbClr val="0070C0"/>
                </a:solidFill>
              </a:rPr>
              <a:t>Учить использовать приобретенные знания и умения для расширения кругозора и осознанного формирования собственной культурной среды. </a:t>
            </a:r>
          </a:p>
          <a:p>
            <a:endParaRPr lang="ru-RU" dirty="0"/>
          </a:p>
        </p:txBody>
      </p:sp>
    </p:spTree>
  </p:cSld>
  <p:clrMapOvr>
    <a:masterClrMapping/>
  </p:clrMapOvr>
  <p:transition>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ru-RU" sz="6000" b="0" cap="none" dirty="0" smtClean="0">
                <a:solidFill>
                  <a:schemeClr val="accent6">
                    <a:lumMod val="75000"/>
                  </a:schemeClr>
                </a:solidFill>
                <a:latin typeface="Mistral" pitchFamily="66" charset="0"/>
              </a:rPr>
              <a:t>КИТАЙСКИЙ ФАРФОР.</a:t>
            </a:r>
            <a:endParaRPr lang="ru-RU" sz="6000" b="0" cap="none" dirty="0">
              <a:solidFill>
                <a:schemeClr val="accent6">
                  <a:lumMod val="75000"/>
                </a:schemeClr>
              </a:solidFill>
              <a:latin typeface="Mistral" pitchFamily="66" charset="0"/>
            </a:endParaRPr>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ru-RU" sz="4800" dirty="0" smtClean="0">
                <a:solidFill>
                  <a:schemeClr val="accent6">
                    <a:lumMod val="75000"/>
                  </a:schemeClr>
                </a:solidFill>
                <a:latin typeface="Mistral" pitchFamily="66" charset="0"/>
              </a:rPr>
              <a:t>КИТАЙСКИЙ ФАРФОР.</a:t>
            </a:r>
            <a:endParaRPr lang="ru-RU" sz="4800" dirty="0">
              <a:solidFill>
                <a:schemeClr val="accent6">
                  <a:lumMod val="75000"/>
                </a:schemeClr>
              </a:solidFill>
              <a:latin typeface="Mistral" pitchFamily="66" charset="0"/>
            </a:endParaRPr>
          </a:p>
        </p:txBody>
      </p:sp>
      <p:sp>
        <p:nvSpPr>
          <p:cNvPr id="28675" name="Прямоугольник 3"/>
          <p:cNvSpPr>
            <a:spLocks noChangeArrowheads="1"/>
          </p:cNvSpPr>
          <p:nvPr/>
        </p:nvSpPr>
        <p:spPr bwMode="auto">
          <a:xfrm>
            <a:off x="357188" y="6143625"/>
            <a:ext cx="2079625" cy="369888"/>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Блюдо с драконом</a:t>
            </a:r>
            <a:endParaRPr lang="ru-RU">
              <a:solidFill>
                <a:srgbClr val="3E4D1F"/>
              </a:solidFill>
              <a:latin typeface="Calibri" pitchFamily="34" charset="0"/>
            </a:endParaRPr>
          </a:p>
        </p:txBody>
      </p:sp>
      <p:pic>
        <p:nvPicPr>
          <p:cNvPr id="3074" name="Picture 2" descr="Китайский фарфор. Блюдо с драконом"/>
          <p:cNvPicPr>
            <a:picLocks noGrp="1" noChangeAspect="1" noChangeArrowheads="1"/>
          </p:cNvPicPr>
          <p:nvPr>
            <p:ph idx="1"/>
          </p:nvPr>
        </p:nvPicPr>
        <p:blipFill>
          <a:blip r:embed="rId3"/>
          <a:srcRect/>
          <a:stretch>
            <a:fillRect/>
          </a:stretch>
        </p:blipFill>
        <p:spPr>
          <a:xfrm>
            <a:off x="285750" y="1357313"/>
            <a:ext cx="5154613" cy="4525962"/>
          </a:xfrm>
          <a:effectLst>
            <a:outerShdw blurRad="292100" dist="139700" dir="2700000" algn="tl" rotWithShape="0">
              <a:srgbClr val="333333">
                <a:alpha val="65000"/>
              </a:srgbClr>
            </a:outerShdw>
          </a:effectLst>
        </p:spPr>
      </p:pic>
      <p:pic>
        <p:nvPicPr>
          <p:cNvPr id="3076" name="Picture 4" descr="Китайский фарфор. Чаша"/>
          <p:cNvPicPr>
            <a:picLocks noChangeAspect="1" noChangeArrowheads="1"/>
          </p:cNvPicPr>
          <p:nvPr/>
        </p:nvPicPr>
        <p:blipFill>
          <a:blip r:embed="rId4"/>
          <a:srcRect/>
          <a:stretch>
            <a:fillRect/>
          </a:stretch>
        </p:blipFill>
        <p:spPr bwMode="auto">
          <a:xfrm>
            <a:off x="5786438" y="1357313"/>
            <a:ext cx="3106737" cy="1897062"/>
          </a:xfrm>
          <a:prstGeom prst="rect">
            <a:avLst/>
          </a:prstGeom>
          <a:ln>
            <a:noFill/>
          </a:ln>
          <a:effectLst>
            <a:outerShdw blurRad="292100" dist="139700" dir="2700000" algn="tl" rotWithShape="0">
              <a:srgbClr val="333333">
                <a:alpha val="65000"/>
              </a:srgbClr>
            </a:outerShdw>
          </a:effectLst>
        </p:spPr>
      </p:pic>
      <p:sp>
        <p:nvSpPr>
          <p:cNvPr id="28678" name="Прямоугольник 6"/>
          <p:cNvSpPr>
            <a:spLocks noChangeArrowheads="1"/>
          </p:cNvSpPr>
          <p:nvPr/>
        </p:nvSpPr>
        <p:spPr bwMode="auto">
          <a:xfrm>
            <a:off x="7358063" y="3286125"/>
            <a:ext cx="1463675" cy="369888"/>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Чаша типа гэ</a:t>
            </a:r>
            <a:endParaRPr lang="ru-RU">
              <a:solidFill>
                <a:srgbClr val="3E4D1F"/>
              </a:solidFill>
              <a:latin typeface="Calibri" pitchFamily="34" charset="0"/>
            </a:endParaRPr>
          </a:p>
        </p:txBody>
      </p:sp>
      <p:sp>
        <p:nvSpPr>
          <p:cNvPr id="28679" name="Прямоугольник 7"/>
          <p:cNvSpPr>
            <a:spLocks noChangeArrowheads="1"/>
          </p:cNvSpPr>
          <p:nvPr/>
        </p:nvSpPr>
        <p:spPr bwMode="auto">
          <a:xfrm>
            <a:off x="6470650" y="6488113"/>
            <a:ext cx="2673350" cy="369887"/>
          </a:xfrm>
          <a:prstGeom prst="rect">
            <a:avLst/>
          </a:prstGeom>
          <a:noFill/>
          <a:ln w="9525">
            <a:noFill/>
            <a:miter lim="800000"/>
            <a:headEnd/>
            <a:tailEnd/>
          </a:ln>
        </p:spPr>
        <p:txBody>
          <a:bodyPr wrap="none">
            <a:spAutoFit/>
          </a:bodyPr>
          <a:lstStyle/>
          <a:p>
            <a:r>
              <a:rPr lang="en-BZ">
                <a:latin typeface="Calibri" pitchFamily="34" charset="0"/>
              </a:rPr>
              <a:t>www.bibliotekar.ru/china1</a:t>
            </a:r>
            <a:endParaRPr lang="ru-RU">
              <a:latin typeface="Calibri" pitchFamily="34" charset="0"/>
            </a:endParaRPr>
          </a:p>
        </p:txBody>
      </p:sp>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Китайские вазы"/>
          <p:cNvPicPr>
            <a:picLocks noGrp="1" noChangeAspect="1" noChangeArrowheads="1"/>
          </p:cNvPicPr>
          <p:nvPr>
            <p:ph idx="1"/>
          </p:nvPr>
        </p:nvPicPr>
        <p:blipFill>
          <a:blip r:embed="rId2"/>
          <a:srcRect/>
          <a:stretch>
            <a:fillRect/>
          </a:stretch>
        </p:blipFill>
        <p:spPr>
          <a:xfrm>
            <a:off x="2119313" y="1600200"/>
            <a:ext cx="4905375" cy="4525963"/>
          </a:xfrm>
          <a:effectLst>
            <a:outerShdw blurRad="292100" dist="139700" dir="2700000" algn="tl" rotWithShape="0">
              <a:srgbClr val="333333">
                <a:alpha val="65000"/>
              </a:srgbClr>
            </a:outerShdw>
          </a:effectLst>
        </p:spPr>
      </p:pic>
      <p:sp>
        <p:nvSpPr>
          <p:cNvPr id="29699" name="Прямоугольник 4"/>
          <p:cNvSpPr>
            <a:spLocks noChangeArrowheads="1"/>
          </p:cNvSpPr>
          <p:nvPr/>
        </p:nvSpPr>
        <p:spPr bwMode="auto">
          <a:xfrm>
            <a:off x="5357813" y="6143625"/>
            <a:ext cx="1771650" cy="369888"/>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Китайские вазы</a:t>
            </a:r>
            <a:endParaRPr lang="ru-RU">
              <a:solidFill>
                <a:srgbClr val="3E4D1F"/>
              </a:solidFill>
              <a:latin typeface="Calibri" pitchFamily="34" charset="0"/>
            </a:endParaRPr>
          </a:p>
        </p:txBody>
      </p:sp>
      <p:sp>
        <p:nvSpPr>
          <p:cNvPr id="7" name="Заголовок 1"/>
          <p:cNvSpPr>
            <a:spLocks noGrp="1"/>
          </p:cNvSpPr>
          <p:nvPr>
            <p:ph type="title"/>
          </p:nvPr>
        </p:nvSpPr>
        <p:spPr>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ru-RU" sz="4800" dirty="0" smtClean="0">
                <a:solidFill>
                  <a:schemeClr val="accent6">
                    <a:lumMod val="75000"/>
                  </a:schemeClr>
                </a:solidFill>
                <a:latin typeface="Mistral" pitchFamily="66" charset="0"/>
              </a:rPr>
              <a:t>КИТАЙСКИЙ ФАРФОР.</a:t>
            </a:r>
            <a:endParaRPr lang="ru-RU" sz="4800" dirty="0">
              <a:solidFill>
                <a:schemeClr val="accent6">
                  <a:lumMod val="75000"/>
                </a:schemeClr>
              </a:solidFill>
              <a:latin typeface="Mistral" pitchFamily="66" charset="0"/>
            </a:endParaRPr>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357188" y="6215063"/>
            <a:ext cx="1671637" cy="369887"/>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Храмовая ваза</a:t>
            </a:r>
            <a:endParaRPr lang="ru-RU">
              <a:solidFill>
                <a:srgbClr val="3E4D1F"/>
              </a:solidFill>
              <a:latin typeface="Calibri" pitchFamily="34" charset="0"/>
            </a:endParaRPr>
          </a:p>
        </p:txBody>
      </p:sp>
      <p:pic>
        <p:nvPicPr>
          <p:cNvPr id="96258" name="Picture 2" descr="Китайский фарфор. Храмовая ваза"/>
          <p:cNvPicPr>
            <a:picLocks noGrp="1" noChangeAspect="1" noChangeArrowheads="1"/>
          </p:cNvPicPr>
          <p:nvPr>
            <p:ph idx="1"/>
          </p:nvPr>
        </p:nvPicPr>
        <p:blipFill>
          <a:blip r:embed="rId2"/>
          <a:srcRect/>
          <a:stretch>
            <a:fillRect/>
          </a:stretch>
        </p:blipFill>
        <p:spPr>
          <a:xfrm>
            <a:off x="285750" y="1643063"/>
            <a:ext cx="1782763" cy="4525962"/>
          </a:xfrm>
          <a:effectLst>
            <a:outerShdw blurRad="292100" dist="139700" dir="2700000" algn="tl" rotWithShape="0">
              <a:srgbClr val="333333">
                <a:alpha val="65000"/>
              </a:srgbClr>
            </a:outerShdw>
          </a:effectLst>
        </p:spPr>
      </p:pic>
      <p:pic>
        <p:nvPicPr>
          <p:cNvPr id="96260" name="Picture 4" descr="Китайский фарфор"/>
          <p:cNvPicPr>
            <a:picLocks noChangeAspect="1" noChangeArrowheads="1"/>
          </p:cNvPicPr>
          <p:nvPr/>
        </p:nvPicPr>
        <p:blipFill>
          <a:blip r:embed="rId3"/>
          <a:srcRect/>
          <a:stretch>
            <a:fillRect/>
          </a:stretch>
        </p:blipFill>
        <p:spPr bwMode="auto">
          <a:xfrm>
            <a:off x="2357438" y="1643063"/>
            <a:ext cx="2684462" cy="4500562"/>
          </a:xfrm>
          <a:prstGeom prst="rect">
            <a:avLst/>
          </a:prstGeom>
          <a:ln>
            <a:noFill/>
          </a:ln>
          <a:effectLst>
            <a:outerShdw blurRad="292100" dist="139700" dir="2700000" algn="tl" rotWithShape="0">
              <a:srgbClr val="333333">
                <a:alpha val="65000"/>
              </a:srgbClr>
            </a:outerShdw>
          </a:effectLst>
        </p:spPr>
      </p:pic>
      <p:sp>
        <p:nvSpPr>
          <p:cNvPr id="30725" name="Прямоугольник 6"/>
          <p:cNvSpPr>
            <a:spLocks noChangeArrowheads="1"/>
          </p:cNvSpPr>
          <p:nvPr/>
        </p:nvSpPr>
        <p:spPr bwMode="auto">
          <a:xfrm>
            <a:off x="2928938" y="6143625"/>
            <a:ext cx="1751012" cy="369888"/>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Ваза с пионами</a:t>
            </a:r>
            <a:endParaRPr lang="ru-RU">
              <a:solidFill>
                <a:srgbClr val="3E4D1F"/>
              </a:solidFill>
              <a:latin typeface="Calibri" pitchFamily="34" charset="0"/>
            </a:endParaRPr>
          </a:p>
        </p:txBody>
      </p:sp>
      <p:sp>
        <p:nvSpPr>
          <p:cNvPr id="30726" name="Прямоугольник 7"/>
          <p:cNvSpPr>
            <a:spLocks noChangeArrowheads="1"/>
          </p:cNvSpPr>
          <p:nvPr/>
        </p:nvSpPr>
        <p:spPr bwMode="auto">
          <a:xfrm>
            <a:off x="6143625" y="6143625"/>
            <a:ext cx="2149475" cy="369888"/>
          </a:xfrm>
          <a:prstGeom prst="rect">
            <a:avLst/>
          </a:prstGeom>
          <a:noFill/>
          <a:ln w="9525">
            <a:noFill/>
            <a:miter lim="800000"/>
            <a:headEnd/>
            <a:tailEnd/>
          </a:ln>
        </p:spPr>
        <p:txBody>
          <a:bodyPr wrap="none">
            <a:spAutoFit/>
          </a:bodyPr>
          <a:lstStyle/>
          <a:p>
            <a:r>
              <a:rPr lang="ru-RU" b="1">
                <a:solidFill>
                  <a:srgbClr val="3E4D1F"/>
                </a:solidFill>
                <a:latin typeface="Calibri" pitchFamily="34" charset="0"/>
              </a:rPr>
              <a:t>Ваза в форме дыни</a:t>
            </a:r>
            <a:endParaRPr lang="ru-RU">
              <a:solidFill>
                <a:srgbClr val="3E4D1F"/>
              </a:solidFill>
              <a:latin typeface="Calibri" pitchFamily="34" charset="0"/>
            </a:endParaRPr>
          </a:p>
        </p:txBody>
      </p:sp>
      <p:pic>
        <p:nvPicPr>
          <p:cNvPr id="9" name="Picture 2" descr="Китайский фарфор. Ваза в форме дыни"/>
          <p:cNvPicPr>
            <a:picLocks noChangeAspect="1" noChangeArrowheads="1"/>
          </p:cNvPicPr>
          <p:nvPr/>
        </p:nvPicPr>
        <p:blipFill>
          <a:blip r:embed="rId4"/>
          <a:srcRect l="8019" r="8844"/>
          <a:stretch>
            <a:fillRect/>
          </a:stretch>
        </p:blipFill>
        <p:spPr bwMode="auto">
          <a:xfrm>
            <a:off x="5357813" y="1643063"/>
            <a:ext cx="3524250" cy="4500562"/>
          </a:xfrm>
          <a:prstGeom prst="rect">
            <a:avLst/>
          </a:prstGeom>
          <a:ln>
            <a:noFill/>
          </a:ln>
          <a:effectLst>
            <a:outerShdw blurRad="292100" dist="139700" dir="2700000" algn="tl" rotWithShape="0">
              <a:srgbClr val="333333">
                <a:alpha val="65000"/>
              </a:srgbClr>
            </a:outerShdw>
          </a:effectLst>
        </p:spPr>
      </p:pic>
      <p:sp>
        <p:nvSpPr>
          <p:cNvPr id="11" name="Заголовок 1"/>
          <p:cNvSpPr>
            <a:spLocks noGrp="1"/>
          </p:cNvSpPr>
          <p:nvPr>
            <p:ph type="title"/>
          </p:nvPr>
        </p:nvSpPr>
        <p:spPr>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ru-RU" sz="4800" dirty="0" smtClean="0">
                <a:solidFill>
                  <a:schemeClr val="accent6">
                    <a:lumMod val="75000"/>
                  </a:schemeClr>
                </a:solidFill>
                <a:latin typeface="Mistral" pitchFamily="66" charset="0"/>
              </a:rPr>
              <a:t>КИТАЙСКИЙ ФАРФОР.</a:t>
            </a:r>
            <a:endParaRPr lang="ru-RU" sz="4800" dirty="0">
              <a:solidFill>
                <a:schemeClr val="accent6">
                  <a:lumMod val="75000"/>
                </a:schemeClr>
              </a:solidFill>
              <a:latin typeface="Mistral" pitchFamily="66" charset="0"/>
            </a:endParaRPr>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ru-RU" sz="6000" b="0" dirty="0" smtClean="0">
                <a:solidFill>
                  <a:schemeClr val="accent6">
                    <a:lumMod val="75000"/>
                  </a:schemeClr>
                </a:solidFill>
                <a:latin typeface="Mistral" pitchFamily="66" charset="0"/>
              </a:rPr>
              <a:t>СКУЛЬПТУРА</a:t>
            </a:r>
            <a:endParaRPr lang="ru-RU" sz="6000" b="0" dirty="0">
              <a:solidFill>
                <a:schemeClr val="accent6">
                  <a:lumMod val="75000"/>
                </a:schemeClr>
              </a:solidFill>
              <a:latin typeface="Mistral" pitchFamily="66" charset="0"/>
            </a:endParaRPr>
          </a:p>
        </p:txBody>
      </p:sp>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ru-RU" sz="2800" dirty="0" smtClean="0">
                <a:latin typeface="+mn-lt"/>
              </a:rPr>
              <a:t>Терракотовая скульптура</a:t>
            </a:r>
            <a:br>
              <a:rPr lang="ru-RU" sz="2800" dirty="0" smtClean="0">
                <a:latin typeface="+mn-lt"/>
              </a:rPr>
            </a:br>
            <a:r>
              <a:rPr lang="ru-RU" sz="2800" dirty="0" smtClean="0">
                <a:latin typeface="+mn-lt"/>
              </a:rPr>
              <a:t>из могильника императора </a:t>
            </a:r>
            <a:r>
              <a:rPr lang="ru-RU" sz="2800" dirty="0" err="1" smtClean="0">
                <a:latin typeface="+mn-lt"/>
              </a:rPr>
              <a:t>Циньшихуана</a:t>
            </a:r>
            <a:r>
              <a:rPr lang="ru-RU" sz="2800" dirty="0" smtClean="0">
                <a:latin typeface="+mn-lt"/>
              </a:rPr>
              <a:t>. Провинция </a:t>
            </a:r>
            <a:r>
              <a:rPr lang="ru-RU" sz="2800" dirty="0" err="1" smtClean="0">
                <a:latin typeface="+mn-lt"/>
              </a:rPr>
              <a:t>Шэнси</a:t>
            </a:r>
            <a:endParaRPr lang="ru-RU" sz="2800" dirty="0">
              <a:latin typeface="+mn-lt"/>
            </a:endParaRPr>
          </a:p>
        </p:txBody>
      </p:sp>
      <p:pic>
        <p:nvPicPr>
          <p:cNvPr id="32771" name="Содержимое 7" descr="http://www.legendtour.ru/foto/cn/074b.jpg"/>
          <p:cNvPicPr>
            <a:picLocks noGrp="1"/>
          </p:cNvPicPr>
          <p:nvPr>
            <p:ph idx="1"/>
          </p:nvPr>
        </p:nvPicPr>
        <p:blipFill>
          <a:blip r:embed="rId3"/>
          <a:srcRect/>
          <a:stretch>
            <a:fillRect/>
          </a:stretch>
        </p:blipFill>
        <p:spPr>
          <a:xfrm>
            <a:off x="1500188" y="1500188"/>
            <a:ext cx="6143625" cy="4714875"/>
          </a:xfrm>
        </p:spPr>
      </p:pic>
      <p:sp>
        <p:nvSpPr>
          <p:cNvPr id="32772" name="Rectangle 1"/>
          <p:cNvSpPr>
            <a:spLocks noChangeArrowheads="1"/>
          </p:cNvSpPr>
          <p:nvPr/>
        </p:nvSpPr>
        <p:spPr bwMode="auto">
          <a:xfrm>
            <a:off x="285750" y="6215063"/>
            <a:ext cx="3143250" cy="369887"/>
          </a:xfrm>
          <a:prstGeom prst="rect">
            <a:avLst/>
          </a:prstGeom>
          <a:noFill/>
          <a:ln w="9525">
            <a:noFill/>
            <a:miter lim="800000"/>
            <a:headEnd/>
            <a:tailEnd/>
          </a:ln>
        </p:spPr>
        <p:txBody>
          <a:bodyPr anchor="ctr">
            <a:spAutoFit/>
          </a:bodyPr>
          <a:lstStyle/>
          <a:p>
            <a:r>
              <a:rPr lang="ru-RU">
                <a:ea typeface="Times New Roman" pitchFamily="18" charset="0"/>
                <a:cs typeface="Arial" pitchFamily="34" charset="0"/>
              </a:rPr>
              <a:t>Музей терракотовых фигур.</a:t>
            </a:r>
            <a:endParaRPr lang="ru-RU" sz="4800">
              <a:ea typeface="Times New Roman" pitchFamily="18"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Содержимое 3" descr="http://www.legendtour.ru/foto/cn/078b.jpg"/>
          <p:cNvPicPr>
            <a:picLocks noGrp="1"/>
          </p:cNvPicPr>
          <p:nvPr>
            <p:ph idx="1"/>
          </p:nvPr>
        </p:nvPicPr>
        <p:blipFill>
          <a:blip r:embed="rId3"/>
          <a:srcRect/>
          <a:stretch>
            <a:fillRect/>
          </a:stretch>
        </p:blipFill>
        <p:spPr>
          <a:xfrm>
            <a:off x="1357313" y="1428750"/>
            <a:ext cx="6286500" cy="4786313"/>
          </a:xfrm>
        </p:spPr>
      </p:pic>
      <p:sp>
        <p:nvSpPr>
          <p:cNvPr id="33795" name="Прямоугольник 4"/>
          <p:cNvSpPr>
            <a:spLocks noChangeArrowheads="1"/>
          </p:cNvSpPr>
          <p:nvPr/>
        </p:nvSpPr>
        <p:spPr bwMode="auto">
          <a:xfrm>
            <a:off x="4643438" y="5857875"/>
            <a:ext cx="2967037" cy="369888"/>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www.legendtour.ru/rus/china</a:t>
            </a:r>
          </a:p>
        </p:txBody>
      </p:sp>
      <p:sp>
        <p:nvSpPr>
          <p:cNvPr id="6" name="Заголовок 5"/>
          <p:cNvSpPr>
            <a:spLocks noGrp="1"/>
          </p:cNvSpPr>
          <p:nvPr>
            <p:ph type="title"/>
          </p:nvPr>
        </p:nvSpPr>
        <p:spPr/>
        <p:txBody>
          <a:bodyPr rtlCol="0">
            <a:noAutofit/>
          </a:bodyPr>
          <a:lstStyle/>
          <a:p>
            <a:pPr eaLnBrk="1" fontAlgn="auto" hangingPunct="1">
              <a:spcAft>
                <a:spcPts val="0"/>
              </a:spcAft>
              <a:defRPr/>
            </a:pPr>
            <a:r>
              <a:rPr lang="ru-RU" sz="2800" dirty="0" smtClean="0">
                <a:latin typeface="+mn-lt"/>
              </a:rPr>
              <a:t>Терракотовая скульптура</a:t>
            </a:r>
            <a:br>
              <a:rPr lang="ru-RU" sz="2800" dirty="0" smtClean="0">
                <a:latin typeface="+mn-lt"/>
              </a:rPr>
            </a:br>
            <a:r>
              <a:rPr lang="ru-RU" sz="2800" dirty="0" smtClean="0">
                <a:latin typeface="+mn-lt"/>
              </a:rPr>
              <a:t>из могильника императора </a:t>
            </a:r>
            <a:r>
              <a:rPr lang="ru-RU" sz="2800" dirty="0" err="1" smtClean="0">
                <a:latin typeface="+mn-lt"/>
              </a:rPr>
              <a:t>Циньшихуана</a:t>
            </a:r>
            <a:endParaRPr lang="ru-RU" sz="2800" dirty="0">
              <a:latin typeface="+mn-lt"/>
            </a:endParaRPr>
          </a:p>
        </p:txBody>
      </p:sp>
      <p:sp>
        <p:nvSpPr>
          <p:cNvPr id="33797" name="Rectangle 1"/>
          <p:cNvSpPr>
            <a:spLocks noChangeArrowheads="1"/>
          </p:cNvSpPr>
          <p:nvPr/>
        </p:nvSpPr>
        <p:spPr bwMode="auto">
          <a:xfrm>
            <a:off x="285750" y="6215063"/>
            <a:ext cx="3143250" cy="369887"/>
          </a:xfrm>
          <a:prstGeom prst="rect">
            <a:avLst/>
          </a:prstGeom>
          <a:noFill/>
          <a:ln w="9525">
            <a:noFill/>
            <a:miter lim="800000"/>
            <a:headEnd/>
            <a:tailEnd/>
          </a:ln>
        </p:spPr>
        <p:txBody>
          <a:bodyPr anchor="ctr">
            <a:spAutoFit/>
          </a:bodyPr>
          <a:lstStyle/>
          <a:p>
            <a:r>
              <a:rPr lang="ru-RU">
                <a:ea typeface="Times New Roman" pitchFamily="18" charset="0"/>
                <a:cs typeface="Arial" pitchFamily="34" charset="0"/>
              </a:rPr>
              <a:t>Музей терракотовых фигур.</a:t>
            </a:r>
            <a:endParaRPr lang="ru-RU" sz="4800">
              <a:ea typeface="Times New Roman" pitchFamily="18"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1270</Words>
  <PresentationFormat>Экран (4:3)</PresentationFormat>
  <Paragraphs>98</Paragraphs>
  <Slides>16</Slides>
  <Notes>7</Notes>
  <HiddenSlides>1</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16</vt:i4>
      </vt:variant>
    </vt:vector>
  </HeadingPairs>
  <TitlesOfParts>
    <vt:vector size="28" baseType="lpstr">
      <vt:lpstr>Arial</vt:lpstr>
      <vt:lpstr>Calibri</vt:lpstr>
      <vt:lpstr>Mistral</vt:lpstr>
      <vt:lpstr>Verdana</vt:lpstr>
      <vt:lpstr>Times New Roman</vt:lpstr>
      <vt:lpstr>Bookman Old Style</vt:lpstr>
      <vt:lpstr>Comic Sans MS</vt:lpstr>
      <vt:lpstr>Tahoma</vt:lpstr>
      <vt:lpstr>Segoe Script</vt:lpstr>
      <vt:lpstr>ＭＳ Ｐゴシック</vt:lpstr>
      <vt:lpstr>Book Antiqua</vt:lpstr>
      <vt:lpstr>Тема Office</vt:lpstr>
      <vt:lpstr>ХУДОЖЕСТВЕННАЯ КУЛЬТУРА  Древнего и средневекового КИТАЯ часть 2 </vt:lpstr>
      <vt:lpstr>Слайд 2</vt:lpstr>
      <vt:lpstr>КИТАЙСКИЙ ФАРФОР.</vt:lpstr>
      <vt:lpstr>КИТАЙСКИЙ ФАРФОР.</vt:lpstr>
      <vt:lpstr>КИТАЙСКИЙ ФАРФОР.</vt:lpstr>
      <vt:lpstr>КИТАЙСКИЙ ФАРФОР.</vt:lpstr>
      <vt:lpstr>СКУЛЬПТУРА</vt:lpstr>
      <vt:lpstr>Терракотовая скульптура из могильника императора Циньшихуана. Провинция Шэнси</vt:lpstr>
      <vt:lpstr>Терракотовая скульптура из могильника императора Циньшихуана</vt:lpstr>
      <vt:lpstr>Слайд 10</vt:lpstr>
      <vt:lpstr>Слайд 11</vt:lpstr>
      <vt:lpstr>Терракотовая скульптура из могильника императора Циньшихуана</vt:lpstr>
      <vt:lpstr>Будда Вайрочана в пещерных храмах Лунмэнь </vt:lpstr>
      <vt:lpstr>Слайд 14</vt:lpstr>
      <vt:lpstr>Слайд 15</vt:lpstr>
      <vt:lpstr>Темы рефератов, докладов или сообщений: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Художественная культура Китая </dc:title>
  <dc:creator>user</dc:creator>
  <cp:lastModifiedBy>asu</cp:lastModifiedBy>
  <cp:revision>80</cp:revision>
  <dcterms:created xsi:type="dcterms:W3CDTF">2011-01-06T17:10:34Z</dcterms:created>
  <dcterms:modified xsi:type="dcterms:W3CDTF">2015-02-11T02:16:05Z</dcterms:modified>
</cp:coreProperties>
</file>