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48" r:id="rId2"/>
    <p:sldId id="333" r:id="rId3"/>
    <p:sldId id="347" r:id="rId4"/>
    <p:sldId id="299" r:id="rId5"/>
    <p:sldId id="257" r:id="rId6"/>
    <p:sldId id="275" r:id="rId7"/>
    <p:sldId id="323" r:id="rId8"/>
    <p:sldId id="324" r:id="rId9"/>
    <p:sldId id="307" r:id="rId10"/>
    <p:sldId id="334" r:id="rId11"/>
    <p:sldId id="336" r:id="rId12"/>
    <p:sldId id="337" r:id="rId13"/>
    <p:sldId id="303" r:id="rId14"/>
    <p:sldId id="302" r:id="rId15"/>
    <p:sldId id="339" r:id="rId16"/>
    <p:sldId id="341" r:id="rId17"/>
    <p:sldId id="301" r:id="rId18"/>
    <p:sldId id="304" r:id="rId19"/>
    <p:sldId id="342" r:id="rId20"/>
    <p:sldId id="343" r:id="rId21"/>
    <p:sldId id="325" r:id="rId22"/>
    <p:sldId id="335" r:id="rId2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4D1F"/>
    <a:srgbClr val="FF9900"/>
    <a:srgbClr val="602E0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52" autoAdjust="0"/>
    <p:restoredTop sz="76935" autoAdjust="0"/>
  </p:normalViewPr>
  <p:slideViewPr>
    <p:cSldViewPr>
      <p:cViewPr varScale="1">
        <p:scale>
          <a:sx n="53" d="100"/>
          <a:sy n="53" d="100"/>
        </p:scale>
        <p:origin x="-164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3C8A27C-BDB3-43AF-B74A-25C8EFFE19B0}" type="datetimeFigureOut">
              <a:rPr lang="ru-RU"/>
              <a:pPr>
                <a:defRPr/>
              </a:pPr>
              <a:t>11.02.2015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847FC6C-07D6-435B-BB8D-91FE9C8EC5C4}"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ru.wikipedia.org/wiki/%D0%AE%D0%9D%D0%95%D0%A1%D0%9A%D0%9E" TargetMode="External"/><Relationship Id="rId13" Type="http://schemas.openxmlformats.org/officeDocument/2006/relationships/hyperlink" Target="http://ru.wikipedia.org/wiki/1530_%D0%B3%D0%BE%D0%B4" TargetMode="External"/><Relationship Id="rId3" Type="http://schemas.openxmlformats.org/officeDocument/2006/relationships/hyperlink" Target="http://ru.wikipedia.org/wiki/%D0%9A%D0%B8%D1%82%D0%B0%D0%B9%D1%81%D0%BA%D0%B8%D0%B9_%D1%8F%D0%B7%D1%8B%D0%BA" TargetMode="External"/><Relationship Id="rId7" Type="http://schemas.openxmlformats.org/officeDocument/2006/relationships/hyperlink" Target="http://ru.wikipedia.org/w/index.php?title=%D0%A5%D1%80%D0%B0%D0%BC_%D0%A3%D1%80%D0%BE%D0%B6%D0%B0%D1%8F&amp;action=edit&amp;redlink=1" TargetMode="External"/><Relationship Id="rId12" Type="http://schemas.openxmlformats.org/officeDocument/2006/relationships/hyperlink" Target="http://ru.wikipedia.org/wiki/%D0%94%D0%B8%D0%BD%D0%B0%D1%81%D1%82%D0%B8%D1%8F_%D0%9C%D0%B8%D0%BD"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ru.wikipedia.org/wiki/%D0%9F%D0%B5%D0%BA%D0%B8%D0%BD" TargetMode="External"/><Relationship Id="rId11" Type="http://schemas.openxmlformats.org/officeDocument/2006/relationships/hyperlink" Target="http://ru.wikipedia.org/wiki/%D0%A7%D0%B6%D1%83_%D0%94%D0%B8" TargetMode="External"/><Relationship Id="rId5" Type="http://schemas.openxmlformats.org/officeDocument/2006/relationships/hyperlink" Target="http://ru.wikipedia.org/wiki/%D0%A2%D1%80%D0%B0%D0%BD%D1%81%D0%BA%D1%80%D0%B8%D0%BF%D1%86%D0%B8%D0%BE%D0%BD%D0%BD%D0%B0%D1%8F_%D1%81%D0%B8%D1%81%D1%82%D0%B5%D0%BC%D0%B0_%D0%9F%D0%B0%D0%BB%D0%BB%D0%B0%D0%B4%D0%B8%D1%8F" TargetMode="External"/><Relationship Id="rId15" Type="http://schemas.openxmlformats.org/officeDocument/2006/relationships/hyperlink" Target="http://ru.wikipedia.org/wiki/%D0%97%D0%B0%D0%BF%D1%80%D0%B5%D1%82%D0%BD%D1%8B%D0%B9_%D0%B3%D0%BE%D1%80%D0%BE%D0%B4" TargetMode="External"/><Relationship Id="rId10" Type="http://schemas.openxmlformats.org/officeDocument/2006/relationships/hyperlink" Target="http://ru.wikipedia.org/wiki/1420_%D0%B3%D0%BE%D0%B4" TargetMode="External"/><Relationship Id="rId4" Type="http://schemas.openxmlformats.org/officeDocument/2006/relationships/hyperlink" Target="http://ru.wikipedia.org/wiki/%D0%9F%D0%B8%D0%BD%D1%8C%D0%B8%D0%BD%D1%8C" TargetMode="External"/><Relationship Id="rId9" Type="http://schemas.openxmlformats.org/officeDocument/2006/relationships/hyperlink" Target="http://ru.wikipedia.org/wiki/%D0%92%D1%81%D0%B5%D0%BC%D0%B8%D1%80%D0%BD%D0%BE%D0%B5_%D0%BD%D0%B0%D1%81%D0%BB%D0%B5%D0%B4%D0%B8%D0%B5" TargetMode="External"/><Relationship Id="rId14" Type="http://schemas.openxmlformats.org/officeDocument/2006/relationships/hyperlink" Target="http://ru.wikipedia.org/w/index.php?title=%D0%A5%D1%80%D0%B0%D0%BC_%D0%97%D0%B5%D0%BC%D0%BB%D0%B8&amp;action=edit&amp;redlink=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ru.wikipedia.org/wiki/%D0%9A%D0%B8%D1%82%D0%B0%D0%B9" TargetMode="External"/><Relationship Id="rId3" Type="http://schemas.openxmlformats.org/officeDocument/2006/relationships/hyperlink" Target="http://ru.wikipedia.org/wiki/%D0%9A%D0%B8%D1%82%D0%B0%D0%B9%D1%81%D0%BA%D0%B8%D0%B9_%D1%8F%D0%B7%D1%8B%D0%BA" TargetMode="External"/><Relationship Id="rId7" Type="http://schemas.openxmlformats.org/officeDocument/2006/relationships/hyperlink" Target="http://ru.wikipedia.org/wiki/%D0%9F%D0%B0%D0%BC%D1%8F%D1%82%D0%BD%D0%B8%D0%BA_%D0%B0%D1%80%D1%85%D0%B8%D1%82%D0%B5%D0%BA%D1%82%D1%83%D1%80%D1%8B"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ru.wikipedia.org/wiki/%D0%9B%D0%B8_(%D0%B5%D0%B4%D0%B8%D0%BD%D0%B8%D1%86%D0%B0_%D0%B4%D0%BB%D0%B8%D0%BD%D1%8B)" TargetMode="External"/><Relationship Id="rId11" Type="http://schemas.openxmlformats.org/officeDocument/2006/relationships/hyperlink" Target="http://ru.wikipedia.org/wiki/%D0%9F%D0%B5%D0%BA%D0%B8%D0%BD" TargetMode="External"/><Relationship Id="rId5" Type="http://schemas.openxmlformats.org/officeDocument/2006/relationships/hyperlink" Target="http://ru.wikipedia.org/wiki/%D0%9F%D0%B8%D0%BD%D1%8C%D0%B8%D0%BD%D1%8C" TargetMode="External"/><Relationship Id="rId10" Type="http://schemas.openxmlformats.org/officeDocument/2006/relationships/hyperlink" Target="http://ru.wikipedia.org/wiki/%D0%91%D0%B0%D0%B4%D0%B0%D0%BB%D0%B8%D0%BD" TargetMode="External"/><Relationship Id="rId4" Type="http://schemas.openxmlformats.org/officeDocument/2006/relationships/hyperlink" Target="http://ru.wikipedia.org/wiki/%D0%9A%D0%B8%D1%82%D0%B0%D0%B9%D1%81%D0%BA%D0%B0%D1%8F_%D0%BF%D0%B8%D1%81%D1%8C%D0%BC%D0%B5%D0%BD%D0%BD%D0%BE%D1%81%D1%82%D1%8C" TargetMode="External"/><Relationship Id="rId9" Type="http://schemas.openxmlformats.org/officeDocument/2006/relationships/hyperlink" Target="http://ru.wikipedia.org/wiki/%D0%92%D0%B5%D0%BB%D0%B8%D0%BA%D0%B0%D1%8F_%D0%9A%D0%B8%D1%82%D0%B0%D0%B9%D1%81%D0%BA%D0%B0%D1%8F_%D1%81%D1%82%D0%B5%D0%BD%D0%B0"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lenta.ru/news/2009/04/18/wall/" TargetMode="External"/><Relationship Id="rId13" Type="http://schemas.openxmlformats.org/officeDocument/2006/relationships/hyperlink" Target="http://ru.wikipedia.org/wiki/1644" TargetMode="External"/><Relationship Id="rId18" Type="http://schemas.openxmlformats.org/officeDocument/2006/relationships/hyperlink" Target="http://ru.wikipedia.org/wiki/%D0%93%D0%B0%D0%BD%D1%8C%D1%81%D1%83" TargetMode="External"/><Relationship Id="rId26" Type="http://schemas.openxmlformats.org/officeDocument/2006/relationships/hyperlink" Target="http://ru.wikipedia.org/wiki/%D0%A1%D0%BD%D0%BE%D1%81_%D0%92%D0%B5%D0%BB%D0%B8%D0%BA%D0%BE%D0%B9_%D0%9A%D0%B8%D1%82%D0%B0%D0%B9%D1%81%D0%BA%D0%BE%D0%B9_%D1%81%D1%82%D0%B5%D0%BD%D1%8B" TargetMode="External"/><Relationship Id="rId3" Type="http://schemas.openxmlformats.org/officeDocument/2006/relationships/hyperlink" Target="http://ru.wikipedia.org/wiki/III_%D0%B2%D0%B5%D0%BA_%D0%B4%D0%BE_%D0%BD._%D1%8D." TargetMode="External"/><Relationship Id="rId21" Type="http://schemas.openxmlformats.org/officeDocument/2006/relationships/hyperlink" Target="http://ru.wikipedia.org/wiki/1911" TargetMode="External"/><Relationship Id="rId7" Type="http://schemas.openxmlformats.org/officeDocument/2006/relationships/hyperlink" Target="http://ru.wikipedia.org/wiki/%D0%A5%D1%83%D0%BD%D0%BD%D1%83" TargetMode="External"/><Relationship Id="rId12" Type="http://schemas.openxmlformats.org/officeDocument/2006/relationships/hyperlink" Target="http://ru.wikipedia.org/wiki/1368" TargetMode="External"/><Relationship Id="rId17" Type="http://schemas.openxmlformats.org/officeDocument/2006/relationships/hyperlink" Target="http://ru.wikipedia.org/w/index.php?title=%D0%AE%D0%B9%D0%BC%D1%8D%D0%BD%D1%8C%D0%B3%D1%83%D0%B0%D0%BD%D1%8C&amp;action=edit&amp;redlink=1" TargetMode="External"/><Relationship Id="rId25" Type="http://schemas.openxmlformats.org/officeDocument/2006/relationships/hyperlink" Target="http://ru.wikipedia.org/wiki/1899_%D0%B3%D0%BE%D0%B4" TargetMode="External"/><Relationship Id="rId2" Type="http://schemas.openxmlformats.org/officeDocument/2006/relationships/slide" Target="../slides/slide8.xml"/><Relationship Id="rId16" Type="http://schemas.openxmlformats.org/officeDocument/2006/relationships/hyperlink" Target="http://ru.wikipedia.org/wiki/%D0%96%D1%91%D0%BB%D1%82%D0%BE%D0%B5_%D0%BC%D0%BE%D1%80%D0%B5" TargetMode="External"/><Relationship Id="rId20" Type="http://schemas.openxmlformats.org/officeDocument/2006/relationships/hyperlink" Target="http://ru.wikipedia.org/wiki/%D0%94%D0%B8%D0%BD%D0%B0%D1%81%D1%82%D0%B8%D1%8F_%D0%A6%D0%B8%D0%BD" TargetMode="External"/><Relationship Id="rId29" Type="http://schemas.openxmlformats.org/officeDocument/2006/relationships/hyperlink" Target="http://ru.wikipedia.org/wiki/%D0%A0%D0%B5%D1%81%D1%82%D0%B0%D0%B2%D1%80%D0%B0%D1%86%D0%B8%D1%8F" TargetMode="External"/><Relationship Id="rId1" Type="http://schemas.openxmlformats.org/officeDocument/2006/relationships/notesMaster" Target="../notesMasters/notesMaster1.xml"/><Relationship Id="rId6" Type="http://schemas.openxmlformats.org/officeDocument/2006/relationships/hyperlink" Target="http://ru.wikipedia.org/wiki/%D0%9F%D0%B5%D1%80%D0%B8%D0%BE%D0%B4_%D0%A1%D1%80%D0%B0%D0%B6%D0%B0%D1%8E%D1%89%D0%B8%D1%85%D1%81%D1%8F_%D1%86%D0%B0%D1%80%D1%81%D1%82%D0%B2" TargetMode="External"/><Relationship Id="rId11" Type="http://schemas.openxmlformats.org/officeDocument/2006/relationships/hyperlink" Target="http://ru.wikipedia.org/wiki/%D0%9C%D0%B8%D0%BD_(%D0%B4%D0%B8%D0%BD%D0%B0%D1%81%D1%82%D0%B8%D1%8F)" TargetMode="External"/><Relationship Id="rId24" Type="http://schemas.openxmlformats.org/officeDocument/2006/relationships/hyperlink" Target="http://ru.wikipedia.org/wiki/%D0%91%D0%B0%D0%B4%D0%B0%D0%BB%D0%B8%D0%BD" TargetMode="External"/><Relationship Id="rId32" Type="http://schemas.openxmlformats.org/officeDocument/2006/relationships/hyperlink" Target="http://ru.wikipedia.org/wiki/%D0%92%D0%B5%D0%BB%D0%B8%D0%BA%D0%B0%D1%8F_%D0%9A%D0%B8%D1%82%D0%B0%D0%B9%D1%81%D0%BA%D0%B0%D1%8F_%D1%81%D1%82%D0%B5%D0%BD%D0%B0" TargetMode="External"/><Relationship Id="rId5" Type="http://schemas.openxmlformats.org/officeDocument/2006/relationships/hyperlink" Target="http://ru.wikipedia.org/wiki/%D0%A6%D0%B8%D0%BD%D1%8C_(%D0%B4%D0%B8%D0%BD%D0%B0%D1%81%D1%82%D0%B8%D1%8F)" TargetMode="External"/><Relationship Id="rId15" Type="http://schemas.openxmlformats.org/officeDocument/2006/relationships/hyperlink" Target="http://ru.wikipedia.org/wiki/%D0%91%D0%BE%D1%85%D0%B0%D0%B9%D1%81%D0%BA%D0%B8%D0%B9_%D0%B7%D0%B0%D0%BB%D0%B8%D0%B2" TargetMode="External"/><Relationship Id="rId23" Type="http://schemas.openxmlformats.org/officeDocument/2006/relationships/hyperlink" Target="http://ru.wikipedia.org/wiki/%D0%9F%D0%B5%D0%BA%D0%B8%D0%BD" TargetMode="External"/><Relationship Id="rId28" Type="http://schemas.openxmlformats.org/officeDocument/2006/relationships/hyperlink" Target="http://ru.wikipedia.org/wiki/%D0%94%D1%8D%D0%BD_%D0%A1%D1%8F%D0%BE%D0%BF%D0%B8%D0%BD" TargetMode="External"/><Relationship Id="rId10" Type="http://schemas.openxmlformats.org/officeDocument/2006/relationships/hyperlink" Target="http://ru.wikipedia.org/wiki/%D0%94%D1%83%D0%BD%D1%8C%D1%85%D1%83%D0%B0%D0%BD" TargetMode="External"/><Relationship Id="rId19" Type="http://schemas.openxmlformats.org/officeDocument/2006/relationships/hyperlink" Target="http://ru.wikipedia.org/wiki/%D0%A1%D0%B8%D0%BD%D1%8C%D1%86%D0%B7%D1%8F%D0%BD-%D0%A3%D0%B9%D0%B3%D1%83%D1%80%D1%81%D0%BA%D0%B8%D0%B9_%D0%B0%D0%B2%D1%82%D0%BE%D0%BD%D0%BE%D0%BC%D0%BD%D1%8B%D0%B9_%D1%80%D0%B0%D0%B9%D0%BE%D0%BD" TargetMode="External"/><Relationship Id="rId31" Type="http://schemas.openxmlformats.org/officeDocument/2006/relationships/hyperlink" Target="http://ru.wikipedia.org/wiki/%D0%90%D0%B7%D0%B8%D0%B0%D1%82%D1%81%D0%BA%D0%B8%D0%B5_%D0%BF%D0%B5%D1%81%D1%87%D0%B0%D0%BD%D1%8B%D0%B5_%D0%B1%D1%83%D1%80%D0%B8" TargetMode="External"/><Relationship Id="rId4" Type="http://schemas.openxmlformats.org/officeDocument/2006/relationships/hyperlink" Target="http://ru.wikipedia.org/wiki/%D0%A6%D0%B8%D0%BD%D1%8C_%D0%A8%D0%B8_%D0%A5%D1%83%D0%B0%D0%BD" TargetMode="External"/><Relationship Id="rId9" Type="http://schemas.openxmlformats.org/officeDocument/2006/relationships/hyperlink" Target="http://ru.wikipedia.org/wiki/%D0%A5%D0%B0%D0%BD%D1%8C_(%D0%B4%D0%B8%D0%BD%D0%B0%D1%81%D1%82%D0%B8%D1%8F)" TargetMode="External"/><Relationship Id="rId14" Type="http://schemas.openxmlformats.org/officeDocument/2006/relationships/hyperlink" Target="http://ru.wikipedia.org/wiki/%D0%A8%D0%B0%D0%BD%D1%8C%D1%85%D0%B0%D0%B9%D0%B3%D1%83%D0%B0%D0%BD%D1%8C" TargetMode="External"/><Relationship Id="rId22" Type="http://schemas.openxmlformats.org/officeDocument/2006/relationships/hyperlink" Target="http://ru.wikipedia.org/wiki/%D0%A3_%D0%A1%D0%B0%D0%BD%D1%8C%D0%B3%D1%83%D0%B9" TargetMode="External"/><Relationship Id="rId27" Type="http://schemas.openxmlformats.org/officeDocument/2006/relationships/hyperlink" Target="http://ru.wikipedia.org/wiki/1984_%D0%B3%D0%BE%D0%B4" TargetMode="External"/><Relationship Id="rId30" Type="http://schemas.openxmlformats.org/officeDocument/2006/relationships/hyperlink" Target="http://ru.wikipedia.org/wiki/%D0%A8%D0%B0%D0%BD%D1%8C%D1%81%D0%B8"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ru.wikipedia.org/wiki/%D0%A4%D1%83%D1%82" TargetMode="External"/><Relationship Id="rId13" Type="http://schemas.openxmlformats.org/officeDocument/2006/relationships/hyperlink" Target="http://ru.wikipedia.org/wiki/%D0%94%D0%B8%D0%BD%D0%B0%D1%81%D1%82%D0%B8%D1%8F_%D0%A6%D0%B8%D0%BD" TargetMode="External"/><Relationship Id="rId3" Type="http://schemas.openxmlformats.org/officeDocument/2006/relationships/hyperlink" Target="http://ru.wikipedia.org/wiki/%D0%9F%D1%83%D1%80%D0%BF%D1%83%D1%80%D0%BD%D1%8B%D0%B9_%D1%86%D0%B2%D0%B5%D1%82" TargetMode="External"/><Relationship Id="rId7" Type="http://schemas.openxmlformats.org/officeDocument/2006/relationships/hyperlink" Target="http://ru.wikipedia.org/wiki/%D0%97%D0%B0%D0%BF%D1%80%D0%B5%D1%82%D0%BD%D1%8B%D0%B9_%D0%B3%D0%BE%D1%80%D0%BE%D0%B4" TargetMode="External"/><Relationship Id="rId12" Type="http://schemas.openxmlformats.org/officeDocument/2006/relationships/hyperlink" Target="http://ru.wikipedia.org/wiki/%D0%94%D0%B8%D0%BD%D0%B0%D1%81%D1%82%D0%B8%D1%8F_%D0%9C%D0%B8%D0%BD" TargetMode="External"/><Relationship Id="rId2" Type="http://schemas.openxmlformats.org/officeDocument/2006/relationships/slide" Target="../slides/slide14.xml"/><Relationship Id="rId16" Type="http://schemas.openxmlformats.org/officeDocument/2006/relationships/hyperlink" Target="http://ru.wikipedia.org/wiki/1987" TargetMode="External"/><Relationship Id="rId1" Type="http://schemas.openxmlformats.org/officeDocument/2006/relationships/notesMaster" Target="../notesMasters/notesMaster1.xml"/><Relationship Id="rId6" Type="http://schemas.openxmlformats.org/officeDocument/2006/relationships/hyperlink" Target="http://ru.wikipedia.org/wiki/%D0%A2%D1%80%D0%B0%D0%BD%D1%81%D0%BA%D1%80%D0%B8%D0%BF%D1%86%D0%B8%D0%BE%D0%BD%D0%BD%D0%B0%D1%8F_%D1%81%D0%B8%D1%81%D1%82%D0%B5%D0%BC%D0%B0_%D0%9F%D0%B0%D0%BB%D0%BB%D0%B0%D0%B4%D0%B8%D1%8F" TargetMode="External"/><Relationship Id="rId11" Type="http://schemas.openxmlformats.org/officeDocument/2006/relationships/hyperlink" Target="http://ru.wikipedia.org/wiki/%D0%A7%D0%B6%D1%83%D0%BD%D0%BD%D0%B0%D0%BD%D1%8C%D1%85%D0%B0%D0%B9" TargetMode="External"/><Relationship Id="rId5" Type="http://schemas.openxmlformats.org/officeDocument/2006/relationships/hyperlink" Target="http://ru.wikipedia.org/wiki/%D0%9F%D0%B8%D0%BD%D1%8C%D0%B8%D0%BD%D1%8C" TargetMode="External"/><Relationship Id="rId15" Type="http://schemas.openxmlformats.org/officeDocument/2006/relationships/hyperlink" Target="http://ru.wikipedia.org/wiki/%D0%92%D1%81%D0%B5%D0%BC%D0%B8%D1%80%D0%BD%D0%BE%D0%B5_%D0%BD%D0%B0%D1%81%D0%BB%D0%B5%D0%B4%D0%B8%D0%B5" TargetMode="External"/><Relationship Id="rId10" Type="http://schemas.openxmlformats.org/officeDocument/2006/relationships/hyperlink" Target="http://ru.wikipedia.org/wiki/%D0%9F%D0%BB%D0%BE%D1%89%D0%B0%D0%B4%D1%8C_%D0%A2%D1%8F%D0%BD%D1%8C%D0%B0%D0%BD%D1%8C%D0%BC%D1%8D%D0%BD%D1%8C" TargetMode="External"/><Relationship Id="rId4" Type="http://schemas.openxmlformats.org/officeDocument/2006/relationships/hyperlink" Target="http://ru.wikipedia.org/wiki/%D0%9A%D0%B8%D1%82%D0%B0%D0%B9%D1%81%D0%BA%D0%B8%D0%B9_%D1%8F%D0%B7%D1%8B%D0%BA" TargetMode="External"/><Relationship Id="rId9" Type="http://schemas.openxmlformats.org/officeDocument/2006/relationships/hyperlink" Target="http://ru.wikipedia.org/wiki/%D0%9F%D0%B5%D0%BA%D0%B8%D0%BD" TargetMode="External"/><Relationship Id="rId14" Type="http://schemas.openxmlformats.org/officeDocument/2006/relationships/hyperlink" Target="http://ru.wikipedia.org/wiki/%D0%AE%D0%9D%D0%95%D0%A1%D0%9A%D0%9E"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ru.wikipedia.org/wiki/%D0%A7%D0%B5%D1%80%D0%B5%D0%BF%D0%B8%D1%86%D0%B0" TargetMode="External"/><Relationship Id="rId13" Type="http://schemas.openxmlformats.org/officeDocument/2006/relationships/hyperlink" Target="http://ru.wikipedia.org/wiki/%D0%9F%D0%B5%D0%BA%D0%B8%D0%BD" TargetMode="External"/><Relationship Id="rId3" Type="http://schemas.openxmlformats.org/officeDocument/2006/relationships/hyperlink" Target="http://ru.wikipedia.org/wiki/%D0%9A%D0%B8%D1%82%D0%B0%D0%B9_(%D1%86%D0%B8%D0%B2%D0%B8%D0%BB%D0%B8%D0%B7%D0%B0%D1%86%D0%B8%D1%8F)" TargetMode="External"/><Relationship Id="rId7" Type="http://schemas.openxmlformats.org/officeDocument/2006/relationships/hyperlink" Target="http://ru.wikipedia.org/wiki/%D0%9A%D1%80%D0%BE%D0%B2%D0%BB%D1%8F" TargetMode="External"/><Relationship Id="rId12" Type="http://schemas.openxmlformats.org/officeDocument/2006/relationships/hyperlink" Target="http://ru.wikipedia.org/wiki/%D0%97%D0%B0%D0%BF%D1%80%D0%B5%D1%82%D0%BD%D1%8B%D0%B9_%D0%B3%D0%BE%D1%80%D0%BE%D0%B4" TargetMode="External"/><Relationship Id="rId17" Type="http://schemas.openxmlformats.org/officeDocument/2006/relationships/hyperlink" Target="http://ru.wikipedia.org/wiki/%D0%9F%D0%BE%D0%B6%D0%B0%D1%80" TargetMode="External"/><Relationship Id="rId2" Type="http://schemas.openxmlformats.org/officeDocument/2006/relationships/slide" Target="../slides/slide17.xml"/><Relationship Id="rId16" Type="http://schemas.openxmlformats.org/officeDocument/2006/relationships/hyperlink" Target="http://ru.wikipedia.org/wiki/%D0%9C%D0%BE%D0%BB%D0%BD%D0%B8%D1%8F" TargetMode="External"/><Relationship Id="rId1" Type="http://schemas.openxmlformats.org/officeDocument/2006/relationships/notesMaster" Target="../notesMasters/notesMaster1.xml"/><Relationship Id="rId6" Type="http://schemas.openxmlformats.org/officeDocument/2006/relationships/hyperlink" Target="http://ru.wikipedia.org/wiki/%D0%91%D0%B0%D0%BB%D0%BA%D0%B0_(%D1%82%D0%B5%D1%85%D0%BD%D0%B8%D0%BA%D0%B0)" TargetMode="External"/><Relationship Id="rId11" Type="http://schemas.openxmlformats.org/officeDocument/2006/relationships/hyperlink" Target="http://ru.wikipedia.org/wiki/%D0%91%D0%B0%D0%BC%D0%B1%D1%83%D0%BA" TargetMode="External"/><Relationship Id="rId5" Type="http://schemas.openxmlformats.org/officeDocument/2006/relationships/hyperlink" Target="http://ru.wikipedia.org/wiki/%D0%A1%D1%82%D0%BE%D0%BB%D0%B1" TargetMode="External"/><Relationship Id="rId15" Type="http://schemas.openxmlformats.org/officeDocument/2006/relationships/hyperlink" Target="http://ru.wikipedia.org/wiki/%D0%97%D0%B5%D0%BC%D0%BB%D0%B5%D1%82%D1%80%D1%8F%D1%81%D0%B5%D0%BD%D0%B8%D0%B5" TargetMode="External"/><Relationship Id="rId10" Type="http://schemas.openxmlformats.org/officeDocument/2006/relationships/hyperlink" Target="http://ru.wikipedia.org/wiki/%D0%93%D0%BB%D0%B8%D0%BD%D0%B0" TargetMode="External"/><Relationship Id="rId4" Type="http://schemas.openxmlformats.org/officeDocument/2006/relationships/hyperlink" Target="http://ru.wikipedia.org/wiki/%D0%9A%D0%B8%D1%82%D0%B0%D0%B9" TargetMode="External"/><Relationship Id="rId9" Type="http://schemas.openxmlformats.org/officeDocument/2006/relationships/hyperlink" Target="http://ru.wikipedia.org/wiki/%D0%9A%D0%B8%D1%80%D0%BF%D0%B8%D1%87" TargetMode="External"/><Relationship Id="rId14" Type="http://schemas.openxmlformats.org/officeDocument/2006/relationships/hyperlink" Target="http://ru.wikipedia.org/wiki/%D0%A1%D0%B0%D0%BD%D1%82%D0%B0-%D0%9C%D0%B0%D1%80%D0%B8%D1%8F-%D0%B4%D0%B5%D0%BB%D1%8C-%D0%A4%D1%8C%D0%BE%D1%80%D0%B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Образ слайда 1"/>
          <p:cNvSpPr>
            <a:spLocks noGrp="1" noRot="1" noChangeAspect="1" noTextEdit="1"/>
          </p:cNvSpPr>
          <p:nvPr>
            <p:ph type="sldImg"/>
          </p:nvPr>
        </p:nvSpPr>
        <p:spPr bwMode="auto">
          <a:noFill/>
          <a:ln>
            <a:solidFill>
              <a:srgbClr val="000000"/>
            </a:solidFill>
            <a:miter lim="800000"/>
            <a:headEnd/>
            <a:tailEnd/>
          </a:ln>
        </p:spPr>
      </p:sp>
      <p:sp>
        <p:nvSpPr>
          <p:cNvPr id="6861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5734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65E22C-43A0-4A06-8764-FB2540CCA7AE}" type="slidenum">
              <a:rPr lang="ru-RU" smtClean="0"/>
              <a:pPr fontAlgn="base">
                <a:spcBef>
                  <a:spcPct val="0"/>
                </a:spcBef>
                <a:spcAft>
                  <a:spcPct val="0"/>
                </a:spcAft>
                <a:defRPr/>
              </a:pPr>
              <a:t>1</a:t>
            </a:fld>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Образ слайда 1"/>
          <p:cNvSpPr>
            <a:spLocks noGrp="1" noRot="1" noChangeAspect="1" noTextEdit="1"/>
          </p:cNvSpPr>
          <p:nvPr>
            <p:ph type="sldImg"/>
          </p:nvPr>
        </p:nvSpPr>
        <p:spPr bwMode="auto">
          <a:noFill/>
          <a:ln>
            <a:solidFill>
              <a:srgbClr val="000000"/>
            </a:solidFill>
            <a:miter lim="800000"/>
            <a:headEnd/>
            <a:tailEnd/>
          </a:ln>
        </p:spPr>
      </p:sp>
      <p:sp>
        <p:nvSpPr>
          <p:cNvPr id="3" name="Заметки 2"/>
          <p:cNvSpPr>
            <a:spLocks noGrp="1"/>
          </p:cNvSpPr>
          <p:nvPr>
            <p:ph type="body" idx="1"/>
          </p:nvPr>
        </p:nvSpPr>
        <p:spPr/>
        <p:txBody>
          <a:bodyPr>
            <a:normAutofit lnSpcReduction="10000"/>
          </a:bodyPr>
          <a:lstStyle/>
          <a:p>
            <a:pPr eaLnBrk="1" fontAlgn="auto" hangingPunct="1">
              <a:spcBef>
                <a:spcPts val="0"/>
              </a:spcBef>
              <a:spcAft>
                <a:spcPts val="0"/>
              </a:spcAft>
              <a:defRPr/>
            </a:pPr>
            <a:r>
              <a:rPr lang="ru-RU" b="1" u="sng" dirty="0" smtClean="0"/>
              <a:t>Материал из </a:t>
            </a:r>
            <a:r>
              <a:rPr lang="ru-RU" b="1" u="sng" dirty="0" err="1" smtClean="0"/>
              <a:t>Википедии</a:t>
            </a:r>
            <a:r>
              <a:rPr lang="ru-RU" b="1" u="sng" dirty="0" smtClean="0"/>
              <a:t> — свободной энциклопедии .</a:t>
            </a:r>
            <a:r>
              <a:rPr lang="ru-RU" b="1" dirty="0" smtClean="0"/>
              <a:t>Храм Неба</a:t>
            </a:r>
            <a:r>
              <a:rPr lang="ru-RU" dirty="0" smtClean="0"/>
              <a:t> (</a:t>
            </a:r>
            <a:r>
              <a:rPr lang="ru-RU" u="sng" dirty="0" smtClean="0">
                <a:hlinkClick r:id="rId3" tooltip="Китайский язык"/>
              </a:rPr>
              <a:t>кит.</a:t>
            </a:r>
            <a:r>
              <a:rPr lang="ru-RU" dirty="0" smtClean="0"/>
              <a:t> 天壇, </a:t>
            </a:r>
            <a:r>
              <a:rPr lang="ru-RU" u="sng" dirty="0" err="1" smtClean="0">
                <a:hlinkClick r:id="rId4" tooltip="Пиньинь"/>
              </a:rPr>
              <a:t>пиньинь</a:t>
            </a:r>
            <a:r>
              <a:rPr lang="ru-RU" dirty="0" smtClean="0"/>
              <a:t> </a:t>
            </a:r>
            <a:r>
              <a:rPr lang="ru-RU" i="1" dirty="0" err="1" smtClean="0"/>
              <a:t>Tiāntán</a:t>
            </a:r>
            <a:r>
              <a:rPr lang="ru-RU" dirty="0" smtClean="0"/>
              <a:t>, </a:t>
            </a:r>
            <a:r>
              <a:rPr lang="ru-RU" u="sng" dirty="0" err="1" smtClean="0">
                <a:hlinkClick r:id="rId5" tooltip="Транскрипционная система Палладия"/>
              </a:rPr>
              <a:t>палл</a:t>
            </a:r>
            <a:r>
              <a:rPr lang="ru-RU" u="sng" dirty="0" smtClean="0">
                <a:hlinkClick r:id="rId5" tooltip="Транскрипционная система Палладия"/>
              </a:rPr>
              <a:t>.</a:t>
            </a:r>
            <a:r>
              <a:rPr lang="ru-RU" dirty="0" smtClean="0"/>
              <a:t> </a:t>
            </a:r>
            <a:r>
              <a:rPr lang="ru-RU" i="1" dirty="0" err="1" smtClean="0"/>
              <a:t>Тяньтань</a:t>
            </a:r>
            <a:r>
              <a:rPr lang="ru-RU" dirty="0" smtClean="0"/>
              <a:t>) — </a:t>
            </a:r>
            <a:r>
              <a:rPr lang="ru-RU" dirty="0" err="1" smtClean="0"/>
              <a:t>храмово-монастырский</a:t>
            </a:r>
            <a:r>
              <a:rPr lang="ru-RU" dirty="0" smtClean="0"/>
              <a:t> комплекс в центральном </a:t>
            </a:r>
            <a:r>
              <a:rPr lang="ru-RU" u="sng" dirty="0" smtClean="0">
                <a:hlinkClick r:id="rId6" tooltip="Пекин"/>
              </a:rPr>
              <a:t>Пекине</a:t>
            </a:r>
            <a:r>
              <a:rPr lang="ru-RU" dirty="0" smtClean="0"/>
              <a:t>, включающий единственный храм круглой формы в городе — </a:t>
            </a:r>
            <a:r>
              <a:rPr lang="ru-RU" u="sng" dirty="0" smtClean="0">
                <a:hlinkClick r:id="rId7" tooltip="Храм Урожая (страница отсутствует)"/>
              </a:rPr>
              <a:t>Храм Урожая</a:t>
            </a:r>
            <a:r>
              <a:rPr lang="ru-RU" dirty="0" smtClean="0"/>
              <a:t> (это главный храм комплекса, часто называемый Храмом Неба). Занесен </a:t>
            </a:r>
            <a:r>
              <a:rPr lang="ru-RU" u="sng" dirty="0" smtClean="0">
                <a:hlinkClick r:id="rId8" tooltip="ЮНЕСКО"/>
              </a:rPr>
              <a:t>ЮНЕСКО</a:t>
            </a:r>
            <a:r>
              <a:rPr lang="ru-RU" dirty="0" smtClean="0"/>
              <a:t> в список </a:t>
            </a:r>
            <a:r>
              <a:rPr lang="ru-RU" u="sng" dirty="0" smtClean="0">
                <a:hlinkClick r:id="rId9" tooltip="Всемирное наследие"/>
              </a:rPr>
              <a:t>всемирного наследия человечества</a:t>
            </a:r>
            <a:r>
              <a:rPr lang="ru-RU" dirty="0" smtClean="0"/>
              <a:t>. Площадь комплекса составляет 267 га. </a:t>
            </a:r>
            <a:r>
              <a:rPr lang="ru-RU" dirty="0" err="1" smtClean="0"/>
              <a:t>Тяньтань</a:t>
            </a:r>
            <a:r>
              <a:rPr lang="ru-RU" dirty="0" smtClean="0"/>
              <a:t> является одним из символов города.</a:t>
            </a:r>
          </a:p>
          <a:p>
            <a:pPr eaLnBrk="1" fontAlgn="auto" hangingPunct="1">
              <a:spcBef>
                <a:spcPts val="0"/>
              </a:spcBef>
              <a:spcAft>
                <a:spcPts val="0"/>
              </a:spcAft>
              <a:defRPr/>
            </a:pPr>
            <a:r>
              <a:rPr lang="ru-RU" dirty="0" smtClean="0"/>
              <a:t>Комплекс построен в </a:t>
            </a:r>
            <a:r>
              <a:rPr lang="ru-RU" u="sng" dirty="0" smtClean="0">
                <a:hlinkClick r:id="rId10" tooltip="1420 год"/>
              </a:rPr>
              <a:t>1420 году</a:t>
            </a:r>
            <a:r>
              <a:rPr lang="ru-RU" dirty="0" smtClean="0"/>
              <a:t> во время </a:t>
            </a:r>
            <a:r>
              <a:rPr lang="ru-RU" u="sng" dirty="0" smtClean="0">
                <a:hlinkClick r:id="rId11" tooltip="Чжу Ди"/>
              </a:rPr>
              <a:t>правления под девизом «</a:t>
            </a:r>
            <a:r>
              <a:rPr lang="ru-RU" u="sng" dirty="0" err="1" smtClean="0">
                <a:hlinkClick r:id="rId11" tooltip="Чжу Ди"/>
              </a:rPr>
              <a:t>Юнлэ</a:t>
            </a:r>
            <a:r>
              <a:rPr lang="ru-RU" u="sng" dirty="0" smtClean="0">
                <a:hlinkClick r:id="rId11" tooltip="Чжу Ди"/>
              </a:rPr>
              <a:t>»</a:t>
            </a:r>
            <a:r>
              <a:rPr lang="ru-RU" dirty="0" smtClean="0"/>
              <a:t> династии </a:t>
            </a:r>
            <a:r>
              <a:rPr lang="ru-RU" u="sng" dirty="0" smtClean="0">
                <a:hlinkClick r:id="rId12" tooltip="Династия Мин"/>
              </a:rPr>
              <a:t>Мин</a:t>
            </a:r>
            <a:r>
              <a:rPr lang="ru-RU" dirty="0" smtClean="0"/>
              <a:t>. Изначально назывался храмом неба и земли, но после строительства в </a:t>
            </a:r>
            <a:r>
              <a:rPr lang="ru-RU" u="sng" dirty="0" smtClean="0">
                <a:hlinkClick r:id="rId13" tooltip="1530 год"/>
              </a:rPr>
              <a:t>1530 году</a:t>
            </a:r>
            <a:r>
              <a:rPr lang="ru-RU" dirty="0" smtClean="0"/>
              <a:t> отдельного </a:t>
            </a:r>
            <a:r>
              <a:rPr lang="ru-RU" u="sng" dirty="0" smtClean="0">
                <a:hlinkClick r:id="rId14" tooltip="Храм Земли (страница отсутствует)"/>
              </a:rPr>
              <a:t>Храма Земли</a:t>
            </a:r>
            <a:r>
              <a:rPr lang="ru-RU" dirty="0" smtClean="0"/>
              <a:t> стал выполнять функцию поклонения Небу.</a:t>
            </a:r>
          </a:p>
          <a:p>
            <a:pPr eaLnBrk="1" fontAlgn="auto" hangingPunct="1">
              <a:spcBef>
                <a:spcPts val="0"/>
              </a:spcBef>
              <a:spcAft>
                <a:spcPts val="0"/>
              </a:spcAft>
              <a:defRPr/>
            </a:pPr>
            <a:r>
              <a:rPr lang="ru-RU" dirty="0" smtClean="0"/>
              <a:t>Храм неба расположен к юго-востоку от императорского дворца. Появился он в то же время, что и </a:t>
            </a:r>
            <a:r>
              <a:rPr lang="ru-RU" u="sng" dirty="0" smtClean="0">
                <a:hlinkClick r:id="rId15" tooltip="Запретный город"/>
              </a:rPr>
              <a:t>Запретный город</a:t>
            </a:r>
            <a:r>
              <a:rPr lang="ru-RU" dirty="0" smtClean="0"/>
              <a:t>, и первоначально действовал как храм Неба и Земли. Этим объясняется необычная форма территории храмового комплекса (южная часть постройки имеет форму квадрата, а северная округла): согласно китайской традиции, круг символизирует Небо, а квадрат — силы Земли; с тех пор в стенах </a:t>
            </a:r>
            <a:r>
              <a:rPr lang="ru-RU" dirty="0" err="1" smtClean="0"/>
              <a:t>Тяньтаня</a:t>
            </a:r>
            <a:r>
              <a:rPr lang="ru-RU" dirty="0" smtClean="0"/>
              <a:t> возносились молитвы исключительно Небу.</a:t>
            </a:r>
          </a:p>
          <a:p>
            <a:pPr eaLnBrk="1" fontAlgn="auto" hangingPunct="1">
              <a:spcBef>
                <a:spcPts val="0"/>
              </a:spcBef>
              <a:spcAft>
                <a:spcPts val="0"/>
              </a:spcAft>
              <a:defRPr/>
            </a:pPr>
            <a:r>
              <a:rPr lang="ru-RU" dirty="0" smtClean="0"/>
              <a:t>В течение почти 500 лет раз в году, в день зимнего солнцестояния, императоры прибывали сюда, чтобы после трехдневного строгого поста принести Небу щедрые дары. Считалось, что у владыки Поднебесной божественное происхождение, поэтому только император имеет право обращаться к Небесам с молитвами о процветании государства. Властитель заклинал ветер, дождь, жару и холод, чтобы они появлялись именно тогда, когда назначено вековечным природным циклом, — это было залогом хорошего урожая.</a:t>
            </a:r>
          </a:p>
          <a:p>
            <a:pPr eaLnBrk="1" fontAlgn="auto" hangingPunct="1">
              <a:spcBef>
                <a:spcPts val="0"/>
              </a:spcBef>
              <a:spcAft>
                <a:spcPts val="0"/>
              </a:spcAft>
              <a:defRPr/>
            </a:pPr>
            <a:endParaRPr lang="ru-RU" dirty="0"/>
          </a:p>
        </p:txBody>
      </p:sp>
      <p:sp>
        <p:nvSpPr>
          <p:cNvPr id="809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354D62-D914-4EB6-8909-4541068ED7F3}" type="slidenum">
              <a:rPr lang="ru-RU" smtClean="0"/>
              <a:pPr fontAlgn="base">
                <a:spcBef>
                  <a:spcPct val="0"/>
                </a:spcBef>
                <a:spcAft>
                  <a:spcPct val="0"/>
                </a:spcAft>
                <a:defRPr/>
              </a:pPr>
              <a:t>18</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Образ слайда 1"/>
          <p:cNvSpPr>
            <a:spLocks noGrp="1" noRot="1" noChangeAspect="1" noTextEdit="1"/>
          </p:cNvSpPr>
          <p:nvPr>
            <p:ph type="sldImg"/>
          </p:nvPr>
        </p:nvSpPr>
        <p:spPr bwMode="auto">
          <a:noFill/>
          <a:ln>
            <a:solidFill>
              <a:srgbClr val="000000"/>
            </a:solidFill>
            <a:miter lim="800000"/>
            <a:headEnd/>
            <a:tailEnd/>
          </a:ln>
        </p:spPr>
      </p:sp>
      <p:sp>
        <p:nvSpPr>
          <p:cNvPr id="9011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solidFill>
                  <a:srgbClr val="3E4D1F"/>
                </a:solidFill>
              </a:rPr>
              <a:t>Таким образом, стены не несли функции несущей конструкции. Древние китайцы, вероятно, одни из первых использовали «поточный метод» в архитектуре. Стандартная конструкция сооружений позволяла точно знать размеры деталей, из которых она возводилась. Поэтому строители могли изготавливать их по отдельности, а затем собирать непосредственно на месте строительства.</a:t>
            </a:r>
            <a:br>
              <a:rPr lang="ru-RU" smtClean="0">
                <a:solidFill>
                  <a:srgbClr val="3E4D1F"/>
                </a:solidFill>
              </a:rPr>
            </a:br>
            <a:endParaRPr lang="ru-RU" smtClean="0">
              <a:solidFill>
                <a:srgbClr val="3E4D1F"/>
              </a:solidFill>
            </a:endParaRPr>
          </a:p>
          <a:p>
            <a:pPr eaLnBrk="1" hangingPunct="1">
              <a:spcBef>
                <a:spcPct val="0"/>
              </a:spcBef>
            </a:pPr>
            <a:endParaRPr lang="ru-RU" smtClean="0"/>
          </a:p>
        </p:txBody>
      </p:sp>
      <p:sp>
        <p:nvSpPr>
          <p:cNvPr id="7680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A037DB-0B5E-48BF-81B3-A0C156ACEEAC}" type="slidenum">
              <a:rPr lang="ru-RU" smtClean="0"/>
              <a:pPr fontAlgn="base">
                <a:spcBef>
                  <a:spcPct val="0"/>
                </a:spcBef>
                <a:spcAft>
                  <a:spcPct val="0"/>
                </a:spcAft>
                <a:defRPr/>
              </a:pPr>
              <a:t>5</a:t>
            </a:fld>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Образ слайда 1"/>
          <p:cNvSpPr>
            <a:spLocks noGrp="1" noRot="1" noChangeAspect="1" noTextEdit="1"/>
          </p:cNvSpPr>
          <p:nvPr>
            <p:ph type="sldImg"/>
          </p:nvPr>
        </p:nvSpPr>
        <p:spPr bwMode="auto">
          <a:noFill/>
          <a:ln>
            <a:solidFill>
              <a:srgbClr val="000000"/>
            </a:solidFill>
            <a:miter lim="800000"/>
            <a:headEnd/>
            <a:tailEnd/>
          </a:ln>
        </p:spPr>
      </p:sp>
      <p:sp>
        <p:nvSpPr>
          <p:cNvPr id="91139"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solidFill>
                  <a:srgbClr val="3E4D1F"/>
                </a:solidFill>
              </a:rPr>
              <a:t>Китайская архитектура восприняла немало иноземных влияний, однако устойчивость культуры Китая в том и выражается, что все новшества переосмысляются в рамках традиции и заимствованные элементы никогда таковыми не выглядят, а воспринимаются как исконно китайские.</a:t>
            </a:r>
            <a:br>
              <a:rPr lang="ru-RU" smtClean="0">
                <a:solidFill>
                  <a:srgbClr val="3E4D1F"/>
                </a:solidFill>
              </a:rPr>
            </a:br>
            <a:r>
              <a:rPr lang="ru-RU" smtClean="0">
                <a:solidFill>
                  <a:srgbClr val="3E4D1F"/>
                </a:solidFill>
              </a:rPr>
              <a:t>Если в официозных "императорских городах", последним из которых был Запретный город в Пекине, преобладали сплетенные в симметричной гармонии пышность и строгость, в "летних дворцах" господствовали изящество и обаяние. Если холмов и озер не было, то их создавали, не считаясь с затратами, чтобы присутствовали все формы пейзажа на любой вкус. </a:t>
            </a:r>
            <a:br>
              <a:rPr lang="ru-RU" smtClean="0">
                <a:solidFill>
                  <a:srgbClr val="3E4D1F"/>
                </a:solidFill>
              </a:rPr>
            </a:br>
            <a:endParaRPr lang="ru-RU" smtClean="0">
              <a:solidFill>
                <a:srgbClr val="3E4D1F"/>
              </a:solidFill>
            </a:endParaRPr>
          </a:p>
          <a:p>
            <a:endParaRPr lang="ru-RU" smtClean="0"/>
          </a:p>
        </p:txBody>
      </p:sp>
      <p:sp>
        <p:nvSpPr>
          <p:cNvPr id="4" name="Номер слайда 3"/>
          <p:cNvSpPr>
            <a:spLocks noGrp="1"/>
          </p:cNvSpPr>
          <p:nvPr>
            <p:ph type="sldNum" sz="quarter" idx="5"/>
          </p:nvPr>
        </p:nvSpPr>
        <p:spPr/>
        <p:txBody>
          <a:bodyPr/>
          <a:lstStyle/>
          <a:p>
            <a:pPr>
              <a:defRPr/>
            </a:pPr>
            <a:fld id="{314A5CDC-BCCA-4228-8EFA-B37FD4FFBD0F}" type="slidenum">
              <a:rPr lang="ru-RU" smtClean="0"/>
              <a:pPr>
                <a:defRPr/>
              </a:pPr>
              <a:t>6</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bwMode="auto">
          <a:noFill/>
          <a:ln>
            <a:solidFill>
              <a:srgbClr val="000000"/>
            </a:solidFill>
            <a:miter lim="800000"/>
            <a:headEnd/>
            <a:tailEnd/>
          </a:ln>
        </p:spPr>
      </p:sp>
      <p:sp>
        <p:nvSpPr>
          <p:cNvPr id="9216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b="1" smtClean="0"/>
              <a:t>Великая китайская стена</a:t>
            </a:r>
            <a:r>
              <a:rPr lang="ru-RU" smtClean="0"/>
              <a:t> (</a:t>
            </a:r>
            <a:r>
              <a:rPr lang="ru-RU" u="sng" smtClean="0">
                <a:hlinkClick r:id="rId3" tooltip="Китайский язык"/>
              </a:rPr>
              <a:t>кит.</a:t>
            </a:r>
            <a:r>
              <a:rPr lang="ru-RU" smtClean="0"/>
              <a:t> </a:t>
            </a:r>
            <a:r>
              <a:rPr lang="ru-RU" u="sng" smtClean="0">
                <a:hlinkClick r:id="rId4" tooltip="Китайская письменность"/>
              </a:rPr>
              <a:t>трад.</a:t>
            </a:r>
            <a:r>
              <a:rPr lang="ru-RU" smtClean="0"/>
              <a:t> 長城, </a:t>
            </a:r>
            <a:r>
              <a:rPr lang="ru-RU" u="sng" smtClean="0">
                <a:hlinkClick r:id="rId4" tooltip="Китайская письменность"/>
              </a:rPr>
              <a:t>упр.</a:t>
            </a:r>
            <a:r>
              <a:rPr lang="ru-RU" smtClean="0"/>
              <a:t> 长城, </a:t>
            </a:r>
            <a:r>
              <a:rPr lang="ru-RU" u="sng" smtClean="0">
                <a:hlinkClick r:id="rId5" tooltip="Пиньинь"/>
              </a:rPr>
              <a:t>пиньинь</a:t>
            </a:r>
            <a:r>
              <a:rPr lang="ru-RU" smtClean="0"/>
              <a:t> </a:t>
            </a:r>
            <a:r>
              <a:rPr lang="ru-RU" i="1" smtClean="0"/>
              <a:t>Chángchéng</a:t>
            </a:r>
            <a:r>
              <a:rPr lang="ru-RU" smtClean="0"/>
              <a:t>, буквально </a:t>
            </a:r>
            <a:r>
              <a:rPr lang="ru-RU" i="1" smtClean="0"/>
              <a:t>«Длинная стена»</a:t>
            </a:r>
            <a:r>
              <a:rPr lang="ru-RU" smtClean="0"/>
              <a:t> или </a:t>
            </a:r>
            <a:r>
              <a:rPr lang="ru-RU" u="sng" smtClean="0">
                <a:hlinkClick r:id="rId3" tooltip="Китайский язык"/>
              </a:rPr>
              <a:t>кит.</a:t>
            </a:r>
            <a:r>
              <a:rPr lang="ru-RU" smtClean="0"/>
              <a:t> </a:t>
            </a:r>
            <a:r>
              <a:rPr lang="ru-RU" u="sng" smtClean="0">
                <a:hlinkClick r:id="rId4" tooltip="Китайская письменность"/>
              </a:rPr>
              <a:t>трад.</a:t>
            </a:r>
            <a:r>
              <a:rPr lang="ru-RU" smtClean="0"/>
              <a:t> 萬里長城, </a:t>
            </a:r>
            <a:r>
              <a:rPr lang="ru-RU" u="sng" smtClean="0">
                <a:hlinkClick r:id="rId4" tooltip="Китайская письменность"/>
              </a:rPr>
              <a:t>упр.</a:t>
            </a:r>
            <a:r>
              <a:rPr lang="ru-RU" smtClean="0"/>
              <a:t> 万里长城, </a:t>
            </a:r>
            <a:r>
              <a:rPr lang="ru-RU" u="sng" smtClean="0">
                <a:hlinkClick r:id="rId5" tooltip="Пиньинь"/>
              </a:rPr>
              <a:t>пиньинь</a:t>
            </a:r>
            <a:r>
              <a:rPr lang="ru-RU" smtClean="0"/>
              <a:t> </a:t>
            </a:r>
            <a:r>
              <a:rPr lang="ru-RU" i="1" smtClean="0"/>
              <a:t>Wànlǐ Chángchéng</a:t>
            </a:r>
            <a:r>
              <a:rPr lang="ru-RU" smtClean="0"/>
              <a:t>, буквально </a:t>
            </a:r>
            <a:r>
              <a:rPr lang="ru-RU" i="1" smtClean="0"/>
              <a:t>«Длинная стена в 10 000 </a:t>
            </a:r>
            <a:r>
              <a:rPr lang="ru-RU" i="1" u="sng" smtClean="0">
                <a:hlinkClick r:id="rId6" tooltip="Ли (единица длины)"/>
              </a:rPr>
              <a:t>ли</a:t>
            </a:r>
            <a:r>
              <a:rPr lang="ru-RU" i="1" smtClean="0"/>
              <a:t>»</a:t>
            </a:r>
            <a:r>
              <a:rPr lang="ru-RU" smtClean="0"/>
              <a:t>) — крупнейший </a:t>
            </a:r>
            <a:r>
              <a:rPr lang="ru-RU" u="sng" smtClean="0">
                <a:hlinkClick r:id="rId7" tooltip="Памятник архитектуры"/>
              </a:rPr>
              <a:t>памятник архитектуры</a:t>
            </a:r>
            <a:r>
              <a:rPr lang="ru-RU" smtClean="0"/>
              <a:t>. Проходит по северному </a:t>
            </a:r>
            <a:r>
              <a:rPr lang="ru-RU" u="sng" smtClean="0">
                <a:hlinkClick r:id="rId8" tooltip="Китай"/>
              </a:rPr>
              <a:t>Китаю</a:t>
            </a:r>
            <a:r>
              <a:rPr lang="ru-RU" smtClean="0"/>
              <a:t> на протяжении 8851,8 км</a:t>
            </a:r>
            <a:r>
              <a:rPr lang="ru-RU" u="sng" baseline="30000" smtClean="0">
                <a:hlinkClick r:id="rId9"/>
              </a:rPr>
              <a:t>[1]</a:t>
            </a:r>
            <a:r>
              <a:rPr lang="ru-RU" smtClean="0"/>
              <a:t> (с учётом ответвлений), а на участке </a:t>
            </a:r>
            <a:r>
              <a:rPr lang="ru-RU" u="sng" smtClean="0">
                <a:hlinkClick r:id="rId10" tooltip="Бадалин"/>
              </a:rPr>
              <a:t>Бадалин</a:t>
            </a:r>
            <a:r>
              <a:rPr lang="ru-RU" smtClean="0"/>
              <a:t> проходит в непосредственной близости от </a:t>
            </a:r>
            <a:r>
              <a:rPr lang="ru-RU" u="sng" smtClean="0">
                <a:hlinkClick r:id="rId11" tooltip="Пекин"/>
              </a:rPr>
              <a:t>Пекина</a:t>
            </a:r>
            <a:r>
              <a:rPr lang="ru-RU" smtClean="0"/>
              <a:t>.</a:t>
            </a:r>
          </a:p>
          <a:p>
            <a:pPr eaLnBrk="1" hangingPunct="1">
              <a:spcBef>
                <a:spcPct val="0"/>
              </a:spcBef>
            </a:pPr>
            <a:endParaRPr lang="ru-RU" smtClean="0"/>
          </a:p>
        </p:txBody>
      </p:sp>
      <p:sp>
        <p:nvSpPr>
          <p:cNvPr id="8602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60ABE-5C48-4300-820A-B4AAADAF0857}" type="slidenum">
              <a:rPr lang="ru-RU" smtClean="0"/>
              <a:pPr fontAlgn="base">
                <a:spcBef>
                  <a:spcPct val="0"/>
                </a:spcBef>
                <a:spcAft>
                  <a:spcPct val="0"/>
                </a:spcAft>
                <a:defRPr/>
              </a:pPr>
              <a:t>7</a:t>
            </a:fld>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Образ слайда 1"/>
          <p:cNvSpPr>
            <a:spLocks noGrp="1" noRot="1" noChangeAspect="1" noTextEdit="1"/>
          </p:cNvSpPr>
          <p:nvPr>
            <p:ph type="sldImg"/>
          </p:nvPr>
        </p:nvSpPr>
        <p:spPr bwMode="auto">
          <a:noFill/>
          <a:ln>
            <a:solidFill>
              <a:srgbClr val="000000"/>
            </a:solidFill>
            <a:miter lim="800000"/>
            <a:headEnd/>
            <a:tailEnd/>
          </a:ln>
        </p:spPr>
      </p:sp>
      <p:sp>
        <p:nvSpPr>
          <p:cNvPr id="3" name="Заметки 2"/>
          <p:cNvSpPr>
            <a:spLocks noGrp="1"/>
          </p:cNvSpPr>
          <p:nvPr>
            <p:ph type="body" idx="1"/>
          </p:nvPr>
        </p:nvSpPr>
        <p:spPr/>
        <p:txBody>
          <a:bodyPr>
            <a:normAutofit lnSpcReduction="10000"/>
          </a:bodyPr>
          <a:lstStyle/>
          <a:p>
            <a:pPr eaLnBrk="1" fontAlgn="auto" hangingPunct="1">
              <a:spcBef>
                <a:spcPts val="0"/>
              </a:spcBef>
              <a:spcAft>
                <a:spcPts val="0"/>
              </a:spcAft>
              <a:defRPr/>
            </a:pPr>
            <a:r>
              <a:rPr lang="ru-RU" dirty="0" smtClean="0"/>
              <a:t>Строительство первой стены началось в </a:t>
            </a:r>
            <a:r>
              <a:rPr lang="ru-RU" u="sng" dirty="0" smtClean="0">
                <a:hlinkClick r:id="rId3" tooltip="III век до н. э."/>
              </a:rPr>
              <a:t>III веке до н. э.</a:t>
            </a:r>
            <a:r>
              <a:rPr lang="ru-RU" dirty="0" smtClean="0"/>
              <a:t> во время правления императора </a:t>
            </a:r>
            <a:r>
              <a:rPr lang="ru-RU" u="sng" dirty="0" err="1" smtClean="0">
                <a:hlinkClick r:id="rId4" tooltip="Цинь Ши Хуан"/>
              </a:rPr>
              <a:t>Цинь</a:t>
            </a:r>
            <a:r>
              <a:rPr lang="ru-RU" u="sng" dirty="0" smtClean="0">
                <a:hlinkClick r:id="rId4" tooltip="Цинь Ши Хуан"/>
              </a:rPr>
              <a:t> </a:t>
            </a:r>
            <a:r>
              <a:rPr lang="ru-RU" u="sng" dirty="0" err="1" smtClean="0">
                <a:hlinkClick r:id="rId4" tooltip="Цинь Ши Хуан"/>
              </a:rPr>
              <a:t>Ши-хуанди</a:t>
            </a:r>
            <a:r>
              <a:rPr lang="ru-RU" dirty="0" smtClean="0"/>
              <a:t> (</a:t>
            </a:r>
            <a:r>
              <a:rPr lang="ru-RU" u="sng" dirty="0" smtClean="0">
                <a:hlinkClick r:id="rId5" tooltip="Цинь (династия)"/>
              </a:rPr>
              <a:t>династия </a:t>
            </a:r>
            <a:r>
              <a:rPr lang="ru-RU" u="sng" dirty="0" err="1" smtClean="0">
                <a:hlinkClick r:id="rId5" tooltip="Цинь (династия)"/>
              </a:rPr>
              <a:t>Цинь</a:t>
            </a:r>
            <a:r>
              <a:rPr lang="ru-RU" dirty="0" smtClean="0"/>
              <a:t>), в период </a:t>
            </a:r>
            <a:r>
              <a:rPr lang="ru-RU" u="sng" dirty="0" smtClean="0">
                <a:hlinkClick r:id="rId6" tooltip="Период Сражающихся царств"/>
              </a:rPr>
              <a:t>Воюющих царств</a:t>
            </a:r>
            <a:r>
              <a:rPr lang="ru-RU" dirty="0" smtClean="0"/>
              <a:t> (475—221 гг. до н. э.) для защиты государства от набегов кочевого народа </a:t>
            </a:r>
            <a:r>
              <a:rPr lang="ru-RU" u="sng" dirty="0" err="1" smtClean="0">
                <a:hlinkClick r:id="rId7" tooltip="Хунну"/>
              </a:rPr>
              <a:t>хунну</a:t>
            </a:r>
            <a:r>
              <a:rPr lang="ru-RU" dirty="0" smtClean="0"/>
              <a:t>. В строительстве участвовала пятая часть тогдашнего населения страны, то есть около миллиона человек. Длина стены составляет 8 тысяч 851 километр и 800 метров.</a:t>
            </a:r>
            <a:r>
              <a:rPr lang="ru-RU" u="sng" dirty="0" smtClean="0">
                <a:hlinkClick r:id="rId8"/>
              </a:rPr>
              <a:t>[1]</a:t>
            </a:r>
            <a:endParaRPr lang="ru-RU" dirty="0" smtClean="0"/>
          </a:p>
          <a:p>
            <a:pPr eaLnBrk="1" fontAlgn="auto" hangingPunct="1">
              <a:spcBef>
                <a:spcPts val="0"/>
              </a:spcBef>
              <a:spcAft>
                <a:spcPts val="0"/>
              </a:spcAft>
              <a:defRPr/>
            </a:pPr>
            <a:r>
              <a:rPr lang="ru-RU" dirty="0" smtClean="0"/>
              <a:t>Стена должна была служить крайней северной линией возможной экспансии самих китайцев, она должна была предохранять подданных «Срединной империи» от перехода к полукочевому образу жизни, от слияния с варварами. Стена должна была чётко зафиксировать границы китайской цивилизации, способствовать консолидации единой империи, только что составленной из ряда завоёванных царств.</a:t>
            </a:r>
          </a:p>
          <a:p>
            <a:pPr eaLnBrk="1" fontAlgn="auto" hangingPunct="1">
              <a:spcBef>
                <a:spcPts val="0"/>
              </a:spcBef>
              <a:spcAft>
                <a:spcPts val="0"/>
              </a:spcAft>
              <a:defRPr/>
            </a:pPr>
            <a:r>
              <a:rPr lang="ru-RU" dirty="0" smtClean="0"/>
              <a:t>В период правления </a:t>
            </a:r>
            <a:r>
              <a:rPr lang="ru-RU" u="sng" dirty="0" smtClean="0">
                <a:hlinkClick r:id="rId9" tooltip="Хань (династия)"/>
              </a:rPr>
              <a:t>династии </a:t>
            </a:r>
            <a:r>
              <a:rPr lang="ru-RU" u="sng" dirty="0" err="1" smtClean="0">
                <a:hlinkClick r:id="rId9" tooltip="Хань (династия)"/>
              </a:rPr>
              <a:t>Хань</a:t>
            </a:r>
            <a:r>
              <a:rPr lang="ru-RU" dirty="0" smtClean="0"/>
              <a:t> (206 г. до н. э. — 220 н. э.) Стена была расширена на запад до </a:t>
            </a:r>
            <a:r>
              <a:rPr lang="ru-RU" u="sng" dirty="0" err="1" smtClean="0">
                <a:hlinkClick r:id="rId10" tooltip="Дуньхуан"/>
              </a:rPr>
              <a:t>Дуньхуана</a:t>
            </a:r>
            <a:r>
              <a:rPr lang="ru-RU" dirty="0" smtClean="0"/>
              <a:t>. Также была сооружена линия сторожевых башен, уходившая вглубь пустыни, для защиты торговых караванов от набегов кочевников. Те участки Великой Стены, которые сохранились до нашего времени, были построены, в основном, при </a:t>
            </a:r>
            <a:r>
              <a:rPr lang="ru-RU" u="sng" dirty="0" smtClean="0">
                <a:hlinkClick r:id="rId11" tooltip="Мин (династия)"/>
              </a:rPr>
              <a:t>династии Мин</a:t>
            </a:r>
            <a:r>
              <a:rPr lang="ru-RU" dirty="0" smtClean="0"/>
              <a:t> (</a:t>
            </a:r>
            <a:r>
              <a:rPr lang="ru-RU" u="sng" dirty="0" smtClean="0">
                <a:hlinkClick r:id="rId12" tooltip="1368"/>
              </a:rPr>
              <a:t>1368</a:t>
            </a:r>
            <a:r>
              <a:rPr lang="ru-RU" dirty="0" smtClean="0"/>
              <a:t>—</a:t>
            </a:r>
            <a:r>
              <a:rPr lang="ru-RU" u="sng" dirty="0" smtClean="0">
                <a:hlinkClick r:id="rId13" tooltip="1644"/>
              </a:rPr>
              <a:t>1644</a:t>
            </a:r>
            <a:r>
              <a:rPr lang="ru-RU" dirty="0" smtClean="0"/>
              <a:t>). В эту эпоху основными строительными материалами были кирпич и каменные блоки, делавшие конструкцию более надёжной. За время правления Мин Стена протянулась с востока на запад от заставы </a:t>
            </a:r>
            <a:r>
              <a:rPr lang="ru-RU" u="sng" dirty="0" err="1" smtClean="0">
                <a:hlinkClick r:id="rId14" tooltip="Шаньхайгуань"/>
              </a:rPr>
              <a:t>Шаньхайгуань</a:t>
            </a:r>
            <a:r>
              <a:rPr lang="ru-RU" dirty="0" smtClean="0"/>
              <a:t> на берегу </a:t>
            </a:r>
            <a:r>
              <a:rPr lang="ru-RU" u="sng" dirty="0" err="1" smtClean="0">
                <a:hlinkClick r:id="rId15" tooltip="Бохайский залив"/>
              </a:rPr>
              <a:t>Бохайского</a:t>
            </a:r>
            <a:r>
              <a:rPr lang="ru-RU" u="sng" dirty="0" smtClean="0">
                <a:hlinkClick r:id="rId15" tooltip="Бохайский залив"/>
              </a:rPr>
              <a:t> залива</a:t>
            </a:r>
            <a:r>
              <a:rPr lang="ru-RU" dirty="0" smtClean="0"/>
              <a:t> </a:t>
            </a:r>
            <a:r>
              <a:rPr lang="ru-RU" u="sng" dirty="0" smtClean="0">
                <a:hlinkClick r:id="rId16" tooltip="Жёлтое море"/>
              </a:rPr>
              <a:t>Жёлтого моря</a:t>
            </a:r>
            <a:r>
              <a:rPr lang="ru-RU" dirty="0" smtClean="0"/>
              <a:t> до заставы </a:t>
            </a:r>
            <a:r>
              <a:rPr lang="ru-RU" u="sng" dirty="0" err="1" smtClean="0">
                <a:hlinkClick r:id="rId17" tooltip="Юймэньгуань (страница отсутствует)"/>
              </a:rPr>
              <a:t>Юймэньгуань</a:t>
            </a:r>
            <a:r>
              <a:rPr lang="ru-RU" dirty="0" smtClean="0"/>
              <a:t> на стыке современных провинций </a:t>
            </a:r>
            <a:r>
              <a:rPr lang="ru-RU" u="sng" dirty="0" err="1" smtClean="0">
                <a:hlinkClick r:id="rId18" tooltip="Ганьсу"/>
              </a:rPr>
              <a:t>Ганьсу</a:t>
            </a:r>
            <a:r>
              <a:rPr lang="ru-RU" dirty="0" smtClean="0"/>
              <a:t> и </a:t>
            </a:r>
            <a:r>
              <a:rPr lang="ru-RU" u="sng" dirty="0" err="1" smtClean="0">
                <a:hlinkClick r:id="rId19" tooltip="Синьцзян-Уйгурский автономный район"/>
              </a:rPr>
              <a:t>Синьцзян-Уйгурского</a:t>
            </a:r>
            <a:r>
              <a:rPr lang="ru-RU" u="sng" dirty="0" smtClean="0">
                <a:hlinkClick r:id="rId19" tooltip="Синьцзян-Уйгурский автономный район"/>
              </a:rPr>
              <a:t> автономного района</a:t>
            </a:r>
            <a:r>
              <a:rPr lang="ru-RU" dirty="0" smtClean="0"/>
              <a:t>.</a:t>
            </a:r>
          </a:p>
          <a:p>
            <a:pPr eaLnBrk="1" fontAlgn="auto" hangingPunct="1">
              <a:spcBef>
                <a:spcPts val="0"/>
              </a:spcBef>
              <a:spcAft>
                <a:spcPts val="0"/>
              </a:spcAft>
              <a:defRPr/>
            </a:pPr>
            <a:r>
              <a:rPr lang="ru-RU" dirty="0" smtClean="0"/>
              <a:t>Разрушение и реставрация </a:t>
            </a:r>
            <a:r>
              <a:rPr lang="ru-RU" dirty="0" err="1" smtClean="0"/>
              <a:t>стеныМанчжурская</a:t>
            </a:r>
            <a:r>
              <a:rPr lang="ru-RU" dirty="0" smtClean="0"/>
              <a:t> </a:t>
            </a:r>
            <a:r>
              <a:rPr lang="ru-RU" u="sng" dirty="0" smtClean="0">
                <a:hlinkClick r:id="rId20" tooltip="Династия Цин"/>
              </a:rPr>
              <a:t>династия </a:t>
            </a:r>
            <a:r>
              <a:rPr lang="ru-RU" u="sng" dirty="0" err="1" smtClean="0">
                <a:hlinkClick r:id="rId20" tooltip="Династия Цин"/>
              </a:rPr>
              <a:t>Цин</a:t>
            </a:r>
            <a:r>
              <a:rPr lang="ru-RU" dirty="0" smtClean="0"/>
              <a:t> (1644—</a:t>
            </a:r>
            <a:r>
              <a:rPr lang="ru-RU" u="sng" dirty="0" smtClean="0">
                <a:hlinkClick r:id="rId21" tooltip="1911"/>
              </a:rPr>
              <a:t>1911</a:t>
            </a:r>
            <a:r>
              <a:rPr lang="ru-RU" dirty="0" smtClean="0"/>
              <a:t>), преодолев Стену с помощью предательства </a:t>
            </a:r>
            <a:r>
              <a:rPr lang="ru-RU" u="sng" dirty="0" smtClean="0">
                <a:hlinkClick r:id="rId22" tooltip="У Саньгуй"/>
              </a:rPr>
              <a:t>У </a:t>
            </a:r>
            <a:r>
              <a:rPr lang="ru-RU" u="sng" dirty="0" err="1" smtClean="0">
                <a:hlinkClick r:id="rId22" tooltip="У Саньгуй"/>
              </a:rPr>
              <a:t>Саньгуя</a:t>
            </a:r>
            <a:r>
              <a:rPr lang="ru-RU" dirty="0" smtClean="0"/>
              <a:t>, отнеслась к Стене с пренебрежением. За три века правления </a:t>
            </a:r>
            <a:r>
              <a:rPr lang="ru-RU" dirty="0" err="1" smtClean="0"/>
              <a:t>Цин</a:t>
            </a:r>
            <a:r>
              <a:rPr lang="ru-RU" dirty="0" smtClean="0"/>
              <a:t> Великая стена почти разрушилась под воздействием времени. Лишь небольшой её участок около </a:t>
            </a:r>
            <a:r>
              <a:rPr lang="ru-RU" u="sng" dirty="0" smtClean="0">
                <a:hlinkClick r:id="rId23" tooltip="Пекин"/>
              </a:rPr>
              <a:t>Пекина</a:t>
            </a:r>
            <a:r>
              <a:rPr lang="ru-RU" dirty="0" smtClean="0"/>
              <a:t> — </a:t>
            </a:r>
            <a:r>
              <a:rPr lang="ru-RU" u="sng" dirty="0" err="1" smtClean="0">
                <a:hlinkClick r:id="rId24" tooltip="Бадалин"/>
              </a:rPr>
              <a:t>Бадалин</a:t>
            </a:r>
            <a:r>
              <a:rPr lang="ru-RU" dirty="0" smtClean="0"/>
              <a:t> — поддерживался в порядке — он служил своего рода «воротами в столицу». В </a:t>
            </a:r>
            <a:r>
              <a:rPr lang="ru-RU" u="sng" dirty="0" smtClean="0">
                <a:hlinkClick r:id="rId25" tooltip="1899 год"/>
              </a:rPr>
              <a:t>1899 году</a:t>
            </a:r>
            <a:r>
              <a:rPr lang="ru-RU" dirty="0" smtClean="0"/>
              <a:t> американские газеты пустили слух о том, что </a:t>
            </a:r>
            <a:r>
              <a:rPr lang="ru-RU" u="sng" dirty="0" smtClean="0">
                <a:hlinkClick r:id="rId26" tooltip="Снос Великой Китайской стены"/>
              </a:rPr>
              <a:t>стена будет и вовсе снесена</a:t>
            </a:r>
            <a:r>
              <a:rPr lang="ru-RU" dirty="0" smtClean="0"/>
              <a:t>, а на её месте построено шоссе.</a:t>
            </a:r>
          </a:p>
          <a:p>
            <a:pPr eaLnBrk="1" fontAlgn="auto" hangingPunct="1">
              <a:spcBef>
                <a:spcPts val="0"/>
              </a:spcBef>
              <a:spcAft>
                <a:spcPts val="0"/>
              </a:spcAft>
              <a:defRPr/>
            </a:pPr>
            <a:r>
              <a:rPr lang="ru-RU" dirty="0" smtClean="0"/>
              <a:t>В </a:t>
            </a:r>
            <a:r>
              <a:rPr lang="ru-RU" u="sng" dirty="0" smtClean="0">
                <a:hlinkClick r:id="rId27" tooltip="1984 год"/>
              </a:rPr>
              <a:t>1984 году</a:t>
            </a:r>
            <a:r>
              <a:rPr lang="ru-RU" dirty="0" smtClean="0"/>
              <a:t> по инициативе </a:t>
            </a:r>
            <a:r>
              <a:rPr lang="ru-RU" u="sng" dirty="0" smtClean="0">
                <a:hlinkClick r:id="rId28" tooltip="Дэн Сяопин"/>
              </a:rPr>
              <a:t>Дэн Сяопина</a:t>
            </a:r>
            <a:r>
              <a:rPr lang="ru-RU" dirty="0" smtClean="0"/>
              <a:t> стартовала программа по </a:t>
            </a:r>
            <a:r>
              <a:rPr lang="ru-RU" u="sng" dirty="0" smtClean="0">
                <a:hlinkClick r:id="rId29" tooltip="Реставрация"/>
              </a:rPr>
              <a:t>реставрации</a:t>
            </a:r>
            <a:r>
              <a:rPr lang="ru-RU" dirty="0" smtClean="0"/>
              <a:t> Великой Китайской стены, финансируемая из средств китайских и зарубежных компаний, а также частных лиц.</a:t>
            </a:r>
          </a:p>
          <a:p>
            <a:pPr eaLnBrk="1" fontAlgn="auto" hangingPunct="1">
              <a:spcBef>
                <a:spcPts val="0"/>
              </a:spcBef>
              <a:spcAft>
                <a:spcPts val="0"/>
              </a:spcAft>
              <a:defRPr/>
            </a:pPr>
            <a:r>
              <a:rPr lang="ru-RU" dirty="0" smtClean="0"/>
              <a:t>Сообщается о том, что 60-километровый отрезок стены в регионе </a:t>
            </a:r>
            <a:r>
              <a:rPr lang="ru-RU" dirty="0" err="1" smtClean="0"/>
              <a:t>Мингин</a:t>
            </a:r>
            <a:r>
              <a:rPr lang="ru-RU" dirty="0" smtClean="0"/>
              <a:t> области </a:t>
            </a:r>
            <a:r>
              <a:rPr lang="ru-RU" u="sng" dirty="0" err="1" smtClean="0">
                <a:hlinkClick r:id="rId30" tooltip="Шаньси"/>
              </a:rPr>
              <a:t>Шаньси</a:t>
            </a:r>
            <a:r>
              <a:rPr lang="ru-RU" dirty="0" smtClean="0"/>
              <a:t> на северо-западе страны подвергается активной эрозии. Причина — интенсивные методы ведения сельского хозяйства в Китае, начиная с 1950-х, которые привели к иссушению подземных вод, а в результате этот регион стал главным источником и центром зарождения </a:t>
            </a:r>
            <a:r>
              <a:rPr lang="ru-RU" u="sng" dirty="0" smtClean="0">
                <a:hlinkClick r:id="rId31" tooltip="Азиатские песчаные бури"/>
              </a:rPr>
              <a:t>мощных песчаных бурь</a:t>
            </a:r>
            <a:r>
              <a:rPr lang="ru-RU" dirty="0" smtClean="0"/>
              <a:t>. Более 40 км стены уже исчезло, и лишь 10 км пока стоят на своём месте, высота стены в некоторых местах уменьшилась с пяти до двух метров</a:t>
            </a:r>
            <a:r>
              <a:rPr lang="ru-RU" u="sng" baseline="30000" dirty="0" smtClean="0">
                <a:hlinkClick r:id="rId32"/>
              </a:rPr>
              <a:t>[2]</a:t>
            </a:r>
            <a:r>
              <a:rPr lang="ru-RU" dirty="0" smtClean="0"/>
              <a:t>.</a:t>
            </a:r>
          </a:p>
          <a:p>
            <a:pPr eaLnBrk="1" fontAlgn="auto" hangingPunct="1">
              <a:spcBef>
                <a:spcPts val="0"/>
              </a:spcBef>
              <a:spcAft>
                <a:spcPts val="0"/>
              </a:spcAft>
              <a:defRPr/>
            </a:pPr>
            <a:endParaRPr lang="ru-RU" dirty="0"/>
          </a:p>
        </p:txBody>
      </p:sp>
      <p:sp>
        <p:nvSpPr>
          <p:cNvPr id="8704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EEA21B-74ED-402D-BCBA-923762376044}" type="slidenum">
              <a:rPr lang="ru-RU" smtClean="0"/>
              <a:pPr fontAlgn="base">
                <a:spcBef>
                  <a:spcPct val="0"/>
                </a:spcBef>
                <a:spcAft>
                  <a:spcPct val="0"/>
                </a:spcAft>
                <a:defRPr/>
              </a:pPr>
              <a:t>8</a:t>
            </a:fld>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Образ слайда 1"/>
          <p:cNvSpPr>
            <a:spLocks noGrp="1" noRot="1" noChangeAspect="1" noTextEdit="1"/>
          </p:cNvSpPr>
          <p:nvPr>
            <p:ph type="sldImg"/>
          </p:nvPr>
        </p:nvSpPr>
        <p:spPr bwMode="auto">
          <a:noFill/>
          <a:ln>
            <a:solidFill>
              <a:srgbClr val="000000"/>
            </a:solidFill>
            <a:miter lim="800000"/>
            <a:headEnd/>
            <a:tailEnd/>
          </a:ln>
        </p:spPr>
      </p:sp>
      <p:sp>
        <p:nvSpPr>
          <p:cNvPr id="94211"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Комплекс буддистских пещер  Юньган  (Yungang Shiku) находится 16 км к западу от китайского города Датун, провинция Шаньси.</a:t>
            </a:r>
          </a:p>
          <a:p>
            <a:r>
              <a:rPr lang="ru-RU" smtClean="0"/>
              <a:t>Все пещеры – рукотворные, высечены в сплошном скальном обрыве к югу от горы Учжоу (Wuzhou).</a:t>
            </a:r>
          </a:p>
          <a:p>
            <a:endParaRPr lang="ru-RU" smtClean="0"/>
          </a:p>
        </p:txBody>
      </p:sp>
      <p:sp>
        <p:nvSpPr>
          <p:cNvPr id="4" name="Номер слайда 3"/>
          <p:cNvSpPr>
            <a:spLocks noGrp="1"/>
          </p:cNvSpPr>
          <p:nvPr>
            <p:ph type="sldNum" sz="quarter" idx="5"/>
          </p:nvPr>
        </p:nvSpPr>
        <p:spPr/>
        <p:txBody>
          <a:bodyPr/>
          <a:lstStyle/>
          <a:p>
            <a:pPr>
              <a:defRPr/>
            </a:pPr>
            <a:fld id="{3EB5E0FE-0A98-40E8-A1A0-89E5A5028005}" type="slidenum">
              <a:rPr lang="ru-RU" smtClean="0"/>
              <a:pPr>
                <a:defRPr/>
              </a:pPr>
              <a:t>10</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p:cNvSpPr>
            <a:spLocks noGrp="1" noRot="1" noChangeAspect="1" noTextEdit="1"/>
          </p:cNvSpPr>
          <p:nvPr>
            <p:ph type="sldImg"/>
          </p:nvPr>
        </p:nvSpPr>
        <p:spPr bwMode="auto">
          <a:noFill/>
          <a:ln>
            <a:solidFill>
              <a:srgbClr val="000000"/>
            </a:solidFill>
            <a:miter lim="800000"/>
            <a:headEnd/>
            <a:tailEnd/>
          </a:ln>
        </p:spPr>
      </p:sp>
      <p:sp>
        <p:nvSpPr>
          <p:cNvPr id="9523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Это главная достопримечательность Пекина, самый большой дворцовый комплекс в мире. В 20 веке он получил название Гугун или Бывший Дворец. Раньше комплекс назывался Цзыцзиньчэн, что значит Пурпурный Запретный Город. Это название ему больше подходит, обилие красного цвета даже утомляет глаза. Коммунисты, наверное, были рады, что цвет главного символа Пекина так хорошо сочетается с их флагом. Гугун чем-то напоминает Московский Кремль вкупе с Красной площадью, сходство не только в основном колоре, но и в массе приезжих заполняющих собой эти главные столичные достопримечательности, в Пекине их не меньше, чем в Москве. </a:t>
            </a:r>
          </a:p>
          <a:p>
            <a:pPr eaLnBrk="1" hangingPunct="1">
              <a:spcBef>
                <a:spcPct val="0"/>
              </a:spcBef>
            </a:pPr>
            <a:endParaRPr lang="ru-RU" smtClean="0"/>
          </a:p>
        </p:txBody>
      </p:sp>
      <p:sp>
        <p:nvSpPr>
          <p:cNvPr id="7987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5D285B-F944-49F2-BF21-78EBC23EF8F0}" type="slidenum">
              <a:rPr lang="ru-RU" smtClean="0"/>
              <a:pPr fontAlgn="base">
                <a:spcBef>
                  <a:spcPct val="0"/>
                </a:spcBef>
                <a:spcAft>
                  <a:spcPct val="0"/>
                </a:spcAft>
                <a:defRPr/>
              </a:pPr>
              <a:t>13</a:t>
            </a:fld>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p:cNvSpPr>
            <a:spLocks noGrp="1" noRot="1" noChangeAspect="1" noTextEdit="1"/>
          </p:cNvSpPr>
          <p:nvPr>
            <p:ph type="sldImg"/>
          </p:nvPr>
        </p:nvSpPr>
        <p:spPr bwMode="auto">
          <a:noFill/>
          <a:ln>
            <a:solidFill>
              <a:srgbClr val="000000"/>
            </a:solidFill>
            <a:miter lim="800000"/>
            <a:headEnd/>
            <a:tailEnd/>
          </a:ln>
        </p:spPr>
      </p:sp>
      <p:sp>
        <p:nvSpPr>
          <p:cNvPr id="9625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b="1" u="sng" smtClean="0"/>
              <a:t>Материал из Википедии — свободной энциклопедии </a:t>
            </a:r>
          </a:p>
          <a:p>
            <a:pPr eaLnBrk="1" hangingPunct="1">
              <a:spcBef>
                <a:spcPct val="0"/>
              </a:spcBef>
            </a:pPr>
            <a:r>
              <a:rPr lang="ru-RU" i="1" smtClean="0"/>
              <a:t>Цзыцзиньчэн</a:t>
            </a:r>
            <a:r>
              <a:rPr lang="ru-RU" smtClean="0"/>
              <a:t>, буквально </a:t>
            </a:r>
            <a:r>
              <a:rPr lang="ru-RU" i="1" smtClean="0"/>
              <a:t>«</a:t>
            </a:r>
            <a:r>
              <a:rPr lang="ru-RU" i="1" u="sng" smtClean="0">
                <a:hlinkClick r:id="rId3" tooltip="Пурпурный цвет"/>
              </a:rPr>
              <a:t>Пурпурный</a:t>
            </a:r>
            <a:r>
              <a:rPr lang="ru-RU" i="1" smtClean="0"/>
              <a:t> запретный город»</a:t>
            </a:r>
            <a:r>
              <a:rPr lang="ru-RU" smtClean="0"/>
              <a:t>; в наши дни обычно именуется </a:t>
            </a:r>
            <a:r>
              <a:rPr lang="ru-RU" u="sng" smtClean="0">
                <a:hlinkClick r:id="rId4" tooltip="Китайский язык"/>
              </a:rPr>
              <a:t>кит.</a:t>
            </a:r>
            <a:r>
              <a:rPr lang="ru-RU" smtClean="0"/>
              <a:t> 故宫, </a:t>
            </a:r>
            <a:r>
              <a:rPr lang="ru-RU" u="sng" smtClean="0">
                <a:hlinkClick r:id="rId5" tooltip="Пиньинь"/>
              </a:rPr>
              <a:t>пиньинь</a:t>
            </a:r>
            <a:r>
              <a:rPr lang="ru-RU" smtClean="0"/>
              <a:t> </a:t>
            </a:r>
            <a:r>
              <a:rPr lang="ru-RU" i="1" smtClean="0"/>
              <a:t>Gùgōng</a:t>
            </a:r>
            <a:r>
              <a:rPr lang="ru-RU" smtClean="0"/>
              <a:t>, </a:t>
            </a:r>
            <a:r>
              <a:rPr lang="ru-RU" u="sng" smtClean="0">
                <a:hlinkClick r:id="rId6" tooltip="Транскрипционная система Палладия"/>
              </a:rPr>
              <a:t>палл.</a:t>
            </a:r>
            <a:r>
              <a:rPr lang="ru-RU" smtClean="0"/>
              <a:t> </a:t>
            </a:r>
            <a:r>
              <a:rPr lang="ru-RU" b="1" i="1" smtClean="0"/>
              <a:t>Гугун</a:t>
            </a:r>
            <a:r>
              <a:rPr lang="ru-RU" smtClean="0"/>
              <a:t>, буквально </a:t>
            </a:r>
            <a:r>
              <a:rPr lang="ru-RU" i="1" smtClean="0"/>
              <a:t>«Бывший дворец»</a:t>
            </a:r>
            <a:r>
              <a:rPr lang="ru-RU" u="sng" baseline="30000" smtClean="0">
                <a:hlinkClick r:id="rId7"/>
              </a:rPr>
              <a:t>[1]</a:t>
            </a:r>
            <a:r>
              <a:rPr lang="ru-RU" smtClean="0"/>
              <a:t>) — самый обширный дворцовый комплекс в мире (961x753 метров (3150х2470 </a:t>
            </a:r>
            <a:r>
              <a:rPr lang="ru-RU" u="sng" smtClean="0">
                <a:hlinkClick r:id="rId8" tooltip="Фут"/>
              </a:rPr>
              <a:t>футов</a:t>
            </a:r>
            <a:r>
              <a:rPr lang="ru-RU" smtClean="0"/>
              <a:t>), 720 тыс. м</a:t>
            </a:r>
            <a:r>
              <a:rPr lang="ru-RU" baseline="30000" smtClean="0"/>
              <a:t>2</a:t>
            </a:r>
            <a:r>
              <a:rPr lang="ru-RU" smtClean="0"/>
              <a:t>), главный дворцовый комплекс китайских императоров с XV по начало XX века. Находится в центре </a:t>
            </a:r>
            <a:r>
              <a:rPr lang="ru-RU" u="sng" smtClean="0">
                <a:hlinkClick r:id="rId9" tooltip="Пекин"/>
              </a:rPr>
              <a:t>Пекина</a:t>
            </a:r>
            <a:r>
              <a:rPr lang="ru-RU" smtClean="0"/>
              <a:t>, к северу от главной площади </a:t>
            </a:r>
            <a:r>
              <a:rPr lang="ru-RU" u="sng" smtClean="0">
                <a:hlinkClick r:id="rId10" tooltip="Площадь Тяньаньмэнь"/>
              </a:rPr>
              <a:t>Тяньаньмынь</a:t>
            </a:r>
            <a:r>
              <a:rPr lang="ru-RU" smtClean="0"/>
              <a:t> и восточнее </a:t>
            </a:r>
            <a:r>
              <a:rPr lang="ru-RU" u="sng" smtClean="0">
                <a:hlinkClick r:id="rId11" tooltip="Чжуннаньхай"/>
              </a:rPr>
              <a:t>озёрного квартала</a:t>
            </a:r>
            <a:r>
              <a:rPr lang="ru-RU" smtClean="0"/>
              <a:t> (резиденции современных руководителей страны).</a:t>
            </a:r>
          </a:p>
          <a:p>
            <a:pPr eaLnBrk="1" hangingPunct="1">
              <a:spcBef>
                <a:spcPct val="0"/>
              </a:spcBef>
            </a:pPr>
            <a:r>
              <a:rPr lang="ru-RU" smtClean="0"/>
              <a:t>Отсюда Поднебесной правили 24 императора династий </a:t>
            </a:r>
            <a:r>
              <a:rPr lang="ru-RU" u="sng" smtClean="0">
                <a:hlinkClick r:id="rId12" tooltip="Династия Мин"/>
              </a:rPr>
              <a:t>Мин</a:t>
            </a:r>
            <a:r>
              <a:rPr lang="ru-RU" smtClean="0"/>
              <a:t> и </a:t>
            </a:r>
            <a:r>
              <a:rPr lang="ru-RU" u="sng" smtClean="0">
                <a:hlinkClick r:id="rId13" tooltip="Династия Цин"/>
              </a:rPr>
              <a:t>Цин</a:t>
            </a:r>
            <a:r>
              <a:rPr lang="ru-RU" smtClean="0"/>
              <a:t>. Первым из китайских объектов занесён </a:t>
            </a:r>
            <a:r>
              <a:rPr lang="ru-RU" u="sng" smtClean="0">
                <a:hlinkClick r:id="rId14" tooltip="ЮНЕСКО"/>
              </a:rPr>
              <a:t>ЮНЕСКО</a:t>
            </a:r>
            <a:r>
              <a:rPr lang="ru-RU" smtClean="0"/>
              <a:t> в список </a:t>
            </a:r>
            <a:r>
              <a:rPr lang="ru-RU" u="sng" smtClean="0">
                <a:hlinkClick r:id="rId15" tooltip="Всемирное наследие"/>
              </a:rPr>
              <a:t>всемирного наследия человечества</a:t>
            </a:r>
            <a:r>
              <a:rPr lang="ru-RU" smtClean="0"/>
              <a:t> (в </a:t>
            </a:r>
            <a:r>
              <a:rPr lang="ru-RU" u="sng" smtClean="0">
                <a:hlinkClick r:id="rId16" tooltip="1987"/>
              </a:rPr>
              <a:t>1987</a:t>
            </a:r>
            <a:r>
              <a:rPr lang="ru-RU" smtClean="0"/>
              <a:t> г.)</a:t>
            </a:r>
          </a:p>
          <a:p>
            <a:pPr eaLnBrk="1" hangingPunct="1">
              <a:spcBef>
                <a:spcPct val="0"/>
              </a:spcBef>
            </a:pPr>
            <a:r>
              <a:rPr lang="ru-RU" smtClean="0"/>
              <a:t>При строительстве дворца был важен «правильный» </a:t>
            </a:r>
            <a:r>
              <a:rPr lang="ru-RU" b="1" smtClean="0"/>
              <a:t>фэн-шуй</a:t>
            </a:r>
            <a:r>
              <a:rPr lang="ru-RU" smtClean="0"/>
              <a:t>, а это означало, что на юге должна протекать река, которая гармонизирует «хорошую» южную энергию ци, а на севере должна стоять гора, отсекающая «плохую» северную энергию. Все пришлось создавать искусственно – прорыли южный канал Нэйцзиньшуй или Внутренняя Река Золотой Воды и насыпали холм на севере – Цзиншань. Канал Нэйцзиньшуй</a:t>
            </a:r>
          </a:p>
          <a:p>
            <a:pPr eaLnBrk="1" hangingPunct="1">
              <a:spcBef>
                <a:spcPct val="0"/>
              </a:spcBef>
            </a:pPr>
            <a:endParaRPr lang="ru-RU" smtClean="0"/>
          </a:p>
        </p:txBody>
      </p:sp>
      <p:sp>
        <p:nvSpPr>
          <p:cNvPr id="7885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27583D-457E-4586-AFDC-9B13513CD9E2}" type="slidenum">
              <a:rPr lang="ru-RU" smtClean="0"/>
              <a:pPr fontAlgn="base">
                <a:spcBef>
                  <a:spcPct val="0"/>
                </a:spcBef>
                <a:spcAft>
                  <a:spcPct val="0"/>
                </a:spcAft>
                <a:defRPr/>
              </a:pPr>
              <a:t>14</a:t>
            </a:fld>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Образ слайда 1"/>
          <p:cNvSpPr>
            <a:spLocks noGrp="1" noRot="1" noChangeAspect="1" noTextEdit="1"/>
          </p:cNvSpPr>
          <p:nvPr>
            <p:ph type="sldImg"/>
          </p:nvPr>
        </p:nvSpPr>
        <p:spPr bwMode="auto">
          <a:noFill/>
          <a:ln>
            <a:solidFill>
              <a:srgbClr val="000000"/>
            </a:solidFill>
            <a:miter lim="800000"/>
            <a:headEnd/>
            <a:tailEnd/>
          </a:ln>
        </p:spPr>
      </p:sp>
      <p:sp>
        <p:nvSpPr>
          <p:cNvPr id="3" name="Заметки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ru-RU" dirty="0" smtClean="0"/>
              <a:t>За пяти тысячелетнюю историю </a:t>
            </a:r>
            <a:r>
              <a:rPr lang="ru-RU" dirty="0" smtClean="0">
                <a:hlinkClick r:id="rId3" tooltip="Китай (цивилизация)"/>
              </a:rPr>
              <a:t>китайской цивилизации</a:t>
            </a:r>
            <a:r>
              <a:rPr lang="ru-RU" dirty="0" smtClean="0"/>
              <a:t> сохранилось немало архитектурных сооружений, многие из которых по праву считаются шедеврами мирового масштаба. Их разнообразие и оригинальность воплощают в себе традиции старины и лучшие достижения китайского зодчества.</a:t>
            </a:r>
          </a:p>
          <a:p>
            <a:pPr eaLnBrk="1" fontAlgn="auto" hangingPunct="1">
              <a:spcBef>
                <a:spcPts val="0"/>
              </a:spcBef>
              <a:spcAft>
                <a:spcPts val="0"/>
              </a:spcAft>
              <a:defRPr/>
            </a:pPr>
            <a:r>
              <a:rPr lang="ru-RU" dirty="0" smtClean="0"/>
              <a:t>Традиционная китайская архитектура имеет ряд особенностей, которые присущи только ей</a:t>
            </a:r>
          </a:p>
          <a:p>
            <a:pPr eaLnBrk="1" fontAlgn="auto" hangingPunct="1">
              <a:spcBef>
                <a:spcPts val="0"/>
              </a:spcBef>
              <a:spcAft>
                <a:spcPts val="0"/>
              </a:spcAft>
              <a:defRPr/>
            </a:pPr>
            <a:r>
              <a:rPr lang="ru-RU" dirty="0" smtClean="0"/>
              <a:t>Подавляющее большинство строений в древнем </a:t>
            </a:r>
            <a:r>
              <a:rPr lang="ru-RU" u="sng" dirty="0" smtClean="0">
                <a:hlinkClick r:id="rId4" tooltip="Китай"/>
              </a:rPr>
              <a:t>Китае</a:t>
            </a:r>
            <a:r>
              <a:rPr lang="ru-RU" dirty="0" smtClean="0"/>
              <a:t> строились из дерева. Будь то жилой дом или императорский дворец, в первую очередь в землю вбивали деревянные </a:t>
            </a:r>
            <a:r>
              <a:rPr lang="ru-RU" u="sng" dirty="0" smtClean="0">
                <a:hlinkClick r:id="rId5" tooltip="Столб"/>
              </a:rPr>
              <a:t>столбы</a:t>
            </a:r>
            <a:r>
              <a:rPr lang="ru-RU" dirty="0" smtClean="0"/>
              <a:t>, которые вверху соединялись </a:t>
            </a:r>
            <a:r>
              <a:rPr lang="ru-RU" u="sng" dirty="0" smtClean="0">
                <a:hlinkClick r:id="rId6" tooltip="Балка (техника)"/>
              </a:rPr>
              <a:t>балками</a:t>
            </a:r>
            <a:r>
              <a:rPr lang="ru-RU" dirty="0" smtClean="0"/>
              <a:t>. На этом основании затем возводилась </a:t>
            </a:r>
            <a:r>
              <a:rPr lang="ru-RU" u="sng" dirty="0" smtClean="0">
                <a:hlinkClick r:id="rId7" tooltip="Кровля"/>
              </a:rPr>
              <a:t>кровля</a:t>
            </a:r>
            <a:r>
              <a:rPr lang="ru-RU" dirty="0" smtClean="0"/>
              <a:t>, покрываемая впоследствии </a:t>
            </a:r>
            <a:r>
              <a:rPr lang="ru-RU" u="sng" dirty="0" smtClean="0">
                <a:hlinkClick r:id="rId8" tooltip="Черепица"/>
              </a:rPr>
              <a:t>черепицей</a:t>
            </a:r>
            <a:r>
              <a:rPr lang="ru-RU" dirty="0" smtClean="0"/>
              <a:t>. Проёмы между столбами заполнялись </a:t>
            </a:r>
            <a:r>
              <a:rPr lang="ru-RU" u="sng" dirty="0" smtClean="0">
                <a:hlinkClick r:id="rId9" tooltip="Кирпич"/>
              </a:rPr>
              <a:t>кирпичами</a:t>
            </a:r>
            <a:r>
              <a:rPr lang="ru-RU" dirty="0" smtClean="0"/>
              <a:t>, </a:t>
            </a:r>
            <a:r>
              <a:rPr lang="ru-RU" u="sng" dirty="0" smtClean="0">
                <a:hlinkClick r:id="rId10" tooltip="Глина"/>
              </a:rPr>
              <a:t>глиной</a:t>
            </a:r>
            <a:r>
              <a:rPr lang="ru-RU" dirty="0" smtClean="0"/>
              <a:t>, </a:t>
            </a:r>
            <a:r>
              <a:rPr lang="ru-RU" u="sng" dirty="0" smtClean="0">
                <a:hlinkClick r:id="rId11" tooltip="Бамбук"/>
              </a:rPr>
              <a:t>бамбуком</a:t>
            </a:r>
            <a:r>
              <a:rPr lang="ru-RU" dirty="0" smtClean="0"/>
              <a:t> или другим материалом. Таким образом, стены не несли функции несущей конструкции.</a:t>
            </a:r>
          </a:p>
          <a:p>
            <a:pPr eaLnBrk="1" fontAlgn="auto" hangingPunct="1">
              <a:spcBef>
                <a:spcPts val="0"/>
              </a:spcBef>
              <a:spcAft>
                <a:spcPts val="0"/>
              </a:spcAft>
              <a:defRPr/>
            </a:pPr>
            <a:r>
              <a:rPr lang="ru-RU" dirty="0" smtClean="0"/>
              <a:t>Древние китайцы, вероятно, одни из первых использовали «поточный метод» в архитектуре. Стандартная конструкция сооружений позволяла точно знать размеры деталей, из которых она возводилась. Поэтому строители могли изготавливать их по отдельности, а затем собирать непосредственно на месте строительства. В результате возведение осуществлялось ударными темпами. Например, императорская резиденция — </a:t>
            </a:r>
            <a:r>
              <a:rPr lang="ru-RU" u="sng" dirty="0" smtClean="0">
                <a:hlinkClick r:id="rId12" tooltip="Запретный город"/>
              </a:rPr>
              <a:t>Запретный город</a:t>
            </a:r>
            <a:r>
              <a:rPr lang="ru-RU" dirty="0" smtClean="0"/>
              <a:t> в </a:t>
            </a:r>
            <a:r>
              <a:rPr lang="ru-RU" u="sng" dirty="0" smtClean="0">
                <a:hlinkClick r:id="rId13" tooltip="Пекин"/>
              </a:rPr>
              <a:t>Пекине</a:t>
            </a:r>
            <a:r>
              <a:rPr lang="ru-RU" dirty="0" smtClean="0"/>
              <a:t>, общей площадью 720 тысяч квадратных метров был построен всего за 13 лет. Для сравнения, только на сооружение купола собора </a:t>
            </a:r>
            <a:r>
              <a:rPr lang="ru-RU" u="sng" dirty="0" err="1" smtClean="0">
                <a:hlinkClick r:id="rId14" tooltip="Санта-Мария-дель-Фьоре"/>
              </a:rPr>
              <a:t>Санта-Мария-дель-Фьоре</a:t>
            </a:r>
            <a:r>
              <a:rPr lang="ru-RU" dirty="0" smtClean="0"/>
              <a:t> во Флоренции было потрачено около 30 лет.</a:t>
            </a:r>
          </a:p>
          <a:p>
            <a:pPr eaLnBrk="1" fontAlgn="auto" hangingPunct="1">
              <a:spcBef>
                <a:spcPts val="0"/>
              </a:spcBef>
              <a:spcAft>
                <a:spcPts val="0"/>
              </a:spcAft>
              <a:defRPr/>
            </a:pPr>
            <a:r>
              <a:rPr lang="ru-RU" dirty="0" smtClean="0"/>
              <a:t>Поскольку дерево обладает определённой гибкостью и упругостью, то по сравнению с каменными сооружениями, деревянные более стойки к </a:t>
            </a:r>
            <a:r>
              <a:rPr lang="ru-RU" u="sng" dirty="0" smtClean="0">
                <a:hlinkClick r:id="rId15" tooltip="Землетрясение"/>
              </a:rPr>
              <a:t>землетрясениям</a:t>
            </a:r>
            <a:r>
              <a:rPr lang="ru-RU" dirty="0" smtClean="0"/>
              <a:t>.</a:t>
            </a:r>
          </a:p>
          <a:p>
            <a:pPr eaLnBrk="1" fontAlgn="auto" hangingPunct="1">
              <a:spcBef>
                <a:spcPts val="0"/>
              </a:spcBef>
              <a:spcAft>
                <a:spcPts val="0"/>
              </a:spcAft>
              <a:defRPr/>
            </a:pPr>
            <a:r>
              <a:rPr lang="ru-RU" dirty="0" smtClean="0"/>
              <a:t>При всех своих достоинствах, деревянные конструкции имеют и существенные недостатки, главное из которых — недолговечность и </a:t>
            </a:r>
            <a:r>
              <a:rPr lang="ru-RU" dirty="0" err="1" smtClean="0"/>
              <a:t>пожароопасность</a:t>
            </a:r>
            <a:r>
              <a:rPr lang="ru-RU" dirty="0" smtClean="0"/>
              <a:t>. Многие архитектурные памятники сгорели от ударов </a:t>
            </a:r>
            <a:r>
              <a:rPr lang="ru-RU" u="sng" dirty="0" smtClean="0">
                <a:hlinkClick r:id="rId16" tooltip="Молния"/>
              </a:rPr>
              <a:t>молний</a:t>
            </a:r>
            <a:r>
              <a:rPr lang="ru-RU" dirty="0" smtClean="0"/>
              <a:t> или пострадали от </a:t>
            </a:r>
            <a:r>
              <a:rPr lang="ru-RU" u="sng" dirty="0" smtClean="0">
                <a:hlinkClick r:id="rId17" tooltip="Пожар"/>
              </a:rPr>
              <a:t>пожаров</a:t>
            </a:r>
            <a:endParaRPr lang="ru-RU" b="1" u="sng" dirty="0"/>
          </a:p>
        </p:txBody>
      </p:sp>
      <p:sp>
        <p:nvSpPr>
          <p:cNvPr id="7782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4CFAD8-3B36-4A55-BD63-CBA6D7F41FF6}" type="slidenum">
              <a:rPr lang="ru-RU" smtClean="0"/>
              <a:pPr fontAlgn="base">
                <a:spcBef>
                  <a:spcPct val="0"/>
                </a:spcBef>
                <a:spcAft>
                  <a:spcPct val="0"/>
                </a:spcAft>
                <a:defRPr/>
              </a:pPr>
              <a:t>17</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0208130-A333-4997-8765-0ABC7DB87B7F}" type="datetimeFigureOut">
              <a:rPr lang="ru-RU"/>
              <a:pPr>
                <a:defRPr/>
              </a:pPr>
              <a:t>11.02.2015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27A13B7-9FCC-48CE-A746-B54F93CB30E4}" type="slidenum">
              <a:rPr lang="ru-RU"/>
              <a:pPr>
                <a:defRPr/>
              </a:pPr>
              <a:t>‹#›</a:t>
            </a:fld>
            <a:endParaRPr lang="ru-RU"/>
          </a:p>
        </p:txBody>
      </p:sp>
    </p:spTree>
  </p:cSld>
  <p:clrMapOvr>
    <a:masterClrMapping/>
  </p:clrMapOvr>
  <p:transition>
    <p:strips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A794C72-8DF0-4171-8988-FBCA169963F3}" type="datetimeFigureOut">
              <a:rPr lang="ru-RU"/>
              <a:pPr>
                <a:defRPr/>
              </a:pPr>
              <a:t>11.02.2015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25515F8-4A75-4AE4-AC91-ABD0A87FF68B}" type="slidenum">
              <a:rPr lang="ru-RU"/>
              <a:pPr>
                <a:defRPr/>
              </a:pPr>
              <a:t>‹#›</a:t>
            </a:fld>
            <a:endParaRPr lang="ru-RU"/>
          </a:p>
        </p:txBody>
      </p:sp>
    </p:spTree>
  </p:cSld>
  <p:clrMapOvr>
    <a:masterClrMapping/>
  </p:clrMapOvr>
  <p:transition>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F322304-FAD4-43BC-8AAA-F0279565C9ED}" type="datetimeFigureOut">
              <a:rPr lang="ru-RU"/>
              <a:pPr>
                <a:defRPr/>
              </a:pPr>
              <a:t>11.02.2015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40F603D-1F94-4750-B9FF-8B6E9D7B2CA9}" type="slidenum">
              <a:rPr lang="ru-RU"/>
              <a:pPr>
                <a:defRPr/>
              </a:pPr>
              <a:t>‹#›</a:t>
            </a:fld>
            <a:endParaRPr lang="ru-RU"/>
          </a:p>
        </p:txBody>
      </p:sp>
    </p:spTree>
  </p:cSld>
  <p:clrMapOvr>
    <a:masterClrMapping/>
  </p:clrMapOvr>
  <p:transition>
    <p:strips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29D5931-91D4-498E-8865-A47CDF502C96}" type="datetimeFigureOut">
              <a:rPr lang="ru-RU"/>
              <a:pPr>
                <a:defRPr/>
              </a:pPr>
              <a:t>11.02.2015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2DE86F7-09EF-4F40-8481-C275813D4BDA}" type="slidenum">
              <a:rPr lang="ru-RU"/>
              <a:pPr>
                <a:defRPr/>
              </a:pPr>
              <a:t>‹#›</a:t>
            </a:fld>
            <a:endParaRPr lang="ru-RU"/>
          </a:p>
        </p:txBody>
      </p:sp>
    </p:spTree>
  </p:cSld>
  <p:clrMapOvr>
    <a:masterClrMapping/>
  </p:clrMapOvr>
  <p:transition>
    <p:strips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9173778B-D236-4544-92B9-25B8ED29731D}" type="datetimeFigureOut">
              <a:rPr lang="ru-RU"/>
              <a:pPr>
                <a:defRPr/>
              </a:pPr>
              <a:t>11.02.2015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81F2C16-CB79-4E94-A657-714360D6EC2A}" type="slidenum">
              <a:rPr lang="ru-RU"/>
              <a:pPr>
                <a:defRPr/>
              </a:pPr>
              <a:t>‹#›</a:t>
            </a:fld>
            <a:endParaRPr lang="ru-RU"/>
          </a:p>
        </p:txBody>
      </p:sp>
    </p:spTree>
  </p:cSld>
  <p:clrMapOvr>
    <a:masterClrMapping/>
  </p:clrMapOvr>
  <p:transition>
    <p:strips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97AF53D-801D-4D1C-9379-DEA810813D87}" type="datetimeFigureOut">
              <a:rPr lang="ru-RU"/>
              <a:pPr>
                <a:defRPr/>
              </a:pPr>
              <a:t>11.02.2015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7A8023B-D5F1-4FD2-A89E-E68ABE46C6E2}" type="slidenum">
              <a:rPr lang="ru-RU"/>
              <a:pPr>
                <a:defRPr/>
              </a:pPr>
              <a:t>‹#›</a:t>
            </a:fld>
            <a:endParaRPr lang="ru-RU"/>
          </a:p>
        </p:txBody>
      </p:sp>
    </p:spTree>
  </p:cSld>
  <p:clrMapOvr>
    <a:masterClrMapping/>
  </p:clrMapOvr>
  <p:transition>
    <p:strips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235ED207-03F7-4353-8E68-B34451E9A953}" type="datetimeFigureOut">
              <a:rPr lang="ru-RU"/>
              <a:pPr>
                <a:defRPr/>
              </a:pPr>
              <a:t>11.02.2015</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5BA437E3-0A72-4CA2-96CB-FF009C328800}" type="slidenum">
              <a:rPr lang="ru-RU"/>
              <a:pPr>
                <a:defRPr/>
              </a:pPr>
              <a:t>‹#›</a:t>
            </a:fld>
            <a:endParaRPr lang="ru-RU"/>
          </a:p>
        </p:txBody>
      </p:sp>
    </p:spTree>
  </p:cSld>
  <p:clrMapOvr>
    <a:masterClrMapping/>
  </p:clrMapOvr>
  <p:transition>
    <p:strips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2C5B989-99D2-422B-9732-390D51B82620}" type="datetimeFigureOut">
              <a:rPr lang="ru-RU"/>
              <a:pPr>
                <a:defRPr/>
              </a:pPr>
              <a:t>11.02.2015</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EA84AEAB-DEC7-4911-AF35-9732215A61B5}" type="slidenum">
              <a:rPr lang="ru-RU"/>
              <a:pPr>
                <a:defRPr/>
              </a:pPr>
              <a:t>‹#›</a:t>
            </a:fld>
            <a:endParaRPr lang="ru-RU"/>
          </a:p>
        </p:txBody>
      </p:sp>
    </p:spTree>
  </p:cSld>
  <p:clrMapOvr>
    <a:masterClrMapping/>
  </p:clrMapOvr>
  <p:transition>
    <p:strips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73A03F0C-1719-4075-ADA0-8AFA2CFF8A3F}" type="datetimeFigureOut">
              <a:rPr lang="ru-RU"/>
              <a:pPr>
                <a:defRPr/>
              </a:pPr>
              <a:t>11.02.2015</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7ADDC059-9016-49EE-A4F1-05961643B325}" type="slidenum">
              <a:rPr lang="ru-RU"/>
              <a:pPr>
                <a:defRPr/>
              </a:pPr>
              <a:t>‹#›</a:t>
            </a:fld>
            <a:endParaRPr lang="ru-RU"/>
          </a:p>
        </p:txBody>
      </p:sp>
    </p:spTree>
  </p:cSld>
  <p:clrMapOvr>
    <a:masterClrMapping/>
  </p:clrMapOvr>
  <p:transition>
    <p:strips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5B11D45-51F5-44C1-8FF0-D50DB15CC6C3}" type="datetimeFigureOut">
              <a:rPr lang="ru-RU"/>
              <a:pPr>
                <a:defRPr/>
              </a:pPr>
              <a:t>11.02.2015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7C26820-2669-4637-AD02-E4F5D91D1BE1}" type="slidenum">
              <a:rPr lang="ru-RU"/>
              <a:pPr>
                <a:defRPr/>
              </a:pPr>
              <a:t>‹#›</a:t>
            </a:fld>
            <a:endParaRPr lang="ru-RU"/>
          </a:p>
        </p:txBody>
      </p:sp>
    </p:spTree>
  </p:cSld>
  <p:clrMapOvr>
    <a:masterClrMapping/>
  </p:clrMapOvr>
  <p:transition>
    <p:strips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458DD08-8468-4139-93B7-037C31085BF3}" type="datetimeFigureOut">
              <a:rPr lang="ru-RU"/>
              <a:pPr>
                <a:defRPr/>
              </a:pPr>
              <a:t>11.02.2015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6AE52DB-4CF7-46DA-91D2-DCA1EC6C7C95}" type="slidenum">
              <a:rPr lang="ru-RU"/>
              <a:pPr>
                <a:defRPr/>
              </a:pPr>
              <a:t>‹#›</a:t>
            </a:fld>
            <a:endParaRPr lang="ru-RU"/>
          </a:p>
        </p:txBody>
      </p:sp>
    </p:spTree>
  </p:cSld>
  <p:clrMapOvr>
    <a:masterClrMapping/>
  </p:clrMapOvr>
  <p:transition>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D5716B6-08C3-4CF6-9F93-D9CDA5C39E24}" type="datetimeFigureOut">
              <a:rPr lang="ru-RU"/>
              <a:pPr>
                <a:defRPr/>
              </a:pPr>
              <a:t>11.02.2015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12F2606-E6AB-4317-82B6-79F84E3FE82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trips dir="ru"/>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hyperlink" Target="http://upload.wikimedia.org/wikipedia/commons/b/b9/Gugun_panorama-2005-1.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upload.wikimedia.org/wikipedia/commons/d/d2/Xiao_yan_ta.jpg" TargetMode="External"/><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hyperlink" Target="http://upload.wikimedia.org/wikipedia/commons/b/b7/Hall_of_Prayer_for_Good_Harvest.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http://upload.wikimedia.org/wikipedia/commons/f/f3/TempleofHeaven-HallofPrayer.jpg" TargetMode="Externa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upload.wikimedia.org/wikipedia/commons/c/c0/Chao_Meng-fu_001.jpg"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upload.wikimedia.org/wikipedia/commons/8/89/Gran_Muralla_Xinesa.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hyperlink" Target="http://ru.wikipedia.org/wiki/%D0%A4%D0%B0%D0%B9%D0%BB:Greatwall_large.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hyperlink" Target="http://upload.wikimedia.org/wikipedia/commons/8/81/Noel_2005_P%C3%A9kin_031_muraille_de_chine_Mutianyu.jpg" TargetMode="Externa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hyperlink" Target="http://upload.wikimedia.org/wikipedia/commons/c/c8/Great_wall_of_china-mutianyu_3.JPG" TargetMode="External"/><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duotone>
              <a:schemeClr val="accent3">
                <a:shade val="45000"/>
                <a:satMod val="135000"/>
              </a:schemeClr>
              <a:prstClr val="white"/>
            </a:duotone>
          </a:blip>
          <a:srcRect l="42897" t="23045" r="16853" b="48544"/>
          <a:stretch>
            <a:fillRect/>
          </a:stretch>
        </p:blipFill>
        <p:spPr bwMode="auto">
          <a:xfrm>
            <a:off x="0" y="0"/>
            <a:ext cx="9144000" cy="4786322"/>
          </a:xfrm>
          <a:prstGeom prst="rect">
            <a:avLst/>
          </a:prstGeom>
          <a:noFill/>
          <a:ln w="9525">
            <a:noFill/>
            <a:miter lim="800000"/>
            <a:headEnd/>
            <a:tailEnd/>
          </a:ln>
          <a:effectLst>
            <a:softEdge rad="635000"/>
          </a:effectLst>
        </p:spPr>
      </p:pic>
      <p:pic>
        <p:nvPicPr>
          <p:cNvPr id="2052" name="Рисунок 4" descr="Logo_zast.png"/>
          <p:cNvPicPr>
            <a:picLocks noChangeAspect="1"/>
          </p:cNvPicPr>
          <p:nvPr/>
        </p:nvPicPr>
        <p:blipFill>
          <a:blip r:embed="rId4"/>
          <a:srcRect/>
          <a:stretch>
            <a:fillRect/>
          </a:stretch>
        </p:blipFill>
        <p:spPr bwMode="auto">
          <a:xfrm>
            <a:off x="0" y="357188"/>
            <a:ext cx="5072063" cy="3635375"/>
          </a:xfrm>
          <a:prstGeom prst="rect">
            <a:avLst/>
          </a:prstGeom>
          <a:noFill/>
          <a:ln w="9525">
            <a:noFill/>
            <a:miter lim="800000"/>
            <a:headEnd/>
            <a:tailEnd/>
          </a:ln>
        </p:spPr>
      </p:pic>
      <p:sp>
        <p:nvSpPr>
          <p:cNvPr id="6" name="TextBox 5"/>
          <p:cNvSpPr txBox="1"/>
          <p:nvPr/>
        </p:nvSpPr>
        <p:spPr>
          <a:xfrm>
            <a:off x="214312" y="4672786"/>
            <a:ext cx="8929688" cy="2185214"/>
          </a:xfrm>
          <a:prstGeom prst="rect">
            <a:avLst/>
          </a:prstGeom>
          <a:noFill/>
          <a:effectLst/>
        </p:spPr>
        <p:txBody>
          <a:bodyPr wrap="square">
            <a:spAutoFit/>
          </a:bodyPr>
          <a:lstStyle/>
          <a:p>
            <a:pPr fontAlgn="auto">
              <a:spcBef>
                <a:spcPts val="0"/>
              </a:spcBef>
              <a:spcAft>
                <a:spcPts val="0"/>
              </a:spcAft>
              <a:defRPr/>
            </a:pPr>
            <a:r>
              <a:rPr lang="ru-RU" sz="2800" dirty="0">
                <a:solidFill>
                  <a:schemeClr val="accent3">
                    <a:lumMod val="50000"/>
                  </a:schemeClr>
                </a:solidFill>
                <a:latin typeface="Mistral" pitchFamily="66" charset="0"/>
              </a:rPr>
              <a:t>Учитель ИЗО,МХК МОБУ </a:t>
            </a:r>
            <a:r>
              <a:rPr lang="ru-RU" sz="2800" dirty="0" err="1">
                <a:solidFill>
                  <a:schemeClr val="accent3">
                    <a:lumMod val="50000"/>
                  </a:schemeClr>
                </a:solidFill>
                <a:latin typeface="Mistral" pitchFamily="66" charset="0"/>
              </a:rPr>
              <a:t>Новобурейской</a:t>
            </a:r>
            <a:r>
              <a:rPr lang="ru-RU" sz="2800" dirty="0">
                <a:solidFill>
                  <a:schemeClr val="accent3">
                    <a:lumMod val="50000"/>
                  </a:schemeClr>
                </a:solidFill>
                <a:latin typeface="Mistral" pitchFamily="66" charset="0"/>
              </a:rPr>
              <a:t> СОШ № 3  </a:t>
            </a:r>
            <a:r>
              <a:rPr lang="ru-RU" sz="2800" dirty="0" err="1">
                <a:solidFill>
                  <a:schemeClr val="accent3">
                    <a:lumMod val="50000"/>
                  </a:schemeClr>
                </a:solidFill>
                <a:latin typeface="Mistral" pitchFamily="66" charset="0"/>
              </a:rPr>
              <a:t>Рогудеева</a:t>
            </a:r>
            <a:r>
              <a:rPr lang="ru-RU" sz="2800" dirty="0">
                <a:solidFill>
                  <a:schemeClr val="accent3">
                    <a:lumMod val="50000"/>
                  </a:schemeClr>
                </a:solidFill>
                <a:latin typeface="Mistral" pitchFamily="66" charset="0"/>
              </a:rPr>
              <a:t> Лилия Анатольевна.</a:t>
            </a:r>
          </a:p>
          <a:p>
            <a:pPr algn="r" eaLnBrk="1" hangingPunct="1">
              <a:spcBef>
                <a:spcPct val="50000"/>
              </a:spcBef>
              <a:defRPr/>
            </a:pPr>
            <a:r>
              <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rPr>
              <a:t>составлена на основании программы </a:t>
            </a:r>
            <a:r>
              <a:rPr lang="ru-RU"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rPr>
              <a:t>Рапацкой</a:t>
            </a:r>
            <a:r>
              <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rPr>
              <a:t> Л.А. «Мировая художественная культура: программы курса. 10-11 </a:t>
            </a:r>
            <a:r>
              <a:rPr lang="ru-RU"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rPr>
              <a:t>кл</a:t>
            </a:r>
            <a:r>
              <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rPr>
              <a:t>. – М.: </a:t>
            </a:r>
            <a:r>
              <a:rPr lang="ru-RU"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rPr>
              <a:t>Владос</a:t>
            </a:r>
            <a:r>
              <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rPr>
              <a:t>, 2010г.</a:t>
            </a:r>
          </a:p>
          <a:p>
            <a:pPr algn="ctr" eaLnBrk="1" hangingPunct="1">
              <a:spcBef>
                <a:spcPct val="50000"/>
              </a:spcBef>
              <a:defRPr/>
            </a:pPr>
            <a:r>
              <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rPr>
              <a:t>2015 год</a:t>
            </a: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endParaRPr>
          </a:p>
        </p:txBody>
      </p:sp>
      <p:sp>
        <p:nvSpPr>
          <p:cNvPr id="7" name="Прямоугольник 6"/>
          <p:cNvSpPr/>
          <p:nvPr/>
        </p:nvSpPr>
        <p:spPr>
          <a:xfrm>
            <a:off x="4929190" y="285728"/>
            <a:ext cx="3122970" cy="369332"/>
          </a:xfrm>
          <a:prstGeom prst="rect">
            <a:avLst/>
          </a:prstGeom>
        </p:spPr>
        <p:txBody>
          <a:bodyPr wrap="none">
            <a:spAutoFit/>
          </a:bodyPr>
          <a:lstStyle/>
          <a:p>
            <a:pPr algn="ctr">
              <a:defRPr/>
            </a:pP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rPr>
              <a:t>Амурская область, </a:t>
            </a:r>
            <a:r>
              <a:rPr lang="ru-RU"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rPr>
              <a:t>Бурейский</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rPr>
              <a:t> </a:t>
            </a:r>
            <a:r>
              <a:rPr lang="ru-RU"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rPr>
              <a:t>р-он</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rPr>
              <a:t>.</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stral" pitchFamily="66" charset="0"/>
            </a:endParaRPr>
          </a:p>
        </p:txBody>
      </p:sp>
      <p:sp>
        <p:nvSpPr>
          <p:cNvPr id="2" name="Заголовок 1"/>
          <p:cNvSpPr>
            <a:spLocks noGrp="1"/>
          </p:cNvSpPr>
          <p:nvPr>
            <p:ph type="ctrTitle"/>
          </p:nvPr>
        </p:nvSpPr>
        <p:spPr>
          <a:xfrm>
            <a:off x="928662" y="3000372"/>
            <a:ext cx="7772400" cy="1470025"/>
          </a:xfrm>
          <a:effectLst>
            <a:outerShdw blurRad="50800" dist="38100" dir="2700000" algn="tl" rotWithShape="0">
              <a:prstClr val="black">
                <a:alpha val="40000"/>
              </a:prstClr>
            </a:outerShdw>
          </a:effectLst>
        </p:spPr>
        <p:txBody>
          <a:bodyPr rtlCol="0">
            <a:noAutofit/>
          </a:bodyPr>
          <a:lstStyle/>
          <a:p>
            <a:pPr eaLnBrk="1" fontAlgn="auto" hangingPunct="1">
              <a:spcAft>
                <a:spcPts val="0"/>
              </a:spcAft>
              <a:defRPr/>
            </a:pPr>
            <a:r>
              <a:rPr lang="ru-RU" sz="4800" dirty="0" smtClean="0">
                <a:solidFill>
                  <a:schemeClr val="accent6">
                    <a:lumMod val="75000"/>
                  </a:schemeClr>
                </a:solidFill>
                <a:latin typeface="Mistral" pitchFamily="66" charset="0"/>
              </a:rPr>
              <a:t>ХУДОЖЕСТВЕННАЯ КУЛЬТУРА </a:t>
            </a:r>
            <a:br>
              <a:rPr lang="ru-RU" sz="4800" dirty="0" smtClean="0">
                <a:solidFill>
                  <a:schemeClr val="accent6">
                    <a:lumMod val="75000"/>
                  </a:schemeClr>
                </a:solidFill>
                <a:latin typeface="Mistral" pitchFamily="66" charset="0"/>
              </a:rPr>
            </a:br>
            <a:r>
              <a:rPr lang="ru-RU" sz="4800" dirty="0" smtClean="0">
                <a:solidFill>
                  <a:schemeClr val="accent6">
                    <a:lumMod val="75000"/>
                  </a:schemeClr>
                </a:solidFill>
                <a:latin typeface="Mistral" pitchFamily="66" charset="0"/>
              </a:rPr>
              <a:t>Древнего и средневекового </a:t>
            </a:r>
            <a:r>
              <a:rPr lang="ru-RU" sz="4800" dirty="0" smtClean="0">
                <a:solidFill>
                  <a:schemeClr val="accent6">
                    <a:lumMod val="75000"/>
                  </a:schemeClr>
                </a:solidFill>
                <a:latin typeface="Mistral" pitchFamily="66" charset="0"/>
              </a:rPr>
              <a:t>КИТАЯ</a:t>
            </a:r>
            <a:br>
              <a:rPr lang="ru-RU" sz="4800" dirty="0" smtClean="0">
                <a:solidFill>
                  <a:schemeClr val="accent6">
                    <a:lumMod val="75000"/>
                  </a:schemeClr>
                </a:solidFill>
                <a:latin typeface="Mistral" pitchFamily="66" charset="0"/>
              </a:rPr>
            </a:br>
            <a:r>
              <a:rPr lang="ru-RU" sz="4800" dirty="0" smtClean="0">
                <a:solidFill>
                  <a:schemeClr val="accent6">
                    <a:lumMod val="75000"/>
                  </a:schemeClr>
                </a:solidFill>
                <a:latin typeface="Mistral" pitchFamily="66" charset="0"/>
              </a:rPr>
              <a:t>часть 3 </a:t>
            </a:r>
            <a:endParaRPr lang="ru-RU" sz="4800" dirty="0">
              <a:solidFill>
                <a:schemeClr val="accent6">
                  <a:lumMod val="75000"/>
                </a:schemeClr>
              </a:solidFill>
              <a:latin typeface="Mistral" pitchFamily="66" charset="0"/>
            </a:endParaRP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p:cNvSpPr>
            <a:spLocks noGrp="1"/>
          </p:cNvSpPr>
          <p:nvPr>
            <p:ph type="title"/>
          </p:nvPr>
        </p:nvSpPr>
        <p:spPr/>
        <p:txBody>
          <a:bodyPr/>
          <a:lstStyle/>
          <a:p>
            <a:r>
              <a:rPr lang="ru-RU" sz="6000" smtClean="0">
                <a:solidFill>
                  <a:srgbClr val="FF0000"/>
                </a:solidFill>
                <a:latin typeface="Mistral" pitchFamily="66" charset="0"/>
              </a:rPr>
              <a:t>Буддийские пещерные храмы</a:t>
            </a:r>
          </a:p>
        </p:txBody>
      </p:sp>
      <p:sp>
        <p:nvSpPr>
          <p:cNvPr id="47107" name="Содержимое 2"/>
          <p:cNvSpPr>
            <a:spLocks noGrp="1"/>
          </p:cNvSpPr>
          <p:nvPr>
            <p:ph idx="1"/>
          </p:nvPr>
        </p:nvSpPr>
        <p:spPr>
          <a:xfrm>
            <a:off x="0" y="1600200"/>
            <a:ext cx="9144000" cy="4525963"/>
          </a:xfrm>
        </p:spPr>
        <p:txBody>
          <a:bodyPr/>
          <a:lstStyle/>
          <a:p>
            <a:r>
              <a:rPr lang="ru-RU" b="1" smtClean="0">
                <a:solidFill>
                  <a:schemeClr val="tx2"/>
                </a:solidFill>
                <a:latin typeface="Mistral" pitchFamily="66" charset="0"/>
              </a:rPr>
              <a:t>Монастырь Юньгань «Храм заоблачных высей». Статуя Будды. </a:t>
            </a:r>
            <a:r>
              <a:rPr lang="en-US" b="1" smtClean="0">
                <a:solidFill>
                  <a:schemeClr val="tx2"/>
                </a:solidFill>
                <a:latin typeface="Mistral" pitchFamily="66" charset="0"/>
              </a:rPr>
              <a:t>V-VI </a:t>
            </a:r>
            <a:r>
              <a:rPr lang="ru-RU" b="1" smtClean="0">
                <a:solidFill>
                  <a:schemeClr val="tx2"/>
                </a:solidFill>
                <a:latin typeface="Mistral" pitchFamily="66" charset="0"/>
              </a:rPr>
              <a:t> в.в.</a:t>
            </a:r>
          </a:p>
        </p:txBody>
      </p:sp>
      <p:pic>
        <p:nvPicPr>
          <p:cNvPr id="47108" name="Picture 2" descr="C:\Documents and Settings\User\Мои документы\Мои рисунки\к 011.jpg"/>
          <p:cNvPicPr>
            <a:picLocks noChangeAspect="1" noChangeArrowheads="1"/>
          </p:cNvPicPr>
          <p:nvPr/>
        </p:nvPicPr>
        <p:blipFill>
          <a:blip r:embed="rId3"/>
          <a:srcRect l="3574" t="10101" r="3532" b="9090"/>
          <a:stretch>
            <a:fillRect/>
          </a:stretch>
        </p:blipFill>
        <p:spPr bwMode="auto">
          <a:xfrm>
            <a:off x="1785938" y="2714625"/>
            <a:ext cx="6510337" cy="4005263"/>
          </a:xfrm>
          <a:prstGeom prst="rect">
            <a:avLst/>
          </a:prstGeom>
          <a:noFill/>
          <a:ln w="9525">
            <a:noFill/>
            <a:miter lim="800000"/>
            <a:headEnd/>
            <a:tailEnd/>
          </a:ln>
        </p:spPr>
      </p:pic>
      <p:pic>
        <p:nvPicPr>
          <p:cNvPr id="45061" name="Picture 5" descr="C:\Documents and Settings\asu\Рабочий стол\1330898914_015.jpg"/>
          <p:cNvPicPr>
            <a:picLocks noChangeAspect="1" noChangeArrowheads="1"/>
          </p:cNvPicPr>
          <p:nvPr/>
        </p:nvPicPr>
        <p:blipFill>
          <a:blip r:embed="rId4"/>
          <a:srcRect/>
          <a:stretch>
            <a:fillRect/>
          </a:stretch>
        </p:blipFill>
        <p:spPr bwMode="auto">
          <a:xfrm>
            <a:off x="0" y="1087438"/>
            <a:ext cx="9144000" cy="5770562"/>
          </a:xfrm>
          <a:prstGeom prst="rect">
            <a:avLst/>
          </a:prstGeom>
          <a:noFill/>
          <a:ln w="9525">
            <a:noFill/>
            <a:miter lim="800000"/>
            <a:headEnd/>
            <a:tailEnd/>
          </a:ln>
        </p:spPr>
      </p:pic>
      <p:pic>
        <p:nvPicPr>
          <p:cNvPr id="45062" name="Picture 6" descr="C:\Documents and Settings\asu\Рабочий стол\1330898968_044.jpg"/>
          <p:cNvPicPr>
            <a:picLocks noChangeAspect="1" noChangeArrowheads="1"/>
          </p:cNvPicPr>
          <p:nvPr/>
        </p:nvPicPr>
        <p:blipFill>
          <a:blip r:embed="rId5"/>
          <a:srcRect/>
          <a:stretch>
            <a:fillRect/>
          </a:stretch>
        </p:blipFill>
        <p:spPr bwMode="auto">
          <a:xfrm>
            <a:off x="0" y="1071563"/>
            <a:ext cx="9201150" cy="5786437"/>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blinds(horizontal)">
                                      <p:cBhvr>
                                        <p:cTn id="7" dur="500"/>
                                        <p:tgtEl>
                                          <p:spTgt spid="4506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062"/>
                                        </p:tgtEl>
                                        <p:attrNameLst>
                                          <p:attrName>style.visibility</p:attrName>
                                        </p:attrNameLst>
                                      </p:cBhvr>
                                      <p:to>
                                        <p:strVal val="visible"/>
                                      </p:to>
                                    </p:set>
                                    <p:animEffect transition="in" filter="blinds(horizontal)">
                                      <p:cBhvr>
                                        <p:cTn id="12" dur="5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a:xfrm>
            <a:off x="0" y="274638"/>
            <a:ext cx="9144000" cy="1143000"/>
          </a:xfrm>
        </p:spPr>
        <p:txBody>
          <a:bodyPr/>
          <a:lstStyle/>
          <a:p>
            <a:r>
              <a:rPr lang="ru-RU" sz="2800" b="1" smtClean="0">
                <a:solidFill>
                  <a:srgbClr val="FF0000"/>
                </a:solidFill>
                <a:latin typeface="Bookman Old Style" pitchFamily="18" charset="0"/>
              </a:rPr>
              <a:t>Буддистский пещерный храмовый </a:t>
            </a:r>
            <a:r>
              <a:rPr lang="ru-RU" sz="3600" b="1" u="sng" smtClean="0">
                <a:solidFill>
                  <a:srgbClr val="FF0000"/>
                </a:solidFill>
                <a:latin typeface="Bookman Old Style" pitchFamily="18" charset="0"/>
              </a:rPr>
              <a:t>комплекс Лунмэнь </a:t>
            </a:r>
            <a:r>
              <a:rPr lang="ru-RU" sz="2400" b="1" u="sng" smtClean="0">
                <a:solidFill>
                  <a:srgbClr val="FF0000"/>
                </a:solidFill>
                <a:latin typeface="Bookman Old Style" pitchFamily="18" charset="0"/>
              </a:rPr>
              <a:t>(«Ворота дракона»)</a:t>
            </a:r>
            <a:r>
              <a:rPr lang="ru-RU" sz="3200" b="1" smtClean="0">
                <a:latin typeface="Bookman Old Style" pitchFamily="18" charset="0"/>
              </a:rPr>
              <a:t/>
            </a:r>
            <a:br>
              <a:rPr lang="ru-RU" sz="3200" b="1" smtClean="0">
                <a:latin typeface="Bookman Old Style" pitchFamily="18" charset="0"/>
              </a:rPr>
            </a:br>
            <a:endParaRPr lang="ru-RU" sz="3200" smtClean="0">
              <a:latin typeface="Bookman Old Style" pitchFamily="18" charset="0"/>
            </a:endParaRPr>
          </a:p>
        </p:txBody>
      </p:sp>
      <p:sp>
        <p:nvSpPr>
          <p:cNvPr id="48131" name="Содержимое 2"/>
          <p:cNvSpPr>
            <a:spLocks noGrp="1"/>
          </p:cNvSpPr>
          <p:nvPr>
            <p:ph idx="1"/>
          </p:nvPr>
        </p:nvSpPr>
        <p:spPr>
          <a:xfrm>
            <a:off x="0" y="3714750"/>
            <a:ext cx="9144000" cy="2411413"/>
          </a:xfrm>
        </p:spPr>
        <p:txBody>
          <a:bodyPr/>
          <a:lstStyle/>
          <a:p>
            <a:r>
              <a:rPr lang="ru-RU" sz="2000" smtClean="0">
                <a:latin typeface="Bookman Old Style" pitchFamily="18" charset="0"/>
              </a:rPr>
              <a:t>Лунмэнь – будистский пещерный храмовый комплекс, расположенный в 12 км к югу от г.  Лояна  (провинция Хэнань) на скалистых холмах западного и восточного берегов текущей с юга на север реки И (Yihe).</a:t>
            </a:r>
          </a:p>
          <a:p>
            <a:r>
              <a:rPr lang="ru-RU" sz="2000" smtClean="0">
                <a:latin typeface="Bookman Old Style" pitchFamily="18" charset="0"/>
              </a:rPr>
              <a:t>Горная порода скальных утесов, в которых высечены пещеры – известняк.</a:t>
            </a:r>
          </a:p>
          <a:p>
            <a:r>
              <a:rPr lang="ru-RU" sz="2000" smtClean="0">
                <a:latin typeface="Bookman Old Style" pitchFamily="18" charset="0"/>
              </a:rPr>
              <a:t>Основная часть пещер находится на западном берегу, соединенным с восточным берегом двумя мостами – северным и южным, находящимися в начале и конце обзорного маршрута длинной около 1 км (по каждому берегу).</a:t>
            </a:r>
          </a:p>
          <a:p>
            <a:endParaRPr lang="ru-RU" smtClean="0"/>
          </a:p>
        </p:txBody>
      </p:sp>
      <p:sp>
        <p:nvSpPr>
          <p:cNvPr id="48132" name="AutoShape 2" descr="Лунмэнь (Longme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48133" name="AutoShape 4" descr="Лунмэнь (Longme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pic>
        <p:nvPicPr>
          <p:cNvPr id="101381" name="Picture 5" descr="C:\Documents and Settings\asu\Рабочий стол\Pana-Longmen1600x400.jpg"/>
          <p:cNvPicPr>
            <a:picLocks noChangeAspect="1" noChangeArrowheads="1"/>
          </p:cNvPicPr>
          <p:nvPr/>
        </p:nvPicPr>
        <p:blipFill>
          <a:blip r:embed="rId2"/>
          <a:srcRect/>
          <a:stretch>
            <a:fillRect/>
          </a:stretch>
        </p:blipFill>
        <p:spPr bwMode="auto">
          <a:xfrm>
            <a:off x="-357188" y="1214438"/>
            <a:ext cx="9961563" cy="2428875"/>
          </a:xfrm>
          <a:prstGeom prst="rect">
            <a:avLst/>
          </a:prstGeom>
          <a:noFill/>
          <a:ln w="9525">
            <a:noFill/>
            <a:miter lim="800000"/>
            <a:headEnd/>
            <a:tailEnd/>
          </a:ln>
        </p:spPr>
      </p:pic>
      <p:sp>
        <p:nvSpPr>
          <p:cNvPr id="48135" name="AutoShape 7" descr="Лунмэнь (Longme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48136" name="AutoShape 9" descr="Лунмэнь (Longme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pic>
        <p:nvPicPr>
          <p:cNvPr id="101386" name="Picture 10" descr="C:\Documents and Settings\asu\Рабочий стол\Longmen-Bingyan01.jpg"/>
          <p:cNvPicPr>
            <a:picLocks noChangeAspect="1" noChangeArrowheads="1"/>
          </p:cNvPicPr>
          <p:nvPr/>
        </p:nvPicPr>
        <p:blipFill>
          <a:blip r:embed="rId3"/>
          <a:srcRect/>
          <a:stretch>
            <a:fillRect/>
          </a:stretch>
        </p:blipFill>
        <p:spPr bwMode="auto">
          <a:xfrm>
            <a:off x="1214438" y="1285875"/>
            <a:ext cx="6583362" cy="4389438"/>
          </a:xfrm>
          <a:prstGeom prst="rect">
            <a:avLst/>
          </a:prstGeom>
          <a:noFill/>
          <a:ln w="9525">
            <a:noFill/>
            <a:miter lim="800000"/>
            <a:headEnd/>
            <a:tailEnd/>
          </a:ln>
        </p:spPr>
      </p:pic>
      <p:pic>
        <p:nvPicPr>
          <p:cNvPr id="101387" name="Picture 11" descr="C:\Documents and Settings\asu\Рабочий стол\Longmen-Wanfo01.jpg"/>
          <p:cNvPicPr>
            <a:picLocks noChangeAspect="1" noChangeArrowheads="1"/>
          </p:cNvPicPr>
          <p:nvPr/>
        </p:nvPicPr>
        <p:blipFill>
          <a:blip r:embed="rId4"/>
          <a:srcRect/>
          <a:stretch>
            <a:fillRect/>
          </a:stretch>
        </p:blipFill>
        <p:spPr bwMode="auto">
          <a:xfrm>
            <a:off x="1071563" y="1357313"/>
            <a:ext cx="6858000" cy="4572000"/>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1381"/>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101386"/>
                                        </p:tgtEl>
                                        <p:attrNameLst>
                                          <p:attrName>style.visibility</p:attrName>
                                        </p:attrNameLst>
                                      </p:cBhvr>
                                      <p:to>
                                        <p:strVal val="visible"/>
                                      </p:to>
                                    </p:set>
                                    <p:animEffect transition="in" filter="box(in)">
                                      <p:cBhvr>
                                        <p:cTn id="11" dur="500"/>
                                        <p:tgtEl>
                                          <p:spTgt spid="10138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1387"/>
                                        </p:tgtEl>
                                        <p:attrNameLst>
                                          <p:attrName>style.visibility</p:attrName>
                                        </p:attrNameLst>
                                      </p:cBhvr>
                                      <p:to>
                                        <p:strVal val="visible"/>
                                      </p:to>
                                    </p:set>
                                    <p:animEffect transition="in" filter="blinds(horizontal)">
                                      <p:cBhvr>
                                        <p:cTn id="16" dur="500"/>
                                        <p:tgtEl>
                                          <p:spTgt spid="101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Содержимое 2"/>
          <p:cNvSpPr>
            <a:spLocks noGrp="1"/>
          </p:cNvSpPr>
          <p:nvPr>
            <p:ph idx="1"/>
          </p:nvPr>
        </p:nvSpPr>
        <p:spPr/>
        <p:txBody>
          <a:bodyPr/>
          <a:lstStyle/>
          <a:p>
            <a:endParaRPr lang="ru-RU" smtClean="0"/>
          </a:p>
        </p:txBody>
      </p:sp>
      <p:sp>
        <p:nvSpPr>
          <p:cNvPr id="4" name="Прямоугольник 3"/>
          <p:cNvSpPr/>
          <p:nvPr/>
        </p:nvSpPr>
        <p:spPr>
          <a:xfrm>
            <a:off x="0" y="285728"/>
            <a:ext cx="9144000" cy="144655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Цяньфодун</a:t>
            </a:r>
            <a:r>
              <a:rPr lang="ru-RU" sz="4400" dirty="0">
                <a:latin typeface="Bookman Old Style" pitchFamily="18" charset="0"/>
              </a:rPr>
              <a:t> – </a:t>
            </a:r>
          </a:p>
          <a:p>
            <a:pPr algn="ctr">
              <a:defRPr/>
            </a:pPr>
            <a:r>
              <a:rPr lang="ru-RU" sz="4400" dirty="0">
                <a:latin typeface="Bookman Old Style" pitchFamily="18" charset="0"/>
              </a:rPr>
              <a:t>пещерный храмовый комплекс</a:t>
            </a:r>
            <a:endParaRPr lang="ru-RU"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endParaRPr>
          </a:p>
        </p:txBody>
      </p:sp>
      <p:pic>
        <p:nvPicPr>
          <p:cNvPr id="49156" name="Picture 2" descr="C:\Documents and Settings\asu\Рабочий стол\Mogao-Caves1.jpg"/>
          <p:cNvPicPr>
            <a:picLocks noChangeAspect="1" noChangeArrowheads="1"/>
          </p:cNvPicPr>
          <p:nvPr/>
        </p:nvPicPr>
        <p:blipFill>
          <a:blip r:embed="rId2"/>
          <a:srcRect/>
          <a:stretch>
            <a:fillRect/>
          </a:stretch>
        </p:blipFill>
        <p:spPr bwMode="auto">
          <a:xfrm>
            <a:off x="0" y="1566863"/>
            <a:ext cx="7929563" cy="5291137"/>
          </a:xfrm>
          <a:prstGeom prst="rect">
            <a:avLst/>
          </a:prstGeom>
          <a:noFill/>
          <a:ln w="9525">
            <a:noFill/>
            <a:miter lim="800000"/>
            <a:headEnd/>
            <a:tailEnd/>
          </a:ln>
        </p:spPr>
      </p:pic>
      <p:pic>
        <p:nvPicPr>
          <p:cNvPr id="113667" name="Picture 3" descr="C:\Documents and Settings\asu\Рабочий стол\90-dunhuang-mogao-caves.jpg"/>
          <p:cNvPicPr>
            <a:picLocks noChangeAspect="1" noChangeArrowheads="1"/>
          </p:cNvPicPr>
          <p:nvPr/>
        </p:nvPicPr>
        <p:blipFill>
          <a:blip r:embed="rId3"/>
          <a:srcRect/>
          <a:stretch>
            <a:fillRect/>
          </a:stretch>
        </p:blipFill>
        <p:spPr bwMode="auto">
          <a:xfrm>
            <a:off x="0" y="1714500"/>
            <a:ext cx="9144000" cy="4814888"/>
          </a:xfrm>
          <a:prstGeom prst="rect">
            <a:avLst/>
          </a:prstGeom>
          <a:noFill/>
          <a:ln w="9525">
            <a:noFill/>
            <a:miter lim="800000"/>
            <a:headEnd/>
            <a:tailEnd/>
          </a:ln>
        </p:spPr>
      </p:pic>
      <p:sp>
        <p:nvSpPr>
          <p:cNvPr id="49158" name="AutoShape 5" descr="http://www.terra-z.ru/wp-content/uploads/2014/01/buddha__dunhuang_mogao_caves__jiuquan__gansu__china.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pic>
        <p:nvPicPr>
          <p:cNvPr id="113670" name="Picture 6" descr="C:\Documents and Settings\asu\Рабочий стол\buddha__dunhuang_mogao_caves__jiuquan__gansu__china.jpg"/>
          <p:cNvPicPr>
            <a:picLocks noChangeAspect="1" noChangeArrowheads="1"/>
          </p:cNvPicPr>
          <p:nvPr/>
        </p:nvPicPr>
        <p:blipFill>
          <a:blip r:embed="rId4"/>
          <a:srcRect/>
          <a:stretch>
            <a:fillRect/>
          </a:stretch>
        </p:blipFill>
        <p:spPr bwMode="auto">
          <a:xfrm>
            <a:off x="285750" y="1857375"/>
            <a:ext cx="8643938" cy="4613275"/>
          </a:xfrm>
          <a:prstGeom prst="rect">
            <a:avLst/>
          </a:prstGeom>
          <a:noFill/>
          <a:ln w="9525">
            <a:noFill/>
            <a:miter lim="800000"/>
            <a:headEnd/>
            <a:tailEnd/>
          </a:ln>
        </p:spPr>
      </p:pic>
      <p:pic>
        <p:nvPicPr>
          <p:cNvPr id="113671" name="Picture 7" descr="C:\Documents and Settings\asu\Рабочий стол\foto-018.jpg"/>
          <p:cNvPicPr>
            <a:picLocks noChangeAspect="1" noChangeArrowheads="1"/>
          </p:cNvPicPr>
          <p:nvPr/>
        </p:nvPicPr>
        <p:blipFill>
          <a:blip r:embed="rId5"/>
          <a:srcRect/>
          <a:stretch>
            <a:fillRect/>
          </a:stretch>
        </p:blipFill>
        <p:spPr bwMode="auto">
          <a:xfrm>
            <a:off x="1071563" y="1608138"/>
            <a:ext cx="7286625" cy="5249862"/>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ox(in)">
                                      <p:cBhvr>
                                        <p:cTn id="7" dur="500"/>
                                        <p:tgtEl>
                                          <p:spTgt spid="1136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3670"/>
                                        </p:tgtEl>
                                        <p:attrNameLst>
                                          <p:attrName>style.visibility</p:attrName>
                                        </p:attrNameLst>
                                      </p:cBhvr>
                                      <p:to>
                                        <p:strVal val="visible"/>
                                      </p:to>
                                    </p:set>
                                    <p:anim calcmode="lin" valueType="num">
                                      <p:cBhvr additive="base">
                                        <p:cTn id="12" dur="500" fill="hold"/>
                                        <p:tgtEl>
                                          <p:spTgt spid="113670"/>
                                        </p:tgtEl>
                                        <p:attrNameLst>
                                          <p:attrName>ppt_x</p:attrName>
                                        </p:attrNameLst>
                                      </p:cBhvr>
                                      <p:tavLst>
                                        <p:tav tm="0">
                                          <p:val>
                                            <p:strVal val="#ppt_x"/>
                                          </p:val>
                                        </p:tav>
                                        <p:tav tm="100000">
                                          <p:val>
                                            <p:strVal val="#ppt_x"/>
                                          </p:val>
                                        </p:tav>
                                      </p:tavLst>
                                    </p:anim>
                                    <p:anim calcmode="lin" valueType="num">
                                      <p:cBhvr additive="base">
                                        <p:cTn id="13" dur="500" fill="hold"/>
                                        <p:tgtEl>
                                          <p:spTgt spid="11367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13671"/>
                                        </p:tgtEl>
                                        <p:attrNameLst>
                                          <p:attrName>style.visibility</p:attrName>
                                        </p:attrNameLst>
                                      </p:cBhvr>
                                      <p:to>
                                        <p:strVal val="visible"/>
                                      </p:to>
                                    </p:set>
                                    <p:animEffect transition="in" filter="blinds(horizontal)">
                                      <p:cBhvr>
                                        <p:cTn id="18" dur="500"/>
                                        <p:tgtEl>
                                          <p:spTgt spid="113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3"/>
          <p:cNvSpPr>
            <a:spLocks noChangeArrowheads="1"/>
          </p:cNvSpPr>
          <p:nvPr/>
        </p:nvSpPr>
        <p:spPr bwMode="auto">
          <a:xfrm>
            <a:off x="4214813" y="6396038"/>
            <a:ext cx="4541837" cy="461962"/>
          </a:xfrm>
          <a:prstGeom prst="rect">
            <a:avLst/>
          </a:prstGeom>
          <a:noFill/>
          <a:ln w="9525">
            <a:noFill/>
            <a:miter lim="800000"/>
            <a:headEnd/>
            <a:tailEnd/>
          </a:ln>
        </p:spPr>
        <p:txBody>
          <a:bodyPr wrap="none">
            <a:spAutoFit/>
          </a:bodyPr>
          <a:lstStyle/>
          <a:p>
            <a:r>
              <a:rPr lang="ru-RU" sz="2400" b="1">
                <a:solidFill>
                  <a:srgbClr val="3E4D1F"/>
                </a:solidFill>
                <a:latin typeface="Calibri" pitchFamily="34" charset="0"/>
              </a:rPr>
              <a:t>Пекин, стена Запретного города </a:t>
            </a:r>
          </a:p>
        </p:txBody>
      </p:sp>
      <p:pic>
        <p:nvPicPr>
          <p:cNvPr id="5" name="Содержимое 4" descr="http://upload.wikimedia.org/wikipedia/commons/a/a4/Gugun_panorama-2005-2.jpg"/>
          <p:cNvPicPr>
            <a:picLocks noGrp="1"/>
          </p:cNvPicPr>
          <p:nvPr>
            <p:ph idx="1"/>
          </p:nvPr>
        </p:nvPicPr>
        <p:blipFill>
          <a:blip r:embed="rId3"/>
          <a:srcRect/>
          <a:stretch>
            <a:fillRect/>
          </a:stretch>
        </p:blipFill>
        <p:spPr>
          <a:xfrm>
            <a:off x="500063" y="3143250"/>
            <a:ext cx="8229600" cy="3328988"/>
          </a:xfrm>
          <a:effectLst>
            <a:outerShdw blurRad="292100" dist="139700" dir="2700000" algn="tl" rotWithShape="0">
              <a:srgbClr val="333333">
                <a:alpha val="65000"/>
              </a:srgbClr>
            </a:outerShdw>
          </a:effectLst>
        </p:spPr>
      </p:pic>
      <p:sp>
        <p:nvSpPr>
          <p:cNvPr id="7" name="Rectangle 1"/>
          <p:cNvSpPr>
            <a:spLocks noGrp="1" noChangeArrowheads="1"/>
          </p:cNvSpPr>
          <p:nvPr>
            <p:ph type="title"/>
          </p:nvPr>
        </p:nvSpPr>
        <p:spPr>
          <a:xfrm>
            <a:off x="428625" y="0"/>
            <a:ext cx="4424363" cy="646113"/>
          </a:xfrm>
          <a:effectLst>
            <a:outerShdw blurRad="50800" dist="38100" dir="2700000" algn="tl" rotWithShape="0">
              <a:prstClr val="black">
                <a:alpha val="40000"/>
              </a:prstClr>
            </a:outerShdw>
          </a:effectLst>
        </p:spPr>
        <p:txBody>
          <a:bodyPr wrap="none">
            <a:spAutoFit/>
          </a:bodyPr>
          <a:lstStyle/>
          <a:p>
            <a:pPr algn="l" eaLnBrk="1" hangingPunct="1">
              <a:defRPr/>
            </a:pPr>
            <a:r>
              <a:rPr lang="ru-RU" sz="3600" dirty="0" smtClean="0">
                <a:solidFill>
                  <a:srgbClr val="E46C0A"/>
                </a:solidFill>
                <a:latin typeface="Mistral" pitchFamily="66" charset="0"/>
                <a:cs typeface="Times New Roman" pitchFamily="18" charset="0"/>
              </a:rPr>
              <a:t>ДВОРЦОВАЯ АРХИТЕКТУРА</a:t>
            </a:r>
            <a:endParaRPr lang="ru-RU" sz="5400" dirty="0" smtClean="0">
              <a:solidFill>
                <a:srgbClr val="E46C0A"/>
              </a:solidFill>
              <a:latin typeface="Mistral" pitchFamily="66" charset="0"/>
              <a:cs typeface="Arial" charset="0"/>
            </a:endParaRPr>
          </a:p>
        </p:txBody>
      </p:sp>
      <p:sp>
        <p:nvSpPr>
          <p:cNvPr id="50181" name="Прямоугольник 7"/>
          <p:cNvSpPr>
            <a:spLocks noChangeArrowheads="1"/>
          </p:cNvSpPr>
          <p:nvPr/>
        </p:nvSpPr>
        <p:spPr bwMode="auto">
          <a:xfrm>
            <a:off x="571500" y="890588"/>
            <a:ext cx="8286750" cy="2862262"/>
          </a:xfrm>
          <a:prstGeom prst="rect">
            <a:avLst/>
          </a:prstGeom>
          <a:noFill/>
          <a:ln w="9525">
            <a:noFill/>
            <a:miter lim="800000"/>
            <a:headEnd/>
            <a:tailEnd/>
          </a:ln>
        </p:spPr>
        <p:txBody>
          <a:bodyPr>
            <a:spAutoFit/>
          </a:bodyPr>
          <a:lstStyle/>
          <a:p>
            <a:r>
              <a:rPr lang="ru-RU"/>
              <a:t>Это главная достопримечательность Пекина, самый большой дворцовый комплекс в мире. В 20 веке он получил название Гугун или Бывший Дворец. Раньше комплекс назывался Цзыцзиньчэн, что значит Пурпурный Запретный Город. Это название ему больше подходит, обилие красного цвета даже утомляет глаза. Коммунисты, наверное, были рады, что цвет главного символа Пекина так хорошо сочетается с их флагом. Гугун чем-то напоминает Московский Кремль вкупе с Красной площадью, сходство не только в основном колоре, но и в массе приезжих заполняющих собой эти главные столичные достопримечательности, в Пекине их не меньше, чем в Москве. </a:t>
            </a:r>
          </a:p>
        </p:txBody>
      </p:sp>
      <p:pic>
        <p:nvPicPr>
          <p:cNvPr id="49159" name="Picture 7" descr="Запретный Город в Пекине."/>
          <p:cNvPicPr>
            <a:picLocks noChangeAspect="1" noChangeArrowheads="1"/>
          </p:cNvPicPr>
          <p:nvPr/>
        </p:nvPicPr>
        <p:blipFill>
          <a:blip r:embed="rId4"/>
          <a:srcRect/>
          <a:stretch>
            <a:fillRect/>
          </a:stretch>
        </p:blipFill>
        <p:spPr bwMode="auto">
          <a:xfrm>
            <a:off x="500063" y="928688"/>
            <a:ext cx="8134350" cy="5429250"/>
          </a:xfrm>
          <a:prstGeom prst="rect">
            <a:avLst/>
          </a:prstGeom>
          <a:noFill/>
          <a:ln w="9525">
            <a:noFill/>
            <a:miter lim="800000"/>
            <a:headEnd/>
            <a:tailEnd/>
          </a:ln>
        </p:spPr>
      </p:pic>
      <p:pic>
        <p:nvPicPr>
          <p:cNvPr id="49161" name="Picture 9" descr="Запретный Город в Пекине."/>
          <p:cNvPicPr>
            <a:picLocks noChangeAspect="1" noChangeArrowheads="1"/>
          </p:cNvPicPr>
          <p:nvPr/>
        </p:nvPicPr>
        <p:blipFill>
          <a:blip r:embed="rId5"/>
          <a:srcRect/>
          <a:stretch>
            <a:fillRect/>
          </a:stretch>
        </p:blipFill>
        <p:spPr bwMode="auto">
          <a:xfrm>
            <a:off x="571500" y="928688"/>
            <a:ext cx="8134350" cy="5429250"/>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159"/>
                                        </p:tgtEl>
                                        <p:attrNameLst>
                                          <p:attrName>style.visibility</p:attrName>
                                        </p:attrNameLst>
                                      </p:cBhvr>
                                      <p:to>
                                        <p:strVal val="visible"/>
                                      </p:to>
                                    </p:set>
                                    <p:animEffect transition="in" filter="blinds(horizontal)">
                                      <p:cBhvr>
                                        <p:cTn id="7" dur="500"/>
                                        <p:tgtEl>
                                          <p:spTgt spid="4915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9161"/>
                                        </p:tgtEl>
                                        <p:attrNameLst>
                                          <p:attrName>style.visibility</p:attrName>
                                        </p:attrNameLst>
                                      </p:cBhvr>
                                      <p:to>
                                        <p:strVal val="visible"/>
                                      </p:to>
                                    </p:set>
                                    <p:animEffect transition="in" filter="blinds(horizontal)">
                                      <p:cBhvr>
                                        <p:cTn id="12" dur="500"/>
                                        <p:tgtEl>
                                          <p:spTgt spid="49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xfrm>
            <a:off x="214313" y="928688"/>
            <a:ext cx="3522662" cy="1200150"/>
          </a:xfrm>
          <a:effectLst>
            <a:outerShdw blurRad="50800" dist="38100" dir="2700000" algn="tl" rotWithShape="0">
              <a:prstClr val="black">
                <a:alpha val="40000"/>
              </a:prstClr>
            </a:outerShdw>
          </a:effectLst>
        </p:spPr>
        <p:txBody>
          <a:bodyPr wrap="none">
            <a:spAutoFit/>
          </a:bodyPr>
          <a:lstStyle/>
          <a:p>
            <a:pPr algn="l" eaLnBrk="1" hangingPunct="1">
              <a:defRPr/>
            </a:pPr>
            <a:r>
              <a:rPr lang="ru-RU" sz="3600" dirty="0" smtClean="0">
                <a:solidFill>
                  <a:srgbClr val="E46C0A"/>
                </a:solidFill>
                <a:latin typeface="Mistral" pitchFamily="66" charset="0"/>
                <a:cs typeface="Times New Roman" pitchFamily="18" charset="0"/>
              </a:rPr>
              <a:t>ДВОРЦОВАЯ </a:t>
            </a:r>
            <a:br>
              <a:rPr lang="ru-RU" sz="3600" dirty="0" smtClean="0">
                <a:solidFill>
                  <a:srgbClr val="E46C0A"/>
                </a:solidFill>
                <a:latin typeface="Mistral" pitchFamily="66" charset="0"/>
                <a:cs typeface="Times New Roman" pitchFamily="18" charset="0"/>
              </a:rPr>
            </a:br>
            <a:r>
              <a:rPr lang="ru-RU" sz="3600" dirty="0" smtClean="0">
                <a:solidFill>
                  <a:srgbClr val="E46C0A"/>
                </a:solidFill>
                <a:latin typeface="Mistral" pitchFamily="66" charset="0"/>
                <a:cs typeface="Times New Roman" pitchFamily="18" charset="0"/>
              </a:rPr>
              <a:t>АРХИТЕКТУРА</a:t>
            </a:r>
            <a:endParaRPr lang="ru-RU" sz="5400" dirty="0" smtClean="0">
              <a:solidFill>
                <a:srgbClr val="E46C0A"/>
              </a:solidFill>
              <a:latin typeface="Mistral" pitchFamily="66" charset="0"/>
              <a:cs typeface="Arial" charset="0"/>
            </a:endParaRPr>
          </a:p>
        </p:txBody>
      </p:sp>
      <p:pic>
        <p:nvPicPr>
          <p:cNvPr id="5" name="Содержимое 4" descr="Файл:Gugun panorama-2005-1.jpg">
            <a:hlinkClick r:id="rId3"/>
          </p:cNvPr>
          <p:cNvPicPr>
            <a:picLocks noGrp="1"/>
          </p:cNvPicPr>
          <p:nvPr>
            <p:ph idx="1"/>
          </p:nvPr>
        </p:nvPicPr>
        <p:blipFill>
          <a:blip r:embed="rId4"/>
          <a:srcRect/>
          <a:stretch>
            <a:fillRect/>
          </a:stretch>
        </p:blipFill>
        <p:spPr>
          <a:xfrm>
            <a:off x="571500" y="4500563"/>
            <a:ext cx="8229600" cy="1933575"/>
          </a:xfrm>
          <a:effectLst>
            <a:outerShdw blurRad="292100" dist="139700" dir="2700000" algn="tl" rotWithShape="0">
              <a:srgbClr val="333333">
                <a:alpha val="65000"/>
              </a:srgbClr>
            </a:outerShdw>
          </a:effectLst>
        </p:spPr>
      </p:pic>
      <p:sp>
        <p:nvSpPr>
          <p:cNvPr id="51204" name="Прямоугольник 5"/>
          <p:cNvSpPr>
            <a:spLocks noChangeArrowheads="1"/>
          </p:cNvSpPr>
          <p:nvPr/>
        </p:nvSpPr>
        <p:spPr bwMode="auto">
          <a:xfrm>
            <a:off x="4714875" y="3571875"/>
            <a:ext cx="4110038" cy="523875"/>
          </a:xfrm>
          <a:prstGeom prst="rect">
            <a:avLst/>
          </a:prstGeom>
          <a:noFill/>
          <a:ln w="9525">
            <a:noFill/>
            <a:miter lim="800000"/>
            <a:headEnd/>
            <a:tailEnd/>
          </a:ln>
        </p:spPr>
        <p:txBody>
          <a:bodyPr wrap="none">
            <a:spAutoFit/>
          </a:bodyPr>
          <a:lstStyle/>
          <a:p>
            <a:r>
              <a:rPr lang="ru-RU" sz="2800" b="1">
                <a:solidFill>
                  <a:srgbClr val="3E4D1F"/>
                </a:solidFill>
                <a:latin typeface="Calibri" pitchFamily="34" charset="0"/>
              </a:rPr>
              <a:t>Пекин, Запретный город </a:t>
            </a:r>
          </a:p>
        </p:txBody>
      </p:sp>
      <p:pic>
        <p:nvPicPr>
          <p:cNvPr id="8" name="Рисунок 7" descr="http://www.portalostranah.ru/userfiles/image/220809cc-1.JPG"/>
          <p:cNvPicPr/>
          <p:nvPr/>
        </p:nvPicPr>
        <p:blipFill>
          <a:blip r:embed="rId5"/>
          <a:srcRect/>
          <a:stretch>
            <a:fillRect/>
          </a:stretch>
        </p:blipFill>
        <p:spPr bwMode="auto">
          <a:xfrm>
            <a:off x="5143500" y="214313"/>
            <a:ext cx="3571875" cy="3214687"/>
          </a:xfrm>
          <a:prstGeom prst="rect">
            <a:avLst/>
          </a:prstGeom>
          <a:ln>
            <a:noFill/>
          </a:ln>
          <a:effectLst>
            <a:outerShdw blurRad="292100" dist="139700" dir="2700000" algn="tl" rotWithShape="0">
              <a:srgbClr val="333333">
                <a:alpha val="65000"/>
              </a:srgbClr>
            </a:outerShdw>
          </a:effectLst>
        </p:spPr>
      </p:pic>
      <p:sp>
        <p:nvSpPr>
          <p:cNvPr id="51206" name="Прямоугольник 6"/>
          <p:cNvSpPr>
            <a:spLocks noChangeArrowheads="1"/>
          </p:cNvSpPr>
          <p:nvPr/>
        </p:nvSpPr>
        <p:spPr bwMode="auto">
          <a:xfrm>
            <a:off x="6286500" y="214313"/>
            <a:ext cx="2371725" cy="369887"/>
          </a:xfrm>
          <a:prstGeom prst="rect">
            <a:avLst/>
          </a:prstGeom>
          <a:noFill/>
          <a:ln w="9525">
            <a:noFill/>
            <a:miter lim="800000"/>
            <a:headEnd/>
            <a:tailEnd/>
          </a:ln>
        </p:spPr>
        <p:txBody>
          <a:bodyPr wrap="none">
            <a:spAutoFit/>
          </a:bodyPr>
          <a:lstStyle/>
          <a:p>
            <a:r>
              <a:rPr lang="ru-RU">
                <a:solidFill>
                  <a:schemeClr val="bg1"/>
                </a:solidFill>
                <a:latin typeface="Calibri" pitchFamily="34" charset="0"/>
              </a:rPr>
              <a:t>www.portalostranah.ru</a:t>
            </a:r>
          </a:p>
        </p:txBody>
      </p:sp>
      <p:pic>
        <p:nvPicPr>
          <p:cNvPr id="51209" name="Picture 9" descr="Запретный Город в Пекине."/>
          <p:cNvPicPr>
            <a:picLocks noChangeAspect="1" noChangeArrowheads="1"/>
          </p:cNvPicPr>
          <p:nvPr/>
        </p:nvPicPr>
        <p:blipFill>
          <a:blip r:embed="rId6"/>
          <a:srcRect/>
          <a:stretch>
            <a:fillRect/>
          </a:stretch>
        </p:blipFill>
        <p:spPr bwMode="auto">
          <a:xfrm>
            <a:off x="571500" y="642938"/>
            <a:ext cx="8210550" cy="5505450"/>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1209"/>
                                        </p:tgtEl>
                                        <p:attrNameLst>
                                          <p:attrName>style.visibility</p:attrName>
                                        </p:attrNameLst>
                                      </p:cBhvr>
                                      <p:to>
                                        <p:strVal val="visible"/>
                                      </p:to>
                                    </p:set>
                                    <p:animEffect transition="in" filter="box(in)">
                                      <p:cBhvr>
                                        <p:cTn id="7" dur="500"/>
                                        <p:tgtEl>
                                          <p:spTgt spid="5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p:txBody>
          <a:bodyPr/>
          <a:lstStyle/>
          <a:p>
            <a:pPr fontAlgn="auto">
              <a:defRPr/>
            </a:pPr>
            <a:endParaRPr lang="ru-RU"/>
          </a:p>
        </p:txBody>
      </p:sp>
      <p:sp>
        <p:nvSpPr>
          <p:cNvPr id="52227" name="Заголовок 2"/>
          <p:cNvSpPr>
            <a:spLocks noGrp="1"/>
          </p:cNvSpPr>
          <p:nvPr>
            <p:ph type="ctrTitle"/>
          </p:nvPr>
        </p:nvSpPr>
        <p:spPr>
          <a:xfrm>
            <a:off x="506413" y="908050"/>
            <a:ext cx="7772400" cy="1441450"/>
          </a:xfrm>
        </p:spPr>
        <p:txBody>
          <a:bodyPr/>
          <a:lstStyle/>
          <a:p>
            <a:r>
              <a:rPr lang="ru-RU" sz="2000" b="1" i="1" smtClean="0">
                <a:solidFill>
                  <a:srgbClr val="002060"/>
                </a:solidFill>
                <a:latin typeface="Comic Sans MS" pitchFamily="66" charset="0"/>
              </a:rPr>
              <a:t>Запретный Город -это сокровище и хранилище древних дворцов Китая. На сегодняшний день, он является Музеем древних китайских построек. Скульптуры и статуи в Запрещенном Городе - это представители китайского искусства.</a:t>
            </a:r>
          </a:p>
        </p:txBody>
      </p:sp>
      <p:pic>
        <p:nvPicPr>
          <p:cNvPr id="52228" name="Picture 2" descr="C:\Users\Настя\Desktop\201062410435032355Viajes.jpg"/>
          <p:cNvPicPr>
            <a:picLocks noChangeAspect="1" noChangeArrowheads="1"/>
          </p:cNvPicPr>
          <p:nvPr/>
        </p:nvPicPr>
        <p:blipFill>
          <a:blip r:embed="rId2"/>
          <a:srcRect/>
          <a:stretch>
            <a:fillRect/>
          </a:stretch>
        </p:blipFill>
        <p:spPr bwMode="auto">
          <a:xfrm>
            <a:off x="1187450" y="2565400"/>
            <a:ext cx="6408738" cy="3630613"/>
          </a:xfrm>
          <a:prstGeom prst="rect">
            <a:avLst/>
          </a:prstGeom>
          <a:noFill/>
          <a:ln w="9525">
            <a:noFill/>
            <a:miter lim="800000"/>
            <a:headEnd/>
            <a:tailEnd/>
          </a:ln>
        </p:spPr>
      </p:pic>
      <p:pic>
        <p:nvPicPr>
          <p:cNvPr id="52229" name="Picture 5" descr="F:\РАБОТА\МОИ ФОТО НОВ.2009-2010\2014\июль\харбин пекин\IMG_5230.jpg"/>
          <p:cNvPicPr>
            <a:picLocks noChangeAspect="1" noChangeArrowheads="1"/>
          </p:cNvPicPr>
          <p:nvPr/>
        </p:nvPicPr>
        <p:blipFill>
          <a:blip r:embed="rId3"/>
          <a:srcRect/>
          <a:stretch>
            <a:fillRect/>
          </a:stretch>
        </p:blipFill>
        <p:spPr bwMode="auto">
          <a:xfrm>
            <a:off x="-1658938" y="0"/>
            <a:ext cx="10802938" cy="8102600"/>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box(in)">
                                      <p:cBhvr>
                                        <p:cTn id="7" dur="5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p:txBody>
          <a:bodyPr/>
          <a:lstStyle/>
          <a:p>
            <a:pPr fontAlgn="auto">
              <a:defRPr/>
            </a:pPr>
            <a:endParaRPr lang="ru-RU"/>
          </a:p>
        </p:txBody>
      </p:sp>
      <p:sp>
        <p:nvSpPr>
          <p:cNvPr id="3" name="Заголовок 2"/>
          <p:cNvSpPr>
            <a:spLocks noGrp="1"/>
          </p:cNvSpPr>
          <p:nvPr>
            <p:ph type="ctrTitle"/>
          </p:nvPr>
        </p:nvSpPr>
        <p:spPr>
          <a:xfrm>
            <a:off x="684213" y="765175"/>
            <a:ext cx="7772400" cy="1470025"/>
          </a:xfrm>
        </p:spPr>
        <p:txBody>
          <a:bodyPr/>
          <a:lstStyle/>
          <a:p>
            <a:pPr fontAlgn="auto">
              <a:spcAft>
                <a:spcPts val="0"/>
              </a:spcAft>
              <a:defRPr/>
            </a:pPr>
            <a:r>
              <a:rPr lang="ru-RU" b="1" i="1" dirty="0">
                <a:solidFill>
                  <a:schemeClr val="tx2">
                    <a:lumMod val="60000"/>
                    <a:lumOff val="40000"/>
                  </a:schemeClr>
                </a:solidFill>
              </a:rPr>
              <a:t>Запретный Город. Императорский Дворец ГУГУН</a:t>
            </a:r>
            <a:r>
              <a:rPr lang="ru-RU" dirty="0"/>
              <a:t/>
            </a:r>
            <a:br>
              <a:rPr lang="ru-RU" dirty="0"/>
            </a:br>
            <a:endParaRPr lang="ru-RU" dirty="0"/>
          </a:p>
        </p:txBody>
      </p:sp>
      <p:pic>
        <p:nvPicPr>
          <p:cNvPr id="53252" name="Picture 2" descr="C:\Users\Настя\Desktop\_51.jpg"/>
          <p:cNvPicPr>
            <a:picLocks noChangeAspect="1" noChangeArrowheads="1"/>
          </p:cNvPicPr>
          <p:nvPr/>
        </p:nvPicPr>
        <p:blipFill>
          <a:blip r:embed="rId2"/>
          <a:srcRect/>
          <a:stretch>
            <a:fillRect/>
          </a:stretch>
        </p:blipFill>
        <p:spPr bwMode="auto">
          <a:xfrm>
            <a:off x="1908175" y="2606675"/>
            <a:ext cx="5259388" cy="3948113"/>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Файл:Xiao yan ta.jpg">
            <a:hlinkClick r:id="rId3"/>
          </p:cNvPr>
          <p:cNvPicPr>
            <a:picLocks noGrp="1"/>
          </p:cNvPicPr>
          <p:nvPr>
            <p:ph idx="1"/>
          </p:nvPr>
        </p:nvPicPr>
        <p:blipFill>
          <a:blip r:embed="rId4"/>
          <a:srcRect/>
          <a:stretch>
            <a:fillRect/>
          </a:stretch>
        </p:blipFill>
        <p:spPr>
          <a:xfrm>
            <a:off x="428625" y="285750"/>
            <a:ext cx="4071938" cy="6357938"/>
          </a:xfrm>
          <a:effectLst>
            <a:outerShdw blurRad="292100" dist="139700" dir="2700000" algn="tl" rotWithShape="0">
              <a:srgbClr val="333333">
                <a:alpha val="65000"/>
              </a:srgbClr>
            </a:outerShdw>
          </a:effectLst>
        </p:spPr>
      </p:pic>
      <p:sp>
        <p:nvSpPr>
          <p:cNvPr id="54275" name="Rectangle 1"/>
          <p:cNvSpPr>
            <a:spLocks noGrp="1" noChangeArrowheads="1"/>
          </p:cNvSpPr>
          <p:nvPr>
            <p:ph type="title"/>
          </p:nvPr>
        </p:nvSpPr>
        <p:spPr>
          <a:xfrm>
            <a:off x="4714875" y="5929313"/>
            <a:ext cx="3643313" cy="708025"/>
          </a:xfrm>
        </p:spPr>
        <p:txBody>
          <a:bodyPr>
            <a:spAutoFit/>
          </a:bodyPr>
          <a:lstStyle/>
          <a:p>
            <a:pPr algn="l" eaLnBrk="1" hangingPunct="1"/>
            <a:r>
              <a:rPr lang="ru-RU" sz="2000" b="1" smtClean="0">
                <a:solidFill>
                  <a:srgbClr val="3E4D1F"/>
                </a:solidFill>
                <a:cs typeface="Times New Roman" pitchFamily="18" charset="0"/>
              </a:rPr>
              <a:t>Малая пагода диких гусей. </a:t>
            </a:r>
            <a:r>
              <a:rPr lang="ru-RU" sz="2000" b="1" smtClean="0">
                <a:solidFill>
                  <a:srgbClr val="3E4D1F"/>
                </a:solidFill>
              </a:rPr>
              <a:t>Сиань. Даяньта.</a:t>
            </a:r>
            <a:endParaRPr lang="ru-RU" sz="2000" b="1" smtClean="0">
              <a:solidFill>
                <a:srgbClr val="3E4D1F"/>
              </a:solidFill>
              <a:cs typeface="Arial" pitchFamily="34" charset="0"/>
            </a:endParaRPr>
          </a:p>
        </p:txBody>
      </p:sp>
      <p:sp>
        <p:nvSpPr>
          <p:cNvPr id="5" name="Прямоугольник 4"/>
          <p:cNvSpPr/>
          <p:nvPr/>
        </p:nvSpPr>
        <p:spPr>
          <a:xfrm>
            <a:off x="5357818" y="571480"/>
            <a:ext cx="2830648"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Пагоды</a:t>
            </a:r>
          </a:p>
        </p:txBody>
      </p:sp>
      <p:sp>
        <p:nvSpPr>
          <p:cNvPr id="54277" name="Прямоугольник 5"/>
          <p:cNvSpPr>
            <a:spLocks noChangeArrowheads="1"/>
          </p:cNvSpPr>
          <p:nvPr/>
        </p:nvSpPr>
        <p:spPr bwMode="auto">
          <a:xfrm>
            <a:off x="4572000" y="1714500"/>
            <a:ext cx="4572000" cy="1200150"/>
          </a:xfrm>
          <a:prstGeom prst="rect">
            <a:avLst/>
          </a:prstGeom>
          <a:noFill/>
          <a:ln w="9525">
            <a:noFill/>
            <a:miter lim="800000"/>
            <a:headEnd/>
            <a:tailEnd/>
          </a:ln>
        </p:spPr>
        <p:txBody>
          <a:bodyPr>
            <a:spAutoFit/>
          </a:bodyPr>
          <a:lstStyle/>
          <a:p>
            <a:r>
              <a:rPr lang="ru-RU"/>
              <a:t>Пагода -  эволюционированная древняя индийская ступа, структура подобная надгробию, для   сохранения и почитания священных реликвий. </a:t>
            </a:r>
          </a:p>
        </p:txBody>
      </p:sp>
      <p:pic>
        <p:nvPicPr>
          <p:cNvPr id="2" name="Picture 5" descr="http://journeying.ru/images/stories/beisi_pagoda__suzhou_1986_by_bobswin-d3d5jqq.jpg"/>
          <p:cNvPicPr>
            <a:picLocks noChangeAspect="1" noChangeArrowheads="1"/>
          </p:cNvPicPr>
          <p:nvPr/>
        </p:nvPicPr>
        <p:blipFill>
          <a:blip r:embed="rId5"/>
          <a:srcRect/>
          <a:stretch>
            <a:fillRect/>
          </a:stretch>
        </p:blipFill>
        <p:spPr bwMode="auto">
          <a:xfrm>
            <a:off x="285750" y="214313"/>
            <a:ext cx="4014788" cy="6429375"/>
          </a:xfrm>
          <a:prstGeom prst="rect">
            <a:avLst/>
          </a:prstGeom>
          <a:noFill/>
          <a:ln w="9525">
            <a:noFill/>
            <a:miter lim="800000"/>
            <a:headEnd/>
            <a:tailEnd/>
          </a:ln>
        </p:spPr>
      </p:pic>
      <p:sp>
        <p:nvSpPr>
          <p:cNvPr id="7" name="Прямоугольник 6"/>
          <p:cNvSpPr/>
          <p:nvPr/>
        </p:nvSpPr>
        <p:spPr>
          <a:xfrm>
            <a:off x="4714875" y="5929313"/>
            <a:ext cx="3929063" cy="64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t>Пагода </a:t>
            </a:r>
            <a:r>
              <a:rPr lang="ru-RU" sz="2800" b="1" dirty="0" err="1"/>
              <a:t>Бэйсы</a:t>
            </a:r>
            <a:endParaRPr lang="ru-RU" sz="2800" b="1" dirty="0"/>
          </a:p>
        </p:txBody>
      </p:sp>
      <p:pic>
        <p:nvPicPr>
          <p:cNvPr id="53255" name="Picture 7" descr="http://journeying.ru/images/stories/pagoda01.jpg"/>
          <p:cNvPicPr>
            <a:picLocks noChangeAspect="1" noChangeArrowheads="1"/>
          </p:cNvPicPr>
          <p:nvPr/>
        </p:nvPicPr>
        <p:blipFill>
          <a:blip r:embed="rId6"/>
          <a:srcRect/>
          <a:stretch>
            <a:fillRect/>
          </a:stretch>
        </p:blipFill>
        <p:spPr bwMode="auto">
          <a:xfrm>
            <a:off x="285750" y="1428750"/>
            <a:ext cx="7572375" cy="4903788"/>
          </a:xfrm>
          <a:prstGeom prst="rect">
            <a:avLst/>
          </a:prstGeom>
          <a:noFill/>
          <a:ln w="9525">
            <a:noFill/>
            <a:miter lim="800000"/>
            <a:headEnd/>
            <a:tailEnd/>
          </a:ln>
        </p:spPr>
      </p:pic>
      <p:sp>
        <p:nvSpPr>
          <p:cNvPr id="9" name="Прямоугольник 8"/>
          <p:cNvSpPr/>
          <p:nvPr/>
        </p:nvSpPr>
        <p:spPr>
          <a:xfrm>
            <a:off x="4714875" y="5929313"/>
            <a:ext cx="4071938"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t>Пагода </a:t>
            </a:r>
            <a:r>
              <a:rPr lang="ru-RU" sz="2400" b="1" dirty="0" err="1"/>
              <a:t>Юяенлоу</a:t>
            </a:r>
            <a:endParaRPr lang="ru-RU" sz="2400" b="1" dirty="0"/>
          </a:p>
        </p:txBody>
      </p:sp>
      <p:pic>
        <p:nvPicPr>
          <p:cNvPr id="53257" name="Picture 9" descr="https://upload.wikimedia.org/wikipedia/commons/thumb/9/91/%E5%BC%80%E5%B0%81%E9%93%81%E5%A1%94.jpg/220px-%E5%BC%80%E5%B0%81%E9%93%81%E5%A1%94.jpg"/>
          <p:cNvPicPr>
            <a:picLocks noChangeAspect="1" noChangeArrowheads="1"/>
          </p:cNvPicPr>
          <p:nvPr/>
        </p:nvPicPr>
        <p:blipFill>
          <a:blip r:embed="rId7"/>
          <a:srcRect/>
          <a:stretch>
            <a:fillRect/>
          </a:stretch>
        </p:blipFill>
        <p:spPr bwMode="auto">
          <a:xfrm>
            <a:off x="285750" y="239713"/>
            <a:ext cx="4357688" cy="6418262"/>
          </a:xfrm>
          <a:prstGeom prst="rect">
            <a:avLst/>
          </a:prstGeom>
          <a:noFill/>
          <a:ln w="9525">
            <a:noFill/>
            <a:miter lim="800000"/>
            <a:headEnd/>
            <a:tailEnd/>
          </a:ln>
        </p:spPr>
      </p:pic>
      <p:sp>
        <p:nvSpPr>
          <p:cNvPr id="11" name="Прямоугольник 10"/>
          <p:cNvSpPr/>
          <p:nvPr/>
        </p:nvSpPr>
        <p:spPr>
          <a:xfrm>
            <a:off x="4714875" y="5929313"/>
            <a:ext cx="4000500"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t>Железная пагода (</a:t>
            </a:r>
            <a:r>
              <a:rPr lang="ru-RU" sz="2400" b="1" dirty="0" err="1"/>
              <a:t>Тэта</a:t>
            </a:r>
            <a:r>
              <a:rPr lang="ru-RU" sz="2400" b="1" dirty="0"/>
              <a:t>)</a:t>
            </a: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bg/>
                                          </p:spTgt>
                                        </p:tgtEl>
                                        <p:attrNameLst>
                                          <p:attrName>style.visibility</p:attrName>
                                        </p:attrNameLst>
                                      </p:cBhvr>
                                      <p:to>
                                        <p:strVal val="visible"/>
                                      </p:to>
                                    </p:set>
                                    <p:anim calcmode="lin" valueType="num">
                                      <p:cBhvr additive="base">
                                        <p:cTn id="11"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7">
                                            <p:bg/>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3255"/>
                                        </p:tgtEl>
                                        <p:attrNameLst>
                                          <p:attrName>style.visibility</p:attrName>
                                        </p:attrNameLst>
                                      </p:cBhvr>
                                      <p:to>
                                        <p:strVal val="visible"/>
                                      </p:to>
                                    </p:set>
                                    <p:animEffect transition="in" filter="blinds(horizontal)">
                                      <p:cBhvr>
                                        <p:cTn id="22" dur="500"/>
                                        <p:tgtEl>
                                          <p:spTgt spid="5325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53257"/>
                                        </p:tgtEl>
                                        <p:attrNameLst>
                                          <p:attrName>style.visibility</p:attrName>
                                        </p:attrNameLst>
                                      </p:cBhvr>
                                      <p:to>
                                        <p:strVal val="visible"/>
                                      </p:to>
                                    </p:set>
                                    <p:animEffect transition="in" filter="diamond(in)">
                                      <p:cBhvr>
                                        <p:cTn id="30" dur="2000"/>
                                        <p:tgtEl>
                                          <p:spTgt spid="53257"/>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ox(i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28625"/>
            <a:ext cx="8786813" cy="1143000"/>
          </a:xfrm>
          <a:effectLst>
            <a:outerShdw blurRad="50800" dist="38100" dir="2700000" algn="tl" rotWithShape="0">
              <a:prstClr val="black">
                <a:alpha val="40000"/>
              </a:prstClr>
            </a:outerShdw>
          </a:effectLst>
        </p:spPr>
        <p:txBody>
          <a:bodyPr rtlCol="0">
            <a:noAutofit/>
          </a:bodyPr>
          <a:lstStyle/>
          <a:p>
            <a:pPr eaLnBrk="1" fontAlgn="auto" hangingPunct="1">
              <a:spcAft>
                <a:spcPts val="0"/>
              </a:spcAft>
              <a:defRPr/>
            </a:pPr>
            <a:r>
              <a:rPr lang="ru-RU" sz="4000" dirty="0" smtClean="0">
                <a:solidFill>
                  <a:schemeClr val="accent6">
                    <a:lumMod val="75000"/>
                  </a:schemeClr>
                </a:solidFill>
                <a:latin typeface="Mistral" pitchFamily="66" charset="0"/>
              </a:rPr>
              <a:t>ХРАМЫ И АЛТАРИ.  Храм Неба </a:t>
            </a:r>
            <a:r>
              <a:rPr lang="en-US" sz="4000" dirty="0" smtClean="0">
                <a:solidFill>
                  <a:schemeClr val="accent6">
                    <a:lumMod val="75000"/>
                  </a:schemeClr>
                </a:solidFill>
                <a:latin typeface="Mistral" pitchFamily="66" charset="0"/>
              </a:rPr>
              <a:t>XV – XVI </a:t>
            </a:r>
            <a:r>
              <a:rPr lang="ru-RU" sz="4000" dirty="0" smtClean="0">
                <a:solidFill>
                  <a:schemeClr val="accent6">
                    <a:lumMod val="75000"/>
                  </a:schemeClr>
                </a:solidFill>
                <a:latin typeface="Mistral" pitchFamily="66" charset="0"/>
              </a:rPr>
              <a:t>в.в.</a:t>
            </a:r>
            <a:br>
              <a:rPr lang="ru-RU" sz="4000" dirty="0" smtClean="0">
                <a:solidFill>
                  <a:schemeClr val="accent6">
                    <a:lumMod val="75000"/>
                  </a:schemeClr>
                </a:solidFill>
                <a:latin typeface="Mistral" pitchFamily="66" charset="0"/>
              </a:rPr>
            </a:br>
            <a:endParaRPr lang="ru-RU" sz="4000" dirty="0">
              <a:solidFill>
                <a:schemeClr val="accent6">
                  <a:lumMod val="75000"/>
                </a:schemeClr>
              </a:solidFill>
              <a:latin typeface="Mistral" pitchFamily="66" charset="0"/>
            </a:endParaRPr>
          </a:p>
        </p:txBody>
      </p:sp>
      <p:pic>
        <p:nvPicPr>
          <p:cNvPr id="4" name="Содержимое 3" descr="Файл:Hall of Prayer for Good Harvest.JPG">
            <a:hlinkClick r:id="rId3"/>
          </p:cNvPr>
          <p:cNvPicPr>
            <a:picLocks noGrp="1"/>
          </p:cNvPicPr>
          <p:nvPr>
            <p:ph idx="1"/>
          </p:nvPr>
        </p:nvPicPr>
        <p:blipFill>
          <a:blip r:embed="rId4"/>
          <a:srcRect/>
          <a:stretch>
            <a:fillRect/>
          </a:stretch>
        </p:blipFill>
        <p:spPr>
          <a:xfrm>
            <a:off x="4429125" y="1143000"/>
            <a:ext cx="4111625" cy="2857500"/>
          </a:xfrm>
          <a:effectLst>
            <a:outerShdw blurRad="292100" dist="139700" dir="2700000" algn="tl" rotWithShape="0">
              <a:srgbClr val="333333">
                <a:alpha val="65000"/>
              </a:srgbClr>
            </a:outerShdw>
          </a:effectLst>
        </p:spPr>
      </p:pic>
      <p:sp>
        <p:nvSpPr>
          <p:cNvPr id="55300" name="Прямоугольник 4"/>
          <p:cNvSpPr>
            <a:spLocks noChangeArrowheads="1"/>
          </p:cNvSpPr>
          <p:nvPr/>
        </p:nvSpPr>
        <p:spPr bwMode="auto">
          <a:xfrm>
            <a:off x="571500" y="4071938"/>
            <a:ext cx="8286750" cy="1938337"/>
          </a:xfrm>
          <a:prstGeom prst="rect">
            <a:avLst/>
          </a:prstGeom>
          <a:noFill/>
          <a:ln w="9525">
            <a:noFill/>
            <a:miter lim="800000"/>
            <a:headEnd/>
            <a:tailEnd/>
          </a:ln>
        </p:spPr>
        <p:txBody>
          <a:bodyPr>
            <a:spAutoFit/>
          </a:bodyPr>
          <a:lstStyle/>
          <a:p>
            <a:r>
              <a:rPr lang="ru-RU" sz="2400" b="1" u="sng">
                <a:solidFill>
                  <a:srgbClr val="3E4D1F"/>
                </a:solidFill>
                <a:latin typeface="Calibri" pitchFamily="34" charset="0"/>
              </a:rPr>
              <a:t>Храм Урожая</a:t>
            </a:r>
            <a:r>
              <a:rPr lang="ru-RU" sz="2400" b="1">
                <a:solidFill>
                  <a:srgbClr val="3E4D1F"/>
                </a:solidFill>
                <a:latin typeface="Calibri" pitchFamily="34" charset="0"/>
              </a:rPr>
              <a:t> </a:t>
            </a:r>
            <a:r>
              <a:rPr lang="ru-RU" sz="2400">
                <a:solidFill>
                  <a:srgbClr val="3E4D1F"/>
                </a:solidFill>
                <a:latin typeface="Calibri" pitchFamily="34" charset="0"/>
              </a:rPr>
              <a:t>(это главный храм комплекса, часто называемый Храмом Неба). Занесен </a:t>
            </a:r>
            <a:r>
              <a:rPr lang="ru-RU" sz="2400" u="sng">
                <a:solidFill>
                  <a:srgbClr val="3E4D1F"/>
                </a:solidFill>
                <a:latin typeface="Calibri" pitchFamily="34" charset="0"/>
              </a:rPr>
              <a:t>ЮНЕСКО</a:t>
            </a:r>
            <a:r>
              <a:rPr lang="ru-RU" sz="2400">
                <a:solidFill>
                  <a:srgbClr val="3E4D1F"/>
                </a:solidFill>
                <a:latin typeface="Calibri" pitchFamily="34" charset="0"/>
              </a:rPr>
              <a:t> в список </a:t>
            </a:r>
            <a:r>
              <a:rPr lang="ru-RU" sz="2400" u="sng">
                <a:solidFill>
                  <a:srgbClr val="3E4D1F"/>
                </a:solidFill>
                <a:latin typeface="Calibri" pitchFamily="34" charset="0"/>
              </a:rPr>
              <a:t>всемирного наследия человечества</a:t>
            </a:r>
            <a:r>
              <a:rPr lang="ru-RU" sz="2400">
                <a:solidFill>
                  <a:srgbClr val="3E4D1F"/>
                </a:solidFill>
                <a:latin typeface="Calibri" pitchFamily="34" charset="0"/>
              </a:rPr>
              <a:t>. Площадь комплекса составляет 267 га. Тяньтань является одним из символов города.</a:t>
            </a:r>
          </a:p>
        </p:txBody>
      </p:sp>
      <p:sp>
        <p:nvSpPr>
          <p:cNvPr id="55301" name="Прямоугольник 6"/>
          <p:cNvSpPr>
            <a:spLocks noChangeArrowheads="1"/>
          </p:cNvSpPr>
          <p:nvPr/>
        </p:nvSpPr>
        <p:spPr bwMode="auto">
          <a:xfrm>
            <a:off x="571500" y="1143000"/>
            <a:ext cx="3786188" cy="2308225"/>
          </a:xfrm>
          <a:prstGeom prst="rect">
            <a:avLst/>
          </a:prstGeom>
          <a:noFill/>
          <a:ln w="9525">
            <a:noFill/>
            <a:miter lim="800000"/>
            <a:headEnd/>
            <a:tailEnd/>
          </a:ln>
        </p:spPr>
        <p:txBody>
          <a:bodyPr>
            <a:spAutoFit/>
          </a:bodyPr>
          <a:lstStyle/>
          <a:p>
            <a:r>
              <a:rPr lang="ru-RU" sz="2400" b="1">
                <a:solidFill>
                  <a:srgbClr val="3E4D1F"/>
                </a:solidFill>
                <a:latin typeface="Calibri" pitchFamily="34" charset="0"/>
              </a:rPr>
              <a:t>Храм Неба</a:t>
            </a:r>
            <a:r>
              <a:rPr lang="ru-RU" sz="2400">
                <a:solidFill>
                  <a:srgbClr val="3E4D1F"/>
                </a:solidFill>
                <a:latin typeface="Calibri" pitchFamily="34" charset="0"/>
              </a:rPr>
              <a:t>— храмово-монастырский комплекс в центральном </a:t>
            </a:r>
            <a:r>
              <a:rPr lang="ru-RU" sz="2400" u="sng">
                <a:solidFill>
                  <a:srgbClr val="3E4D1F"/>
                </a:solidFill>
                <a:latin typeface="Calibri" pitchFamily="34" charset="0"/>
              </a:rPr>
              <a:t>Пекине</a:t>
            </a:r>
            <a:r>
              <a:rPr lang="ru-RU" sz="2400">
                <a:solidFill>
                  <a:srgbClr val="3E4D1F"/>
                </a:solidFill>
                <a:latin typeface="Calibri" pitchFamily="34" charset="0"/>
              </a:rPr>
              <a:t>, включающий единственный храм круглой формы в городе </a:t>
            </a:r>
          </a:p>
        </p:txBody>
      </p:sp>
      <p:pic>
        <p:nvPicPr>
          <p:cNvPr id="6" name="Рисунок 5" descr="Файл:TempleofHeaven-HallofPrayer.jpg">
            <a:hlinkClick r:id="rId5"/>
          </p:cNvPr>
          <p:cNvPicPr/>
          <p:nvPr/>
        </p:nvPicPr>
        <p:blipFill>
          <a:blip r:embed="rId6"/>
          <a:srcRect/>
          <a:stretch>
            <a:fillRect/>
          </a:stretch>
        </p:blipFill>
        <p:spPr bwMode="auto">
          <a:xfrm>
            <a:off x="571500" y="1571625"/>
            <a:ext cx="7858125" cy="50720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p:txBody>
          <a:bodyPr/>
          <a:lstStyle/>
          <a:p>
            <a:pPr fontAlgn="auto">
              <a:defRPr/>
            </a:pPr>
            <a:endParaRPr lang="ru-RU"/>
          </a:p>
        </p:txBody>
      </p:sp>
      <p:sp>
        <p:nvSpPr>
          <p:cNvPr id="56323" name="Заголовок 2"/>
          <p:cNvSpPr>
            <a:spLocks noGrp="1"/>
          </p:cNvSpPr>
          <p:nvPr>
            <p:ph type="ctrTitle"/>
          </p:nvPr>
        </p:nvSpPr>
        <p:spPr>
          <a:xfrm>
            <a:off x="611188" y="333375"/>
            <a:ext cx="7772400" cy="1055688"/>
          </a:xfrm>
        </p:spPr>
        <p:txBody>
          <a:bodyPr/>
          <a:lstStyle/>
          <a:p>
            <a:r>
              <a:rPr lang="ru-RU" b="1" smtClean="0">
                <a:solidFill>
                  <a:srgbClr val="FF0000"/>
                </a:solidFill>
                <a:latin typeface="Segoe Script" pitchFamily="34" charset="0"/>
              </a:rPr>
              <a:t>Храм Мяоин</a:t>
            </a:r>
          </a:p>
        </p:txBody>
      </p:sp>
      <p:pic>
        <p:nvPicPr>
          <p:cNvPr id="56324" name="Picture 2" descr="C:\Users\Настя\Desktop\Miaoying_Temple_main_palace.jpg"/>
          <p:cNvPicPr>
            <a:picLocks noChangeAspect="1" noChangeArrowheads="1"/>
          </p:cNvPicPr>
          <p:nvPr/>
        </p:nvPicPr>
        <p:blipFill>
          <a:blip r:embed="rId2"/>
          <a:srcRect/>
          <a:stretch>
            <a:fillRect/>
          </a:stretch>
        </p:blipFill>
        <p:spPr bwMode="auto">
          <a:xfrm>
            <a:off x="1160463" y="1628775"/>
            <a:ext cx="6816725" cy="5113338"/>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duotone>
              <a:schemeClr val="accent3">
                <a:shade val="45000"/>
                <a:satMod val="135000"/>
              </a:schemeClr>
              <a:prstClr val="white"/>
            </a:duotone>
          </a:blip>
          <a:srcRect l="42897" t="23045" r="16853" b="48544"/>
          <a:stretch>
            <a:fillRect/>
          </a:stretch>
        </p:blipFill>
        <p:spPr bwMode="auto">
          <a:xfrm>
            <a:off x="0" y="2071678"/>
            <a:ext cx="9144000" cy="4786322"/>
          </a:xfrm>
          <a:prstGeom prst="rect">
            <a:avLst/>
          </a:prstGeom>
          <a:noFill/>
          <a:ln w="9525">
            <a:noFill/>
            <a:miter lim="800000"/>
            <a:headEnd/>
            <a:tailEnd/>
          </a:ln>
          <a:effectLst>
            <a:softEdge rad="635000"/>
          </a:effectLst>
        </p:spPr>
      </p:pic>
      <p:pic>
        <p:nvPicPr>
          <p:cNvPr id="9" name="Picture 2" descr="Файл:Chao Meng-fu 001.jpg">
            <a:hlinkClick r:id="rId3"/>
          </p:cNvPr>
          <p:cNvPicPr>
            <a:picLocks noChangeAspect="1" noChangeArrowheads="1"/>
          </p:cNvPicPr>
          <p:nvPr/>
        </p:nvPicPr>
        <p:blipFill>
          <a:blip r:embed="rId4"/>
          <a:srcRect/>
          <a:stretch>
            <a:fillRect/>
          </a:stretch>
        </p:blipFill>
        <p:spPr bwMode="auto">
          <a:xfrm rot="21269663">
            <a:off x="1316038" y="2457450"/>
            <a:ext cx="3692525" cy="2292350"/>
          </a:xfrm>
          <a:prstGeom prst="rect">
            <a:avLst/>
          </a:prstGeom>
          <a:ln>
            <a:noFill/>
          </a:ln>
          <a:effectLst>
            <a:outerShdw blurRad="292100" dist="139700" dir="2700000" algn="tl" rotWithShape="0">
              <a:srgbClr val="333333">
                <a:alpha val="65000"/>
              </a:srgbClr>
            </a:outerShdw>
          </a:effectLst>
        </p:spPr>
      </p:pic>
      <p:pic>
        <p:nvPicPr>
          <p:cNvPr id="7" name="Рисунок 6" descr="0ee71548f3dfbb1c2e77c5d653c34922.png"/>
          <p:cNvPicPr>
            <a:picLocks noChangeAspect="1"/>
          </p:cNvPicPr>
          <p:nvPr/>
        </p:nvPicPr>
        <p:blipFill>
          <a:blip r:embed="rId5"/>
          <a:stretch>
            <a:fillRect/>
          </a:stretch>
        </p:blipFill>
        <p:spPr>
          <a:xfrm>
            <a:off x="1457325" y="434975"/>
            <a:ext cx="7329488" cy="4779963"/>
          </a:xfrm>
          <a:prstGeom prst="rect">
            <a:avLst/>
          </a:prstGeom>
          <a:effectLst>
            <a:outerShdw blurRad="50800" dist="38100" dir="2700000" algn="tl" rotWithShape="0">
              <a:prstClr val="black">
                <a:alpha val="40000"/>
              </a:prstClr>
            </a:outerShdw>
          </a:effectLst>
        </p:spPr>
      </p:pic>
      <p:sp>
        <p:nvSpPr>
          <p:cNvPr id="3077" name="Rectangle 1"/>
          <p:cNvSpPr>
            <a:spLocks noGrp="1" noChangeArrowheads="1"/>
          </p:cNvSpPr>
          <p:nvPr>
            <p:ph idx="1"/>
          </p:nvPr>
        </p:nvSpPr>
        <p:spPr>
          <a:xfrm>
            <a:off x="1285875" y="714375"/>
            <a:ext cx="7858125" cy="1323975"/>
          </a:xfrm>
        </p:spPr>
        <p:txBody>
          <a:bodyPr anchor="ctr">
            <a:spAutoFit/>
          </a:bodyPr>
          <a:lstStyle/>
          <a:p>
            <a:pPr marL="0" indent="0" eaLnBrk="1" hangingPunct="1">
              <a:spcBef>
                <a:spcPct val="0"/>
              </a:spcBef>
              <a:buFontTx/>
              <a:buNone/>
            </a:pPr>
            <a:r>
              <a:rPr lang="ru-RU" sz="2000" i="1" smtClean="0">
                <a:solidFill>
                  <a:srgbClr val="4F6228"/>
                </a:solidFill>
                <a:latin typeface="Verdana" pitchFamily="34" charset="0"/>
                <a:cs typeface="Times New Roman" pitchFamily="18" charset="0"/>
              </a:rPr>
              <a:t>                            Где вы, о древние народы!</a:t>
            </a:r>
            <a:endParaRPr lang="ru-RU" sz="2800" i="1" smtClean="0">
              <a:solidFill>
                <a:srgbClr val="4F6228"/>
              </a:solidFill>
              <a:latin typeface="Arial" pitchFamily="34" charset="0"/>
              <a:cs typeface="Arial" pitchFamily="34" charset="0"/>
            </a:endParaRPr>
          </a:p>
          <a:p>
            <a:pPr marL="0" indent="0">
              <a:spcBef>
                <a:spcPct val="0"/>
              </a:spcBef>
              <a:buFontTx/>
              <a:buNone/>
            </a:pPr>
            <a:r>
              <a:rPr lang="ru-RU" sz="2000" i="1" smtClean="0">
                <a:solidFill>
                  <a:srgbClr val="4F6228"/>
                </a:solidFill>
                <a:latin typeface="Verdana" pitchFamily="34" charset="0"/>
                <a:cs typeface="Times New Roman" pitchFamily="18" charset="0"/>
              </a:rPr>
              <a:t>                            Ваш мир был храмом всех богов,</a:t>
            </a:r>
            <a:endParaRPr lang="ru-RU" sz="2800" i="1" smtClean="0">
              <a:solidFill>
                <a:srgbClr val="4F6228"/>
              </a:solidFill>
              <a:latin typeface="Arial" pitchFamily="34" charset="0"/>
              <a:cs typeface="Arial" pitchFamily="34" charset="0"/>
            </a:endParaRPr>
          </a:p>
          <a:p>
            <a:pPr marL="0" indent="0">
              <a:spcBef>
                <a:spcPct val="0"/>
              </a:spcBef>
              <a:buFontTx/>
              <a:buNone/>
            </a:pPr>
            <a:r>
              <a:rPr lang="ru-RU" sz="2000" i="1" smtClean="0">
                <a:solidFill>
                  <a:srgbClr val="4F6228"/>
                </a:solidFill>
                <a:latin typeface="Verdana" pitchFamily="34" charset="0"/>
                <a:cs typeface="Times New Roman" pitchFamily="18" charset="0"/>
              </a:rPr>
              <a:t>                            Вы книгу Матери </a:t>
            </a:r>
            <a:r>
              <a:rPr lang="ru-RU" sz="2000" i="1" smtClean="0">
                <a:solidFill>
                  <a:srgbClr val="4F6228"/>
                </a:solidFill>
                <a:cs typeface="Times New Roman" pitchFamily="18" charset="0"/>
              </a:rPr>
              <a:t>–</a:t>
            </a:r>
            <a:r>
              <a:rPr lang="ru-RU" sz="2000" i="1" smtClean="0">
                <a:solidFill>
                  <a:srgbClr val="4F6228"/>
                </a:solidFill>
                <a:latin typeface="Verdana" pitchFamily="34" charset="0"/>
                <a:cs typeface="Times New Roman" pitchFamily="18" charset="0"/>
              </a:rPr>
              <a:t> природы</a:t>
            </a:r>
            <a:endParaRPr lang="ru-RU" sz="2800" i="1" smtClean="0">
              <a:solidFill>
                <a:srgbClr val="4F6228"/>
              </a:solidFill>
              <a:latin typeface="Arial" pitchFamily="34" charset="0"/>
              <a:cs typeface="Arial" pitchFamily="34" charset="0"/>
            </a:endParaRPr>
          </a:p>
          <a:p>
            <a:pPr marL="0" indent="0">
              <a:spcBef>
                <a:spcPct val="0"/>
              </a:spcBef>
              <a:buFontTx/>
              <a:buNone/>
            </a:pPr>
            <a:r>
              <a:rPr lang="ru-RU" sz="2000" i="1" smtClean="0">
                <a:solidFill>
                  <a:srgbClr val="4F6228"/>
                </a:solidFill>
                <a:latin typeface="Verdana" pitchFamily="34" charset="0"/>
                <a:cs typeface="Times New Roman" pitchFamily="18" charset="0"/>
              </a:rPr>
              <a:t>                            Читали ясно  без очков.</a:t>
            </a:r>
            <a:endParaRPr lang="ru-RU" sz="4400" i="1" smtClean="0">
              <a:solidFill>
                <a:srgbClr val="4F6228"/>
              </a:solidFill>
              <a:latin typeface="Arial" pitchFamily="34" charset="0"/>
              <a:cs typeface="Arial" pitchFamily="34" charset="0"/>
            </a:endParaRPr>
          </a:p>
        </p:txBody>
      </p:sp>
      <p:sp>
        <p:nvSpPr>
          <p:cNvPr id="3078" name="Rectangle 2"/>
          <p:cNvSpPr>
            <a:spLocks noChangeArrowheads="1"/>
          </p:cNvSpPr>
          <p:nvPr/>
        </p:nvSpPr>
        <p:spPr bwMode="auto">
          <a:xfrm>
            <a:off x="3857625" y="2643188"/>
            <a:ext cx="3449638" cy="400050"/>
          </a:xfrm>
          <a:prstGeom prst="rect">
            <a:avLst/>
          </a:prstGeom>
          <a:noFill/>
          <a:ln w="9525">
            <a:noFill/>
            <a:miter lim="800000"/>
            <a:headEnd/>
            <a:tailEnd/>
          </a:ln>
        </p:spPr>
        <p:txBody>
          <a:bodyPr wrap="none" anchor="ctr">
            <a:spAutoFit/>
          </a:bodyPr>
          <a:lstStyle/>
          <a:p>
            <a:pPr algn="ctr"/>
            <a:r>
              <a:rPr lang="ru-RU" sz="2000">
                <a:solidFill>
                  <a:srgbClr val="4F6228"/>
                </a:solidFill>
                <a:latin typeface="Verdana" pitchFamily="34" charset="0"/>
                <a:cs typeface="Times New Roman" pitchFamily="18" charset="0"/>
              </a:rPr>
              <a:t>Федор Иванович Тютчев</a:t>
            </a:r>
            <a:endParaRPr lang="ru-RU" sz="4400">
              <a:solidFill>
                <a:srgbClr val="4F6228"/>
              </a:solidFill>
              <a:cs typeface="Arial" pitchFamily="34" charset="0"/>
            </a:endParaRPr>
          </a:p>
        </p:txBody>
      </p:sp>
      <p:pic>
        <p:nvPicPr>
          <p:cNvPr id="8" name="Рисунок 7" descr="64071c3f8e230a1bc04e8d7603b2e9ed.png"/>
          <p:cNvPicPr>
            <a:picLocks noChangeAspect="1"/>
          </p:cNvPicPr>
          <p:nvPr/>
        </p:nvPicPr>
        <p:blipFill>
          <a:blip r:embed="rId6"/>
          <a:stretch>
            <a:fillRect/>
          </a:stretch>
        </p:blipFill>
        <p:spPr>
          <a:xfrm>
            <a:off x="142875" y="3143250"/>
            <a:ext cx="4876800" cy="3305175"/>
          </a:xfrm>
          <a:prstGeom prst="rect">
            <a:avLst/>
          </a:prstGeom>
          <a:effectLst>
            <a:outerShdw blurRad="50800" dist="38100" dir="2700000" algn="tl" rotWithShape="0">
              <a:prstClr val="black">
                <a:alpha val="40000"/>
              </a:prstClr>
            </a:outerShdw>
          </a:effectLst>
        </p:spPr>
      </p:pic>
    </p:spTree>
  </p:cSld>
  <p:clrMapOvr>
    <a:masterClrMapping/>
  </p:clrMapOvr>
  <p:transition>
    <p:strips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Заголовок 1"/>
          <p:cNvSpPr>
            <a:spLocks noGrp="1"/>
          </p:cNvSpPr>
          <p:nvPr>
            <p:ph type="title"/>
          </p:nvPr>
        </p:nvSpPr>
        <p:spPr/>
        <p:txBody>
          <a:bodyPr/>
          <a:lstStyle/>
          <a:p>
            <a:r>
              <a:rPr lang="ru-RU" b="1" i="1" smtClean="0">
                <a:solidFill>
                  <a:srgbClr val="FF0000"/>
                </a:solidFill>
                <a:latin typeface="Segoe Script" pitchFamily="34" charset="0"/>
              </a:rPr>
              <a:t>Аллея верблюдов</a:t>
            </a:r>
          </a:p>
        </p:txBody>
      </p:sp>
      <p:pic>
        <p:nvPicPr>
          <p:cNvPr id="57347" name="Рисунок 2" descr="fotopekin 12.jpg"/>
          <p:cNvPicPr>
            <a:picLocks noChangeAspect="1"/>
          </p:cNvPicPr>
          <p:nvPr/>
        </p:nvPicPr>
        <p:blipFill>
          <a:blip r:embed="rId2"/>
          <a:srcRect/>
          <a:stretch>
            <a:fillRect/>
          </a:stretch>
        </p:blipFill>
        <p:spPr bwMode="auto">
          <a:xfrm>
            <a:off x="684213" y="1628775"/>
            <a:ext cx="7980362" cy="4357688"/>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313"/>
            <a:ext cx="8229600" cy="1203325"/>
          </a:xfrm>
          <a:effectLst>
            <a:outerShdw blurRad="50800" dist="38100" dir="2700000" algn="tl" rotWithShape="0">
              <a:prstClr val="black">
                <a:alpha val="40000"/>
              </a:prstClr>
            </a:outerShdw>
          </a:effectLst>
        </p:spPr>
        <p:txBody>
          <a:bodyPr rtlCol="0">
            <a:normAutofit/>
          </a:bodyPr>
          <a:lstStyle/>
          <a:p>
            <a:pPr eaLnBrk="1" fontAlgn="auto" hangingPunct="1">
              <a:spcAft>
                <a:spcPts val="0"/>
              </a:spcAft>
              <a:defRPr/>
            </a:pPr>
            <a:r>
              <a:rPr lang="ru-RU" dirty="0" smtClean="0">
                <a:solidFill>
                  <a:schemeClr val="accent6">
                    <a:lumMod val="75000"/>
                  </a:schemeClr>
                </a:solidFill>
                <a:latin typeface="Mistral" pitchFamily="66" charset="0"/>
              </a:rPr>
              <a:t>ИНТЕРЕСНЫЕ ФАКТЫ</a:t>
            </a:r>
          </a:p>
        </p:txBody>
      </p:sp>
      <p:sp>
        <p:nvSpPr>
          <p:cNvPr id="3" name="Содержимое 2"/>
          <p:cNvSpPr>
            <a:spLocks noGrp="1"/>
          </p:cNvSpPr>
          <p:nvPr>
            <p:ph idx="1"/>
          </p:nvPr>
        </p:nvSpPr>
        <p:spPr>
          <a:xfrm>
            <a:off x="457200" y="1643063"/>
            <a:ext cx="8229600" cy="4483100"/>
          </a:xfrm>
        </p:spPr>
        <p:txBody>
          <a:bodyPr rtlCol="0">
            <a:normAutofit fontScale="77500" lnSpcReduction="20000"/>
          </a:bodyPr>
          <a:lstStyle/>
          <a:p>
            <a:pPr eaLnBrk="1" fontAlgn="auto" hangingPunct="1">
              <a:spcAft>
                <a:spcPts val="0"/>
              </a:spcAft>
              <a:defRPr/>
            </a:pPr>
            <a:r>
              <a:rPr lang="ru-RU" dirty="0" smtClean="0">
                <a:solidFill>
                  <a:srgbClr val="3E4D1F"/>
                </a:solidFill>
                <a:latin typeface="Segoe Script" pitchFamily="34" charset="0"/>
              </a:rPr>
              <a:t>При укладке каменных блоков стены употреблялась клейкая рисовая каша с примесью гашёной извести.</a:t>
            </a:r>
          </a:p>
          <a:p>
            <a:pPr eaLnBrk="1" fontAlgn="auto" hangingPunct="1">
              <a:spcAft>
                <a:spcPts val="0"/>
              </a:spcAft>
              <a:defRPr/>
            </a:pPr>
            <a:r>
              <a:rPr lang="ru-RU" dirty="0" smtClean="0">
                <a:solidFill>
                  <a:srgbClr val="3E4D1F"/>
                </a:solidFill>
                <a:latin typeface="Segoe Script" pitchFamily="34" charset="0"/>
              </a:rPr>
              <a:t>Ежегодно проводится популярный легкоатлетический марафон «Великая Стена», в котором часть дистанции спортсмены бегут по гребню Стены.</a:t>
            </a:r>
          </a:p>
          <a:p>
            <a:pPr eaLnBrk="1" fontAlgn="auto" hangingPunct="1">
              <a:spcAft>
                <a:spcPts val="0"/>
              </a:spcAft>
              <a:defRPr/>
            </a:pPr>
            <a:r>
              <a:rPr lang="ru-RU" dirty="0" smtClean="0">
                <a:solidFill>
                  <a:srgbClr val="3E4D1F"/>
                </a:solidFill>
                <a:latin typeface="Segoe Script" pitchFamily="34" charset="0"/>
              </a:rPr>
              <a:t>Вопреки существующему мнению, Великую китайскую стену нельзя увидеть невооружённым глазом с орбитальной станции, хотя на спутниковых снимках её видно.</a:t>
            </a:r>
            <a:endParaRPr lang="ru-RU" dirty="0">
              <a:solidFill>
                <a:srgbClr val="3E4D1F"/>
              </a:solidFill>
              <a:latin typeface="Segoe Script" pitchFamily="34" charset="0"/>
            </a:endParaRPr>
          </a:p>
        </p:txBody>
      </p:sp>
    </p:spTree>
  </p:cSld>
  <p:clrMapOvr>
    <a:masterClrMapping/>
  </p:clrMapOvr>
  <p:transition>
    <p:strips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Заголовок 1"/>
          <p:cNvSpPr>
            <a:spLocks noGrp="1"/>
          </p:cNvSpPr>
          <p:nvPr>
            <p:ph type="title"/>
          </p:nvPr>
        </p:nvSpPr>
        <p:spPr/>
        <p:txBody>
          <a:bodyPr/>
          <a:lstStyle/>
          <a:p>
            <a:r>
              <a:rPr lang="ru-RU" b="1" smtClean="0">
                <a:solidFill>
                  <a:schemeClr val="tx2"/>
                </a:solidFill>
                <a:latin typeface="Mistral" pitchFamily="66" charset="0"/>
              </a:rPr>
              <a:t>Темы рефератов, докладов или сообщений:</a:t>
            </a:r>
          </a:p>
        </p:txBody>
      </p:sp>
      <p:sp>
        <p:nvSpPr>
          <p:cNvPr id="66563" name="Содержимое 2"/>
          <p:cNvSpPr>
            <a:spLocks noGrp="1"/>
          </p:cNvSpPr>
          <p:nvPr>
            <p:ph idx="1"/>
          </p:nvPr>
        </p:nvSpPr>
        <p:spPr>
          <a:xfrm>
            <a:off x="0" y="1600200"/>
            <a:ext cx="9144000" cy="4525963"/>
          </a:xfrm>
        </p:spPr>
        <p:txBody>
          <a:bodyPr/>
          <a:lstStyle/>
          <a:p>
            <a:r>
              <a:rPr lang="ru-RU" sz="2400" b="1" smtClean="0">
                <a:latin typeface="Book Antiqua" pitchFamily="18" charset="0"/>
              </a:rPr>
              <a:t>Шедевры китайской архитектуры. Храмовые комплексы Китая.</a:t>
            </a:r>
          </a:p>
          <a:p>
            <a:r>
              <a:rPr lang="ru-RU" sz="2400" b="1" smtClean="0">
                <a:latin typeface="Book Antiqua" pitchFamily="18" charset="0"/>
              </a:rPr>
              <a:t>Пещерные храмы Китая.</a:t>
            </a:r>
          </a:p>
          <a:p>
            <a:r>
              <a:rPr lang="ru-RU" sz="2400" b="1" smtClean="0">
                <a:latin typeface="Book Antiqua" pitchFamily="18" charset="0"/>
              </a:rPr>
              <a:t>Пагоды Китая.</a:t>
            </a:r>
          </a:p>
          <a:p>
            <a:r>
              <a:rPr lang="ru-RU" sz="2400" b="1" smtClean="0">
                <a:latin typeface="Book Antiqua" pitchFamily="18" charset="0"/>
              </a:rPr>
              <a:t>Скульптурные произведения Китая.</a:t>
            </a:r>
          </a:p>
          <a:p>
            <a:r>
              <a:rPr lang="ru-RU" sz="2400" b="1" smtClean="0">
                <a:latin typeface="Book Antiqua" pitchFamily="18" charset="0"/>
              </a:rPr>
              <a:t>Основные жанры китайской живописи.</a:t>
            </a:r>
          </a:p>
          <a:p>
            <a:r>
              <a:rPr lang="ru-RU" sz="2400" b="1" smtClean="0">
                <a:latin typeface="Book Antiqua" pitchFamily="18" charset="0"/>
              </a:rPr>
              <a:t>Отражение китайской культуры в искусстве народов мира.</a:t>
            </a:r>
          </a:p>
          <a:p>
            <a:r>
              <a:rPr lang="ru-RU" sz="2400" b="1" smtClean="0">
                <a:latin typeface="Book Antiqua" pitchFamily="18" charset="0"/>
              </a:rPr>
              <a:t>Содово-парковое искусство Китая.</a:t>
            </a:r>
          </a:p>
          <a:p>
            <a:r>
              <a:rPr lang="ru-RU" sz="2400" b="1" smtClean="0">
                <a:latin typeface="Book Antiqua" pitchFamily="18" charset="0"/>
              </a:rPr>
              <a:t>Искусство пекинской музыкальной драмы. </a:t>
            </a:r>
          </a:p>
          <a:p>
            <a:r>
              <a:rPr lang="ru-RU" sz="2400" b="1" smtClean="0">
                <a:latin typeface="Book Antiqua" pitchFamily="18" charset="0"/>
              </a:rPr>
              <a:t>Антология китайской лирики.</a:t>
            </a:r>
          </a:p>
          <a:p>
            <a:r>
              <a:rPr lang="ru-RU" sz="2400" b="1" smtClean="0">
                <a:latin typeface="Book Antiqua" pitchFamily="18" charset="0"/>
              </a:rPr>
              <a:t>Путешествие по запретному городу Пикина</a:t>
            </a:r>
          </a:p>
        </p:txBody>
      </p:sp>
    </p:spTree>
  </p:cSld>
  <p:clrMapOvr>
    <a:masterClrMapping/>
  </p:clrMapOvr>
  <p:transition>
    <p:strips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sz="2000" b="1" dirty="0" smtClean="0">
                <a:solidFill>
                  <a:srgbClr val="0070C0"/>
                </a:solidFill>
              </a:rPr>
              <a:t>Цель урока</a:t>
            </a:r>
            <a:r>
              <a:rPr lang="ru-RU" sz="2000" dirty="0" smtClean="0">
                <a:solidFill>
                  <a:srgbClr val="0070C0"/>
                </a:solidFill>
              </a:rPr>
              <a:t>: познакомить обучающихся с основными особенностями художественной культуры Китая.</a:t>
            </a:r>
          </a:p>
          <a:p>
            <a:r>
              <a:rPr lang="ru-RU" sz="2000" b="1" dirty="0" smtClean="0">
                <a:solidFill>
                  <a:srgbClr val="0070C0"/>
                </a:solidFill>
              </a:rPr>
              <a:t>Задачи:</a:t>
            </a:r>
            <a:endParaRPr lang="ru-RU" sz="2000" dirty="0" smtClean="0">
              <a:solidFill>
                <a:srgbClr val="0070C0"/>
              </a:solidFill>
            </a:endParaRPr>
          </a:p>
          <a:p>
            <a:pPr lvl="0"/>
            <a:r>
              <a:rPr lang="ru-RU" sz="2000" dirty="0" smtClean="0">
                <a:solidFill>
                  <a:srgbClr val="0070C0"/>
                </a:solidFill>
              </a:rPr>
              <a:t>Развивать чувства, эмоции, образно-ассоциативное мышление и художественно-творческие способности, интерес обучающихся к художественной культуре народов мира;</a:t>
            </a:r>
          </a:p>
          <a:p>
            <a:pPr lvl="0"/>
            <a:r>
              <a:rPr lang="ru-RU" sz="2000" dirty="0" smtClean="0">
                <a:solidFill>
                  <a:srgbClr val="0070C0"/>
                </a:solidFill>
              </a:rPr>
              <a:t>Воспитывать художественно-творческий вкус и потребности в освоении ценностей мировой художественной культуры, дух толерантности и уважения к культуре </a:t>
            </a:r>
            <a:r>
              <a:rPr lang="ru-RU" sz="2000" dirty="0" err="1" smtClean="0">
                <a:solidFill>
                  <a:srgbClr val="0070C0"/>
                </a:solidFill>
              </a:rPr>
              <a:t>чуж</a:t>
            </a:r>
            <a:r>
              <a:rPr lang="ru-RU" sz="2000" dirty="0" smtClean="0">
                <a:solidFill>
                  <a:srgbClr val="0070C0"/>
                </a:solidFill>
              </a:rPr>
              <a:t> народов.</a:t>
            </a:r>
          </a:p>
          <a:p>
            <a:pPr lvl="0"/>
            <a:r>
              <a:rPr lang="ru-RU" sz="2000" dirty="0" smtClean="0">
                <a:solidFill>
                  <a:srgbClr val="0070C0"/>
                </a:solidFill>
              </a:rPr>
              <a:t>Учить использовать приобретенные знания и умения для расширения кругозора и осознанного формирования собственной культурной среды. </a:t>
            </a:r>
          </a:p>
          <a:p>
            <a:endParaRPr lang="ru-RU" dirty="0"/>
          </a:p>
        </p:txBody>
      </p:sp>
    </p:spTree>
  </p:cSld>
  <p:clrMapOvr>
    <a:masterClrMapping/>
  </p:clrMapOvr>
  <p:transition>
    <p:strips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effectLst>
            <a:outerShdw blurRad="50800" dist="38100" dir="2700000" algn="tl" rotWithShape="0">
              <a:prstClr val="black">
                <a:alpha val="40000"/>
              </a:prstClr>
            </a:outerShdw>
          </a:effectLst>
        </p:spPr>
        <p:txBody>
          <a:bodyPr rtlCol="0">
            <a:noAutofit/>
          </a:bodyPr>
          <a:lstStyle/>
          <a:p>
            <a:pPr eaLnBrk="1" fontAlgn="auto" hangingPunct="1">
              <a:spcAft>
                <a:spcPts val="0"/>
              </a:spcAft>
              <a:defRPr/>
            </a:pPr>
            <a:r>
              <a:rPr lang="ru-RU" sz="6000" b="0" dirty="0" smtClean="0">
                <a:solidFill>
                  <a:schemeClr val="accent6">
                    <a:lumMod val="75000"/>
                  </a:schemeClr>
                </a:solidFill>
                <a:latin typeface="Mistral" pitchFamily="66" charset="0"/>
              </a:rPr>
              <a:t>АРХИТЕКТУРА</a:t>
            </a:r>
            <a:br>
              <a:rPr lang="ru-RU" sz="6000" b="0" dirty="0" smtClean="0">
                <a:solidFill>
                  <a:schemeClr val="accent6">
                    <a:lumMod val="75000"/>
                  </a:schemeClr>
                </a:solidFill>
                <a:latin typeface="Mistral" pitchFamily="66" charset="0"/>
              </a:rPr>
            </a:br>
            <a:endParaRPr lang="ru-RU" sz="6000" b="0" dirty="0"/>
          </a:p>
        </p:txBody>
      </p:sp>
    </p:spTree>
  </p:cSld>
  <p:clrMapOvr>
    <a:masterClrMapping/>
  </p:clrMapOvr>
  <p:transition>
    <p:strips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63" y="500063"/>
            <a:ext cx="8229600" cy="1143000"/>
          </a:xfrm>
          <a:effectLst>
            <a:outerShdw blurRad="50800" dist="38100" dir="2700000" algn="tl" rotWithShape="0">
              <a:prstClr val="black">
                <a:alpha val="40000"/>
              </a:prstClr>
            </a:outerShdw>
          </a:effectLst>
        </p:spPr>
        <p:txBody>
          <a:bodyPr rtlCol="0">
            <a:noAutofit/>
          </a:bodyPr>
          <a:lstStyle/>
          <a:p>
            <a:pPr eaLnBrk="1" fontAlgn="auto" hangingPunct="1">
              <a:spcAft>
                <a:spcPts val="0"/>
              </a:spcAft>
              <a:defRPr/>
            </a:pPr>
            <a:r>
              <a:rPr lang="ru-RU" sz="4800" dirty="0" smtClean="0">
                <a:solidFill>
                  <a:schemeClr val="accent6">
                    <a:lumMod val="75000"/>
                  </a:schemeClr>
                </a:solidFill>
                <a:latin typeface="Mistral" pitchFamily="66" charset="0"/>
              </a:rPr>
              <a:t>АРХИТЕКТУРА</a:t>
            </a:r>
            <a:br>
              <a:rPr lang="ru-RU" sz="4800" dirty="0" smtClean="0">
                <a:solidFill>
                  <a:schemeClr val="accent6">
                    <a:lumMod val="75000"/>
                  </a:schemeClr>
                </a:solidFill>
                <a:latin typeface="Mistral" pitchFamily="66" charset="0"/>
              </a:rPr>
            </a:br>
            <a:endParaRPr lang="ru-RU" sz="4800" dirty="0">
              <a:solidFill>
                <a:schemeClr val="accent6">
                  <a:lumMod val="75000"/>
                </a:schemeClr>
              </a:solidFill>
              <a:latin typeface="Mistral" pitchFamily="66" charset="0"/>
            </a:endParaRPr>
          </a:p>
        </p:txBody>
      </p:sp>
      <p:sp>
        <p:nvSpPr>
          <p:cNvPr id="41987" name="Содержимое 2"/>
          <p:cNvSpPr>
            <a:spLocks noGrp="1"/>
          </p:cNvSpPr>
          <p:nvPr>
            <p:ph idx="1"/>
          </p:nvPr>
        </p:nvSpPr>
        <p:spPr>
          <a:xfrm>
            <a:off x="357188" y="1000125"/>
            <a:ext cx="8501062" cy="4525963"/>
          </a:xfrm>
        </p:spPr>
        <p:txBody>
          <a:bodyPr/>
          <a:lstStyle/>
          <a:p>
            <a:pPr eaLnBrk="1" hangingPunct="1"/>
            <a:r>
              <a:rPr lang="ru-RU" sz="2400" smtClean="0">
                <a:solidFill>
                  <a:srgbClr val="3E4D1F"/>
                </a:solidFill>
              </a:rPr>
              <a:t>За пяти тысячелетнюю историю китайской цивилизации сохранилось немало архитектурных сооружений, многие из которых по праву считаются шедеврами мирового масштаба. Их разнообразие и оригинальность воплощают в себе традиции старины и лучшие достижения китайского зодчества.</a:t>
            </a:r>
            <a:br>
              <a:rPr lang="ru-RU" sz="2400" smtClean="0">
                <a:solidFill>
                  <a:srgbClr val="3E4D1F"/>
                </a:solidFill>
              </a:rPr>
            </a:br>
            <a:r>
              <a:rPr lang="ru-RU" sz="2400" smtClean="0">
                <a:solidFill>
                  <a:srgbClr val="3E4D1F"/>
                </a:solidFill>
              </a:rPr>
              <a:t>Подавляющее большинство строений в древнем Китае строились из дерева. Будь то жилой дом или императорский дворец, в первую очередь в землю вбивали деревянные столбы, которые вверху соединялись балками. На этом основании затем возводилась кровля, покрываемая впоследствии черепицей. Проёмы между столбами заполнялись кирпичами, глиной, бамбуком или другим материалом. </a:t>
            </a:r>
          </a:p>
        </p:txBody>
      </p:sp>
      <p:pic>
        <p:nvPicPr>
          <p:cNvPr id="40964" name="Picture 4" descr="F:\РАБОТА\МОИ ФОТО НОВ.2009-2010\2014\июль\харбин пекин\IMG_5098.jpg"/>
          <p:cNvPicPr>
            <a:picLocks noChangeAspect="1" noChangeArrowheads="1"/>
          </p:cNvPicPr>
          <p:nvPr/>
        </p:nvPicPr>
        <p:blipFill>
          <a:blip r:embed="rId3"/>
          <a:srcRect/>
          <a:stretch>
            <a:fillRect/>
          </a:stretch>
        </p:blipFill>
        <p:spPr bwMode="auto">
          <a:xfrm>
            <a:off x="500063" y="1071563"/>
            <a:ext cx="8280400" cy="6210300"/>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box(in)">
                                      <p:cBhvr>
                                        <p:cTn id="7"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Содержимое 2"/>
          <p:cNvSpPr>
            <a:spLocks noGrp="1"/>
          </p:cNvSpPr>
          <p:nvPr>
            <p:ph idx="1"/>
          </p:nvPr>
        </p:nvSpPr>
        <p:spPr>
          <a:xfrm>
            <a:off x="428625" y="1214438"/>
            <a:ext cx="8229600" cy="4525962"/>
          </a:xfrm>
        </p:spPr>
        <p:txBody>
          <a:bodyPr/>
          <a:lstStyle/>
          <a:p>
            <a:pPr eaLnBrk="1" hangingPunct="1"/>
            <a:r>
              <a:rPr lang="ru-RU" sz="2400" smtClean="0">
                <a:solidFill>
                  <a:srgbClr val="3E4D1F"/>
                </a:solidFill>
              </a:rPr>
              <a:t>Китайская архитектура восприняла немало иноземных влияний, однако устойчивость культуры Китая в том и выражается, что все новшества переосмысляются в рамках традиции и заимствованные элементы никогда таковыми не выглядят, а воспринимаются как исконно китайские.</a:t>
            </a:r>
            <a:br>
              <a:rPr lang="ru-RU" sz="2400" smtClean="0">
                <a:solidFill>
                  <a:srgbClr val="3E4D1F"/>
                </a:solidFill>
              </a:rPr>
            </a:br>
            <a:r>
              <a:rPr lang="ru-RU" sz="2400" smtClean="0">
                <a:solidFill>
                  <a:srgbClr val="3E4D1F"/>
                </a:solidFill>
              </a:rPr>
              <a:t>Если в официозных "императорских городах", последним из которых был Запретный город в Пекине, преобладали сплетенные в симметричной гармонии пышность и строгость, в "летних дворцах" господствовали изящество и обаяние. Если холмов и озер не было, то их создавали, не считаясь с затратами, чтобы присутствовали все формы пейзажа на любой вкус. </a:t>
            </a:r>
            <a:br>
              <a:rPr lang="ru-RU" sz="2400" smtClean="0">
                <a:solidFill>
                  <a:srgbClr val="3E4D1F"/>
                </a:solidFill>
              </a:rPr>
            </a:br>
            <a:endParaRPr lang="ru-RU" sz="2400" smtClean="0">
              <a:solidFill>
                <a:srgbClr val="3E4D1F"/>
              </a:solidFill>
            </a:endParaRPr>
          </a:p>
        </p:txBody>
      </p:sp>
      <p:sp>
        <p:nvSpPr>
          <p:cNvPr id="4" name="Заголовок 1"/>
          <p:cNvSpPr>
            <a:spLocks noGrp="1"/>
          </p:cNvSpPr>
          <p:nvPr>
            <p:ph type="title"/>
          </p:nvPr>
        </p:nvSpPr>
        <p:spPr>
          <a:xfrm>
            <a:off x="500063" y="500063"/>
            <a:ext cx="8229600" cy="714375"/>
          </a:xfrm>
          <a:effectLst>
            <a:outerShdw blurRad="50800" dist="38100" dir="2700000" algn="tl" rotWithShape="0">
              <a:prstClr val="black">
                <a:alpha val="40000"/>
              </a:prstClr>
            </a:outerShdw>
          </a:effectLst>
        </p:spPr>
        <p:txBody>
          <a:bodyPr rtlCol="0">
            <a:noAutofit/>
          </a:bodyPr>
          <a:lstStyle/>
          <a:p>
            <a:pPr eaLnBrk="1" fontAlgn="auto" hangingPunct="1">
              <a:spcAft>
                <a:spcPts val="0"/>
              </a:spcAft>
              <a:defRPr/>
            </a:pPr>
            <a:r>
              <a:rPr lang="ru-RU" sz="4800" dirty="0" smtClean="0">
                <a:solidFill>
                  <a:schemeClr val="accent6">
                    <a:lumMod val="75000"/>
                  </a:schemeClr>
                </a:solidFill>
                <a:latin typeface="Mistral" pitchFamily="66" charset="0"/>
              </a:rPr>
              <a:t>АРХИТЕКТУРА</a:t>
            </a:r>
            <a:br>
              <a:rPr lang="ru-RU" sz="4800" dirty="0" smtClean="0">
                <a:solidFill>
                  <a:schemeClr val="accent6">
                    <a:lumMod val="75000"/>
                  </a:schemeClr>
                </a:solidFill>
                <a:latin typeface="Mistral" pitchFamily="66" charset="0"/>
              </a:rPr>
            </a:br>
            <a:endParaRPr lang="ru-RU" sz="4800" dirty="0">
              <a:solidFill>
                <a:schemeClr val="accent6">
                  <a:lumMod val="75000"/>
                </a:schemeClr>
              </a:solidFill>
              <a:latin typeface="Mistral" pitchFamily="66" charset="0"/>
            </a:endParaRPr>
          </a:p>
        </p:txBody>
      </p:sp>
      <p:pic>
        <p:nvPicPr>
          <p:cNvPr id="43012" name="Picture 4" descr="F:\РАБОТА\МОИ ФОТО НОВ.2009-2010\2014\июль\харбин пекин\IMG_5109.jpg"/>
          <p:cNvPicPr>
            <a:picLocks noChangeAspect="1" noChangeArrowheads="1"/>
          </p:cNvPicPr>
          <p:nvPr/>
        </p:nvPicPr>
        <p:blipFill>
          <a:blip r:embed="rId3" cstate="print"/>
          <a:srcRect/>
          <a:stretch>
            <a:fillRect/>
          </a:stretch>
        </p:blipFill>
        <p:spPr bwMode="auto">
          <a:xfrm>
            <a:off x="1214438" y="1177925"/>
            <a:ext cx="7572375" cy="5680075"/>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Grp="1" noChangeArrowheads="1"/>
          </p:cNvSpPr>
          <p:nvPr>
            <p:ph type="title"/>
          </p:nvPr>
        </p:nvSpPr>
        <p:spPr>
          <a:xfrm>
            <a:off x="142875" y="285750"/>
            <a:ext cx="9001125" cy="646113"/>
          </a:xfrm>
          <a:effectLst>
            <a:outerShdw blurRad="50800" dist="38100" dir="2700000" algn="tl" rotWithShape="0">
              <a:prstClr val="black">
                <a:alpha val="40000"/>
              </a:prstClr>
            </a:outerShdw>
          </a:effectLst>
        </p:spPr>
        <p:txBody>
          <a:bodyPr>
            <a:spAutoFit/>
          </a:bodyPr>
          <a:lstStyle/>
          <a:p>
            <a:pPr algn="l" eaLnBrk="1" hangingPunct="1">
              <a:defRPr/>
            </a:pPr>
            <a:r>
              <a:rPr lang="ru-RU" sz="3600" dirty="0" smtClean="0">
                <a:solidFill>
                  <a:srgbClr val="E46C0A"/>
                </a:solidFill>
                <a:latin typeface="Mistral" pitchFamily="66" charset="0"/>
                <a:cs typeface="Times New Roman" pitchFamily="18" charset="0"/>
              </a:rPr>
              <a:t>ФОРТИФИКАЦИОННЫЕ СООРУЖЕНИЯ</a:t>
            </a:r>
            <a:endParaRPr lang="ru-RU" sz="4000" dirty="0" smtClean="0">
              <a:solidFill>
                <a:srgbClr val="E46C0A"/>
              </a:solidFill>
              <a:latin typeface="Mistral" pitchFamily="66" charset="0"/>
              <a:cs typeface="Arial" charset="0"/>
            </a:endParaRPr>
          </a:p>
        </p:txBody>
      </p:sp>
      <p:sp>
        <p:nvSpPr>
          <p:cNvPr id="44035" name="Rectangle 2"/>
          <p:cNvSpPr>
            <a:spLocks noChangeArrowheads="1"/>
          </p:cNvSpPr>
          <p:nvPr/>
        </p:nvSpPr>
        <p:spPr bwMode="auto">
          <a:xfrm>
            <a:off x="285750" y="5143500"/>
            <a:ext cx="4357688" cy="461963"/>
          </a:xfrm>
          <a:prstGeom prst="rect">
            <a:avLst/>
          </a:prstGeom>
          <a:noFill/>
          <a:ln w="9525">
            <a:noFill/>
            <a:miter lim="800000"/>
            <a:headEnd/>
            <a:tailEnd/>
          </a:ln>
        </p:spPr>
        <p:txBody>
          <a:bodyPr anchor="ctr">
            <a:spAutoFit/>
          </a:bodyPr>
          <a:lstStyle/>
          <a:p>
            <a:r>
              <a:rPr lang="ru-RU" sz="2400">
                <a:latin typeface="Calibri" pitchFamily="34" charset="0"/>
                <a:cs typeface="Times New Roman" pitchFamily="18" charset="0"/>
              </a:rPr>
              <a:t>Великая китайская стена</a:t>
            </a:r>
            <a:endParaRPr lang="ru-RU" sz="3600">
              <a:cs typeface="Arial" pitchFamily="34" charset="0"/>
            </a:endParaRPr>
          </a:p>
        </p:txBody>
      </p:sp>
      <p:pic>
        <p:nvPicPr>
          <p:cNvPr id="6" name="Рисунок 5" descr="Файл:Gran Muralla Xinesa.jpg">
            <a:hlinkClick r:id="rId3"/>
          </p:cNvPr>
          <p:cNvPicPr/>
          <p:nvPr/>
        </p:nvPicPr>
        <p:blipFill>
          <a:blip r:embed="rId4"/>
          <a:srcRect/>
          <a:stretch>
            <a:fillRect/>
          </a:stretch>
        </p:blipFill>
        <p:spPr bwMode="auto">
          <a:xfrm>
            <a:off x="428625" y="1071563"/>
            <a:ext cx="5715000" cy="3929062"/>
          </a:xfrm>
          <a:prstGeom prst="rect">
            <a:avLst/>
          </a:prstGeom>
          <a:ln>
            <a:noFill/>
          </a:ln>
          <a:effectLst>
            <a:outerShdw blurRad="292100" dist="139700" dir="2700000" algn="tl" rotWithShape="0">
              <a:srgbClr val="333333">
                <a:alpha val="65000"/>
              </a:srgbClr>
            </a:outerShdw>
          </a:effectLst>
        </p:spPr>
      </p:pic>
      <p:sp>
        <p:nvSpPr>
          <p:cNvPr id="5" name="Заголовок 1"/>
          <p:cNvSpPr txBox="1">
            <a:spLocks/>
          </p:cNvSpPr>
          <p:nvPr/>
        </p:nvSpPr>
        <p:spPr>
          <a:xfrm>
            <a:off x="428625" y="4572000"/>
            <a:ext cx="4214813" cy="642938"/>
          </a:xfrm>
          <a:prstGeom prst="rect">
            <a:avLst/>
          </a:prstGeom>
        </p:spPr>
        <p:txBody>
          <a:bodyPr anchor="ctr"/>
          <a:lstStyle/>
          <a:p>
            <a:pPr algn="ctr" fontAlgn="auto">
              <a:spcAft>
                <a:spcPts val="0"/>
              </a:spcAft>
              <a:defRPr/>
            </a:pPr>
            <a:r>
              <a:rPr lang="en-BZ" sz="1600" dirty="0">
                <a:solidFill>
                  <a:schemeClr val="bg1"/>
                </a:solidFill>
                <a:latin typeface="+mj-lt"/>
                <a:ea typeface="+mj-ea"/>
                <a:cs typeface="+mj-cs"/>
              </a:rPr>
              <a:t>ru.wikipedia.org/wiki</a:t>
            </a:r>
            <a:endParaRPr lang="ru-RU" sz="1600" dirty="0">
              <a:solidFill>
                <a:schemeClr val="bg1"/>
              </a:solidFill>
              <a:latin typeface="+mj-lt"/>
              <a:ea typeface="+mj-ea"/>
              <a:cs typeface="+mj-cs"/>
            </a:endParaRPr>
          </a:p>
        </p:txBody>
      </p:sp>
      <p:sp>
        <p:nvSpPr>
          <p:cNvPr id="44038" name="Прямоугольник 6"/>
          <p:cNvSpPr>
            <a:spLocks noChangeArrowheads="1"/>
          </p:cNvSpPr>
          <p:nvPr/>
        </p:nvSpPr>
        <p:spPr bwMode="auto">
          <a:xfrm>
            <a:off x="285750" y="5500688"/>
            <a:ext cx="8501063" cy="923925"/>
          </a:xfrm>
          <a:prstGeom prst="rect">
            <a:avLst/>
          </a:prstGeom>
          <a:noFill/>
          <a:ln w="9525">
            <a:noFill/>
            <a:miter lim="800000"/>
            <a:headEnd/>
            <a:tailEnd/>
          </a:ln>
        </p:spPr>
        <p:txBody>
          <a:bodyPr>
            <a:spAutoFit/>
          </a:bodyPr>
          <a:lstStyle/>
          <a:p>
            <a:r>
              <a:rPr lang="ru-RU">
                <a:latin typeface="Calibri" pitchFamily="34" charset="0"/>
              </a:rPr>
              <a:t>Крупнейший памятник архитектуры. Проходит по северному Китаю на протяжении 8851,8 км</a:t>
            </a:r>
            <a:r>
              <a:rPr lang="ru-RU" baseline="30000">
                <a:latin typeface="Calibri" pitchFamily="34" charset="0"/>
              </a:rPr>
              <a:t> </a:t>
            </a:r>
            <a:r>
              <a:rPr lang="ru-RU">
                <a:latin typeface="Calibri" pitchFamily="34" charset="0"/>
              </a:rPr>
              <a:t>(с учётом ответвлений), а на участке Бадалин проходит в непосредственной близости от Пекина.</a:t>
            </a:r>
          </a:p>
        </p:txBody>
      </p:sp>
    </p:spTree>
  </p:cSld>
  <p:clrMapOvr>
    <a:masterClrMapping/>
  </p:clrMapOvr>
  <p:transition>
    <p:strips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Прямоугольник 3"/>
          <p:cNvSpPr>
            <a:spLocks noChangeArrowheads="1"/>
          </p:cNvSpPr>
          <p:nvPr/>
        </p:nvSpPr>
        <p:spPr bwMode="auto">
          <a:xfrm>
            <a:off x="714375" y="428625"/>
            <a:ext cx="3684588" cy="523875"/>
          </a:xfrm>
          <a:prstGeom prst="rect">
            <a:avLst/>
          </a:prstGeom>
          <a:noFill/>
          <a:ln w="9525">
            <a:noFill/>
            <a:miter lim="800000"/>
            <a:headEnd/>
            <a:tailEnd/>
          </a:ln>
        </p:spPr>
        <p:txBody>
          <a:bodyPr wrap="none">
            <a:spAutoFit/>
          </a:bodyPr>
          <a:lstStyle/>
          <a:p>
            <a:r>
              <a:rPr lang="ru-RU" sz="2800">
                <a:solidFill>
                  <a:srgbClr val="3E4D1F"/>
                </a:solidFill>
                <a:latin typeface="Calibri" pitchFamily="34" charset="0"/>
              </a:rPr>
              <a:t>История строительства</a:t>
            </a:r>
          </a:p>
        </p:txBody>
      </p:sp>
      <p:sp>
        <p:nvSpPr>
          <p:cNvPr id="45059" name="Прямоугольник 4"/>
          <p:cNvSpPr>
            <a:spLocks noChangeArrowheads="1"/>
          </p:cNvSpPr>
          <p:nvPr/>
        </p:nvSpPr>
        <p:spPr bwMode="auto">
          <a:xfrm>
            <a:off x="500063" y="6143625"/>
            <a:ext cx="5072062" cy="369888"/>
          </a:xfrm>
          <a:prstGeom prst="rect">
            <a:avLst/>
          </a:prstGeom>
          <a:noFill/>
          <a:ln w="9525">
            <a:noFill/>
            <a:miter lim="800000"/>
            <a:headEnd/>
            <a:tailEnd/>
          </a:ln>
        </p:spPr>
        <p:txBody>
          <a:bodyPr>
            <a:spAutoFit/>
          </a:bodyPr>
          <a:lstStyle/>
          <a:p>
            <a:r>
              <a:rPr lang="ru-RU">
                <a:solidFill>
                  <a:srgbClr val="3E4D1F"/>
                </a:solidFill>
                <a:latin typeface="Calibri" pitchFamily="34" charset="0"/>
              </a:rPr>
              <a:t>Фотография Великой Китайской стены 1907 г.</a:t>
            </a:r>
          </a:p>
        </p:txBody>
      </p:sp>
      <p:pic>
        <p:nvPicPr>
          <p:cNvPr id="6" name="Содержимое 5" descr="http://upload.wikimedia.org/wikipedia/commons/thumb/d/db/Greatwall_large.jpg/170px-Greatwall_large.jpg">
            <a:hlinkClick r:id="rId3"/>
          </p:cNvPr>
          <p:cNvPicPr>
            <a:picLocks noGrp="1"/>
          </p:cNvPicPr>
          <p:nvPr>
            <p:ph idx="1"/>
          </p:nvPr>
        </p:nvPicPr>
        <p:blipFill>
          <a:blip r:embed="rId4"/>
          <a:srcRect/>
          <a:stretch>
            <a:fillRect/>
          </a:stretch>
        </p:blipFill>
        <p:spPr>
          <a:xfrm>
            <a:off x="642938" y="1000125"/>
            <a:ext cx="3857625" cy="5000625"/>
          </a:xfrm>
          <a:effectLst>
            <a:outerShdw blurRad="292100" dist="139700" dir="2700000" algn="tl" rotWithShape="0">
              <a:srgbClr val="333333">
                <a:alpha val="65000"/>
              </a:srgbClr>
            </a:outerShdw>
          </a:effectLst>
        </p:spPr>
      </p:pic>
      <p:sp>
        <p:nvSpPr>
          <p:cNvPr id="45061" name="Прямоугольник 6"/>
          <p:cNvSpPr>
            <a:spLocks noChangeArrowheads="1"/>
          </p:cNvSpPr>
          <p:nvPr/>
        </p:nvSpPr>
        <p:spPr bwMode="auto">
          <a:xfrm>
            <a:off x="4572000" y="928688"/>
            <a:ext cx="4214813" cy="5324475"/>
          </a:xfrm>
          <a:prstGeom prst="rect">
            <a:avLst/>
          </a:prstGeom>
          <a:noFill/>
          <a:ln w="9525">
            <a:noFill/>
            <a:miter lim="800000"/>
            <a:headEnd/>
            <a:tailEnd/>
          </a:ln>
        </p:spPr>
        <p:txBody>
          <a:bodyPr>
            <a:spAutoFit/>
          </a:bodyPr>
          <a:lstStyle/>
          <a:p>
            <a:r>
              <a:rPr lang="ru-RU" sz="2000">
                <a:latin typeface="Calibri" pitchFamily="34" charset="0"/>
              </a:rPr>
              <a:t>Строительство первой стены началось в III веке до н. э. во время правления императора Цинь Ши-хуанди (династия Цинь), в период Воюющих царств (475—221 гг. до н. э.) для защиты государства от набегов кочевого народа хунну. В строительстве участвовала пятая часть тогдашнего населения страны, то есть около миллиона человек. Стена должна была чётко зафиксировать границы китайской цивилизации, способствовать консолидации единой империи, только что составленной из ряда завоёванных царств.</a:t>
            </a:r>
          </a:p>
        </p:txBody>
      </p:sp>
    </p:spTree>
  </p:cSld>
  <p:clrMapOvr>
    <a:masterClrMapping/>
  </p:clrMapOvr>
  <p:transition>
    <p:strips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Файл:Noel 2005 Pékin 031 muraille de chine Mutianyu.jpg">
            <a:hlinkClick r:id="rId2"/>
          </p:cNvPr>
          <p:cNvPicPr/>
          <p:nvPr/>
        </p:nvPicPr>
        <p:blipFill>
          <a:blip r:embed="rId3"/>
          <a:srcRect/>
          <a:stretch>
            <a:fillRect/>
          </a:stretch>
        </p:blipFill>
        <p:spPr bwMode="auto">
          <a:xfrm>
            <a:off x="214313" y="285750"/>
            <a:ext cx="8643937" cy="6357938"/>
          </a:xfrm>
          <a:prstGeom prst="rect">
            <a:avLst/>
          </a:prstGeom>
          <a:ln>
            <a:noFill/>
          </a:ln>
          <a:effectLst>
            <a:outerShdw blurRad="292100" dist="139700" dir="2700000" algn="tl" rotWithShape="0">
              <a:srgbClr val="333333">
                <a:alpha val="65000"/>
              </a:srgbClr>
            </a:outerShdw>
          </a:effectLst>
        </p:spPr>
      </p:pic>
      <p:sp>
        <p:nvSpPr>
          <p:cNvPr id="46083" name="Заголовок 1"/>
          <p:cNvSpPr>
            <a:spLocks noGrp="1"/>
          </p:cNvSpPr>
          <p:nvPr>
            <p:ph type="title"/>
          </p:nvPr>
        </p:nvSpPr>
        <p:spPr/>
        <p:txBody>
          <a:bodyPr/>
          <a:lstStyle/>
          <a:p>
            <a:pPr eaLnBrk="1" hangingPunct="1"/>
            <a:endParaRPr lang="ru-RU" smtClean="0"/>
          </a:p>
        </p:txBody>
      </p:sp>
      <p:pic>
        <p:nvPicPr>
          <p:cNvPr id="4" name="Содержимое 3" descr="Файл:Great wall of china-mutianyu 3.JPG">
            <a:hlinkClick r:id="rId4"/>
          </p:cNvPr>
          <p:cNvPicPr>
            <a:picLocks noGrp="1"/>
          </p:cNvPicPr>
          <p:nvPr>
            <p:ph idx="1"/>
          </p:nvPr>
        </p:nvPicPr>
        <p:blipFill>
          <a:blip r:embed="rId5"/>
          <a:srcRect/>
          <a:stretch>
            <a:fillRect/>
          </a:stretch>
        </p:blipFill>
        <p:spPr>
          <a:xfrm>
            <a:off x="214313" y="285750"/>
            <a:ext cx="8643937" cy="6357938"/>
          </a:xfrm>
          <a:effectLst>
            <a:outerShdw blurRad="292100" dist="139700" dir="2700000" algn="tl" rotWithShape="0">
              <a:srgbClr val="333333">
                <a:alpha val="65000"/>
              </a:srgbClr>
            </a:outerShdw>
          </a:effectLst>
        </p:spPr>
      </p:pic>
      <p:pic>
        <p:nvPicPr>
          <p:cNvPr id="45062" name="Picture 6" descr="F:\РАБОТА\МОИ ФОТО НОВ.2009-2010\2014\июль\харбин пекин\IMG_5104.jpg"/>
          <p:cNvPicPr>
            <a:picLocks noChangeAspect="1" noChangeArrowheads="1"/>
          </p:cNvPicPr>
          <p:nvPr/>
        </p:nvPicPr>
        <p:blipFill>
          <a:blip r:embed="rId6" cstate="print"/>
          <a:srcRect/>
          <a:stretch>
            <a:fillRect/>
          </a:stretch>
        </p:blipFill>
        <p:spPr bwMode="auto">
          <a:xfrm>
            <a:off x="484188" y="361950"/>
            <a:ext cx="8659812" cy="6496050"/>
          </a:xfrm>
          <a:prstGeom prst="rect">
            <a:avLst/>
          </a:prstGeom>
          <a:noFill/>
          <a:ln w="9525">
            <a:noFill/>
            <a:miter lim="800000"/>
            <a:headEnd/>
            <a:tailEnd/>
          </a:ln>
        </p:spPr>
      </p:pic>
      <p:pic>
        <p:nvPicPr>
          <p:cNvPr id="45063" name="Picture 7" descr="F:\РАБОТА\МОИ ФОТО НОВ.2009-2010\2014\июль\харбин пекин\IMG_5056.jpg"/>
          <p:cNvPicPr>
            <a:picLocks noChangeAspect="1" noChangeArrowheads="1"/>
          </p:cNvPicPr>
          <p:nvPr/>
        </p:nvPicPr>
        <p:blipFill>
          <a:blip r:embed="rId7"/>
          <a:srcRect/>
          <a:stretch>
            <a:fillRect/>
          </a:stretch>
        </p:blipFill>
        <p:spPr bwMode="auto">
          <a:xfrm>
            <a:off x="101600" y="76200"/>
            <a:ext cx="9042400" cy="6781800"/>
          </a:xfrm>
          <a:prstGeom prst="rect">
            <a:avLst/>
          </a:prstGeom>
          <a:noFill/>
          <a:ln w="9525">
            <a:noFill/>
            <a:miter lim="800000"/>
            <a:headEnd/>
            <a:tailEnd/>
          </a:ln>
        </p:spPr>
      </p:pic>
      <p:pic>
        <p:nvPicPr>
          <p:cNvPr id="45064" name="Picture 8" descr="F:\РАБОТА\МОИ ФОТО НОВ.2009-2010\2014\июль\харбин пекин\IMG_5073.jpg"/>
          <p:cNvPicPr>
            <a:picLocks noChangeAspect="1" noChangeArrowheads="1"/>
          </p:cNvPicPr>
          <p:nvPr/>
        </p:nvPicPr>
        <p:blipFill>
          <a:blip r:embed="rId8"/>
          <a:srcRect/>
          <a:stretch>
            <a:fillRect/>
          </a:stretch>
        </p:blipFill>
        <p:spPr bwMode="auto">
          <a:xfrm>
            <a:off x="-373063" y="-280988"/>
            <a:ext cx="9517063" cy="7138988"/>
          </a:xfrm>
          <a:prstGeom prst="rect">
            <a:avLst/>
          </a:prstGeom>
          <a:noFill/>
          <a:ln w="9525">
            <a:noFill/>
            <a:miter lim="800000"/>
            <a:headEnd/>
            <a:tailEnd/>
          </a:ln>
        </p:spPr>
      </p:pic>
      <p:pic>
        <p:nvPicPr>
          <p:cNvPr id="45065" name="Picture 9" descr="F:\РАБОТА\МОИ ФОТО НОВ.2009-2010\2014\июль\харбин пекин\IMG_5134.jpg"/>
          <p:cNvPicPr>
            <a:picLocks noChangeAspect="1" noChangeArrowheads="1"/>
          </p:cNvPicPr>
          <p:nvPr/>
        </p:nvPicPr>
        <p:blipFill>
          <a:blip r:embed="rId9"/>
          <a:srcRect/>
          <a:stretch>
            <a:fillRect/>
          </a:stretch>
        </p:blipFill>
        <p:spPr bwMode="auto">
          <a:xfrm>
            <a:off x="-2159000" y="-1619250"/>
            <a:ext cx="11303000" cy="8477250"/>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45062"/>
                                        </p:tgtEl>
                                        <p:attrNameLst>
                                          <p:attrName>style.visibility</p:attrName>
                                        </p:attrNameLst>
                                      </p:cBhvr>
                                      <p:to>
                                        <p:strVal val="visible"/>
                                      </p:to>
                                    </p:set>
                                    <p:animEffect transition="in" filter="box(in)">
                                      <p:cBhvr>
                                        <p:cTn id="14" dur="500"/>
                                        <p:tgtEl>
                                          <p:spTgt spid="4506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5063"/>
                                        </p:tgtEl>
                                        <p:attrNameLst>
                                          <p:attrName>style.visibility</p:attrName>
                                        </p:attrNameLst>
                                      </p:cBhvr>
                                      <p:to>
                                        <p:strVal val="visible"/>
                                      </p:to>
                                    </p:set>
                                    <p:animEffect transition="in" filter="blinds(horizontal)">
                                      <p:cBhvr>
                                        <p:cTn id="19" dur="500"/>
                                        <p:tgtEl>
                                          <p:spTgt spid="4506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5064"/>
                                        </p:tgtEl>
                                        <p:attrNameLst>
                                          <p:attrName>style.visibility</p:attrName>
                                        </p:attrNameLst>
                                      </p:cBhvr>
                                      <p:to>
                                        <p:strVal val="visible"/>
                                      </p:to>
                                    </p:set>
                                    <p:anim calcmode="lin" valueType="num">
                                      <p:cBhvr additive="base">
                                        <p:cTn id="24" dur="500" fill="hold"/>
                                        <p:tgtEl>
                                          <p:spTgt spid="45064"/>
                                        </p:tgtEl>
                                        <p:attrNameLst>
                                          <p:attrName>ppt_x</p:attrName>
                                        </p:attrNameLst>
                                      </p:cBhvr>
                                      <p:tavLst>
                                        <p:tav tm="0">
                                          <p:val>
                                            <p:strVal val="#ppt_x"/>
                                          </p:val>
                                        </p:tav>
                                        <p:tav tm="100000">
                                          <p:val>
                                            <p:strVal val="#ppt_x"/>
                                          </p:val>
                                        </p:tav>
                                      </p:tavLst>
                                    </p:anim>
                                    <p:anim calcmode="lin" valueType="num">
                                      <p:cBhvr additive="base">
                                        <p:cTn id="25" dur="500" fill="hold"/>
                                        <p:tgtEl>
                                          <p:spTgt spid="4506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45065"/>
                                        </p:tgtEl>
                                        <p:attrNameLst>
                                          <p:attrName>style.visibility</p:attrName>
                                        </p:attrNameLst>
                                      </p:cBhvr>
                                      <p:to>
                                        <p:strVal val="visible"/>
                                      </p:to>
                                    </p:set>
                                    <p:animEffect transition="in" filter="box(in)">
                                      <p:cBhvr>
                                        <p:cTn id="30"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667</TotalTime>
  <Words>1237</Words>
  <PresentationFormat>Экран (4:3)</PresentationFormat>
  <Paragraphs>105</Paragraphs>
  <Slides>22</Slides>
  <Notes>10</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22</vt:i4>
      </vt:variant>
    </vt:vector>
  </HeadingPairs>
  <TitlesOfParts>
    <vt:vector size="34" baseType="lpstr">
      <vt:lpstr>Arial</vt:lpstr>
      <vt:lpstr>Calibri</vt:lpstr>
      <vt:lpstr>Mistral</vt:lpstr>
      <vt:lpstr>Verdana</vt:lpstr>
      <vt:lpstr>Times New Roman</vt:lpstr>
      <vt:lpstr>Bookman Old Style</vt:lpstr>
      <vt:lpstr>Comic Sans MS</vt:lpstr>
      <vt:lpstr>Tahoma</vt:lpstr>
      <vt:lpstr>Segoe Script</vt:lpstr>
      <vt:lpstr>ＭＳ Ｐゴシック</vt:lpstr>
      <vt:lpstr>Book Antiqua</vt:lpstr>
      <vt:lpstr>Тема Office</vt:lpstr>
      <vt:lpstr>ХУДОЖЕСТВЕННАЯ КУЛЬТУРА  Древнего и средневекового КИТАЯ часть 3 </vt:lpstr>
      <vt:lpstr>Слайд 2</vt:lpstr>
      <vt:lpstr>Слайд 3</vt:lpstr>
      <vt:lpstr>АРХИТЕКТУРА </vt:lpstr>
      <vt:lpstr>АРХИТЕКТУРА </vt:lpstr>
      <vt:lpstr>АРХИТЕКТУРА </vt:lpstr>
      <vt:lpstr>ФОРТИФИКАЦИОННЫЕ СООРУЖЕНИЯ</vt:lpstr>
      <vt:lpstr>Слайд 8</vt:lpstr>
      <vt:lpstr>Слайд 9</vt:lpstr>
      <vt:lpstr>Буддийские пещерные храмы</vt:lpstr>
      <vt:lpstr>Буддистский пещерный храмовый комплекс Лунмэнь («Ворота дракона») </vt:lpstr>
      <vt:lpstr>Слайд 12</vt:lpstr>
      <vt:lpstr>ДВОРЦОВАЯ АРХИТЕКТУРА</vt:lpstr>
      <vt:lpstr>ДВОРЦОВАЯ  АРХИТЕКТУРА</vt:lpstr>
      <vt:lpstr>Запретный Город -это сокровище и хранилище древних дворцов Китая. На сегодняшний день, он является Музеем древних китайских построек. Скульптуры и статуи в Запрещенном Городе - это представители китайского искусства.</vt:lpstr>
      <vt:lpstr>Запретный Город. Императорский Дворец ГУГУН </vt:lpstr>
      <vt:lpstr>Малая пагода диких гусей. Сиань. Даяньта.</vt:lpstr>
      <vt:lpstr>ХРАМЫ И АЛТАРИ.  Храм Неба XV – XVI в.в. </vt:lpstr>
      <vt:lpstr>Храм Мяоин</vt:lpstr>
      <vt:lpstr>Аллея верблюдов</vt:lpstr>
      <vt:lpstr>ИНТЕРЕСНЫЕ ФАКТЫ</vt:lpstr>
      <vt:lpstr>Темы рефератов, докладов или сообщений:</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Художественная культура Китая </dc:title>
  <dc:creator>user</dc:creator>
  <cp:lastModifiedBy>asu</cp:lastModifiedBy>
  <cp:revision>80</cp:revision>
  <dcterms:created xsi:type="dcterms:W3CDTF">2011-01-06T17:10:34Z</dcterms:created>
  <dcterms:modified xsi:type="dcterms:W3CDTF">2015-02-11T02:18:04Z</dcterms:modified>
</cp:coreProperties>
</file>