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98" r:id="rId3"/>
    <p:sldId id="293" r:id="rId4"/>
    <p:sldId id="327" r:id="rId5"/>
    <p:sldId id="332" r:id="rId6"/>
    <p:sldId id="309" r:id="rId7"/>
    <p:sldId id="311" r:id="rId8"/>
    <p:sldId id="312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3" r:id="rId18"/>
    <p:sldId id="324" r:id="rId19"/>
    <p:sldId id="325" r:id="rId20"/>
    <p:sldId id="329" r:id="rId21"/>
    <p:sldId id="331" r:id="rId22"/>
    <p:sldId id="26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BE600"/>
    <a:srgbClr val="FF9900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4660"/>
  </p:normalViewPr>
  <p:slideViewPr>
    <p:cSldViewPr>
      <p:cViewPr varScale="1">
        <p:scale>
          <a:sx n="65" d="100"/>
          <a:sy n="65" d="100"/>
        </p:scale>
        <p:origin x="-432" y="-102"/>
      </p:cViewPr>
      <p:guideLst>
        <p:guide orient="horz" pos="4110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2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A496B-A0AA-407B-9481-D87E2C200EAF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CD053-C7BA-4008-80C8-DBB2D669E3C3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4711FBE-ACCC-4BF0-8036-27C1C4D80CD9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38780D6-8646-4539-A6E0-4B7017D2C971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87D4A-9DC3-4AF3-B0F4-C8D929A51EA2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7F6B3EE-4704-44AC-A81F-BFF41725C2A3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D7BA1-EA62-43B3-BFEC-5662D6EBFDF9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E2A16-05F1-45BB-866B-9D627A101D29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679CF-FE85-43B6-A7F9-F06D87D3A3E8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CC646-8A7C-4A91-9692-EF77FBE87CB0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D9BC0FE-5DDA-4687-8A3B-D27F8B604D4A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C4B5B-84B5-4FC0-AED1-AA06EEED6E6F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E69C539-1136-4E1C-A34E-49053C78FAF5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5529DB2-A7F5-435A-8AF5-2E5D4F0F3821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212D8-D3D0-48E9-A3F6-A18F07CF7C05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826E3-ACE3-4D6B-A834-17D18367E088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3CF37-83A6-4DE2-942D-1D6DDD50F9F9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8D0FCC8-4C9F-47B3-9EAA-BBE590580137}" type="presOf" srcId="{A8BD370E-7125-4AAC-AF5A-E9851638CAB9}" destId="{C41D8A3D-881C-476C-A7D9-34E12B24136B}" srcOrd="0" destOrd="0" presId="urn:microsoft.com/office/officeart/2005/8/layout/arrow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B746C8-4815-4473-8EF1-146C6B759A6C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C34CFD-6142-4091-9F93-42C75F2B8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87D52B-49C0-4646-B112-B6732CEFA39E}" type="datetimeFigureOut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12513D-0CB9-42CB-AD2E-68577BBC4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74AD3-292C-4A94-9FB4-73256C8407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DB0E5-1B16-430C-92DE-F245636840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F8AD1A-0027-4B8D-A4E9-D4225B469A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9D1F85-DC54-49F8-A5D7-5BFD5CB6B83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F9C1B-02AD-4636-8C34-CA44B7A4FC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1E9C9-3F55-44B2-8A5C-EAA706AD8B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D6A8F-3DB2-4749-8DEC-06CA3288DAC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CE1F3-F19C-4EA5-BE28-F0E9DCB7E9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1A7F12-9159-4287-A690-4C36F30634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36673-EB69-43DD-A1E9-BBDA6EC1DA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020F4-D191-4CDB-B820-D30B2EBA79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093A75-CD99-4FB8-956A-E84A5C21E4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61393D-C33E-4DD9-981D-1BE0AB39EE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238F8-DEA2-4762-B87C-22E1E027E9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A6870-71A1-4ADF-84A9-C66F4375D2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0AB14-2D7C-444F-8CE4-44E2964FD3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F9E6FA-D821-4FFB-9CBF-6C13A61CEC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D9591-D414-41E2-93C1-0103C9AD82F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2DF0-5012-4C0C-A96E-B7359DBE60BC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2B9B-E533-40D4-85E4-A00930675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7BA8-6201-4F16-8A0E-349D03145960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08FD-0430-45EB-AE9F-CB5B7FC65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7EF4-B303-460C-9E02-A6633FEF219F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C1F6-7DDE-4A33-8E84-5F1923CF9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C79DA-5D6C-4D4F-A747-C05A9B662D71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3898-27E9-40B5-998E-68706AC2A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ACAA-DA91-4909-919C-688ABFF45B82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A0B9-F0D1-4AF0-8356-C49EADFA7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C956-E3D4-421B-8459-F3D4D79EC12A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77B9-5C62-4174-BDA8-55BB9AE0B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66C6-C716-46B1-8E86-7C249BB004C8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830E-DF8D-4574-8C1B-915F65F9E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CC5F-3437-4546-BF91-042F26690FF6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E8ED-BDD0-4516-BE50-476FC3AB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24C2-A194-4AB3-9F28-64A61D7FE510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C9AA9-A66F-4332-AF2C-82335BEC7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77D9-EF66-4754-A7A0-1210164611CF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2147-1074-4F52-B436-C944D2408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0F04-4F27-4A45-BDDF-0A5DB7993002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0050-2B9B-4413-94FC-8178ED4AC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2C144-0486-4679-A495-4BE592DCD8B3}" type="datetime1">
              <a:rPr lang="ru-RU"/>
              <a:pPr>
                <a:defRPr/>
              </a:pPr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26BD87-A009-47C4-8BC3-6F6EB98B6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Microsoft_Office_Excel1.xlsx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1.xml"/><Relationship Id="rId7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2.xml"/><Relationship Id="rId7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3.xml"/><Relationship Id="rId7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4.xml"/><Relationship Id="rId7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5.xml"/><Relationship Id="rId7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6.xml"/><Relationship Id="rId7" Type="http://schemas.openxmlformats.org/officeDocument/2006/relationships/slide" Target="slide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7.xml"/><Relationship Id="rId7" Type="http://schemas.openxmlformats.org/officeDocument/2006/relationships/slide" Target="slide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8.xml"/><Relationship Id="rId7" Type="http://schemas.openxmlformats.org/officeDocument/2006/relationships/slide" Target="slide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enmama.ru/nid/2678871/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://jenskiymir.com/blog/43097937795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tvet.mail.ru/question/44436508" TargetMode="External"/><Relationship Id="rId5" Type="http://schemas.openxmlformats.org/officeDocument/2006/relationships/hyperlink" Target="http://lnovosel11.ru/volshebnie-travi-v-moem-sadu/volshebnie-travi-v-moem-sadu/" TargetMode="External"/><Relationship Id="rId4" Type="http://schemas.openxmlformats.org/officeDocument/2006/relationships/hyperlink" Target="http://gblor.ru/blogs/sneg-idet-sneg-idetk-belim-zvezdoch/3200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41-33 копи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0650" y="3027363"/>
            <a:ext cx="20113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468313" y="1700213"/>
            <a:ext cx="8148637" cy="1246187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0" scaled="1"/>
                </a:gradFill>
                <a:latin typeface="Mistral"/>
                <a:cs typeface="+mn-cs"/>
              </a:rPr>
              <a:t>                      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592083" y="1384272"/>
            <a:ext cx="5805567" cy="332253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 extrusionH="88900">
            <a:bevelT w="88900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0" scaled="1"/>
                </a:gradFill>
                <a:latin typeface="Mistral"/>
                <a:cs typeface="+mn-cs"/>
              </a:rPr>
              <a:t>Физика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0" scaled="1"/>
                </a:gradFill>
                <a:latin typeface="Mistral"/>
                <a:cs typeface="+mn-cs"/>
              </a:rPr>
              <a:t>в народных приметах</a:t>
            </a:r>
          </a:p>
        </p:txBody>
      </p:sp>
      <p:grpSp>
        <p:nvGrpSpPr>
          <p:cNvPr id="2055" name="Группа 4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6" name="Нашивка 5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61" name="TextBox 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B18F7903-B2AB-41FE-B5F5-DC5EA4D18C37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9519" y="5364189"/>
            <a:ext cx="635326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  Кукнерик Дина Романовна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физики МОБУ  СОШ № 6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Талакан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Амурская область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531938" y="1404938"/>
          <a:ext cx="1228725" cy="390525"/>
        </p:xfrm>
        <a:graphic>
          <a:graphicData uri="http://schemas.openxmlformats.org/presentationml/2006/ole">
            <p:oleObj spid="_x0000_s1026" name="Лист" r:id="rId6" imgW="1228641" imgH="390414" progId="Excel.Sheet.12">
              <p:embed/>
            </p:oleObj>
          </a:graphicData>
        </a:graphic>
      </p:graphicFrame>
    </p:spTree>
  </p:cSld>
  <p:clrMapOvr>
    <a:masterClrMapping/>
  </p:clrMapOvr>
  <p:transition advClick="0" advTm="48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268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286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344738" y="1092200"/>
            <a:ext cx="6024562" cy="1008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1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5351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Ветер к вечеру усиливается – быть ненастью.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123728" y="548680"/>
            <a:ext cx="540060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5FBF1244-87B9-4353-9BA5-5F2F7031853E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50384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Тема «Атмосферное давление. Ветер»</a:t>
            </a:r>
            <a:endParaRPr lang="ru-RU" dirty="0"/>
          </a:p>
        </p:txBody>
      </p:sp>
      <p:sp>
        <p:nvSpPr>
          <p:cNvPr id="11278" name="AutoShape 2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AutoShape 4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AutoShape 2" descr="data:image/jpeg;base64,/9j/4AAQSkZJRgABAQAAAQABAAD/2wCEAAkGBwgHBgkIBwgKCgkLDRYPDQwMDRsUFRAWIB0iIiAdHx8kKDQsJCYxJx8fLT0tMTU3Ojo6Iys/RD84QzQ5OjcBCgoKDQwNGg8PGjclHyU3Nzc3Nzc3Nzc3Nzc3Nzc3Nzc3Nzc3Nzc3Nzc3Nzc3Nzc3Nzc3Nzc3Nzc3Nzc3Nzc3N//AABEIAHoAwwMBIgACEQEDEQH/xAAbAAACAwEBAQAAAAAAAAAAAAAEBQIDBgABB//EADsQAAIBAwMCAwQIBAcAAwAAAAECAwAEEQUSITFBEyJRFGFxgQYyQpGhscHRFSNS8DNDYnKC4fEHNFP/xAAZAQADAQEBAAAAAAAAAAAAAAABAgMEAAX/xAAnEQACAgEDBAIBBQAAAAAAAAAAAQIRAxIhMQQTQVEUInEFMmGhsf/aAAwDAQACEQMRAD8Az0OnzN0jajo9KuSP8I1sLexVRytM4bZNo8teg+orwZuxfkwS6Vc9PCNFR6HeMM7MVvIrVMglaYRW8eOgFK+rfoPx0fNjolyvUV4ujTscYP3V9Le0iPYVX7LEv2BXfLkd8eJ87OhTAc/lQc+ntESDk19Oa1RuNtB3GkxyZO0fdRXVvyCXTrwfL5IdtUmOt9f6ChBIH4VnLvSJkfCKSK0wzxkQlilEQNHUGSnJ0i6P+XQ8unTocGM1XXH2JpYqKVArTQafO3RD91enSLr/APM12qPsFMUFaiVpo2mXKnmM1W+nzAZ2Gu1INMWla8K0U8LocMKrKUQA5WolaKEfXPSolK4NgpSoFaOaEqSv2h193uqkx+6le4bB9xFeNJxVrJVTpU2iikDljmvas2V1JQbPvE3hR8cVKCSMgCss91NK2dxqyG4lX7RrN2HRZ5kbKPb6ircheazNtqLKPNmjBqBYcHAqTxSRRZExz4pNdvzSlb0Y+uM1TJqJz5XHFDtyDrQ/RlB5IrnmTHBFZabVpFOAc/CqH1iQdTTdiTEeaJqWZH4NUPbRMckVnF1l9rHniu/jTt65Pau7E0FZYj97eEDtQM0FuW+qtKLjVpWwkRLE+neldxqU+7Cvn1NUhgm/Ik80UaxIbZR9UV5J7OM9M1jW1O5/qPyrra6nkclnOKd4JJW2Is8W6SH168C9xzSqeaAggEUtvJJJptoJIHvoUqDgLnPrVsePbclPLvwdebGc4oIpRLKR1qaxbB4jDn7I99aOFRG7BHjxhfTrVsNsQu8+VjypP2R/Uf0ou2smkHiy8Rj1+1/fc17cMHG1eI888fWNTlO3pQ6jW7Fzxq2RGMIOpqpoxjPRfWmDRbQPEUqPsoD+dUlGkYYGSeAAPwApkwMXMlVMlMpIdvXk+g5HzoaSPk8UAoB2V1E7PdXUKGs+gRxYq9YquSE54GaIjh71meSh1CyhIfvqZUnyp8zV0gCD316vlGcVJ5SiiU+zkD1oZoSTkZx60xjBkJz07V5OQgCKOa5ZGnXkLgmhY8YjGAMsRVDwlRk8k0zWM8927k9BUlth3wc0zzqIqxOQrNuXCxrnHUmrDAQhEagADknvTVLTZkycftVUkW6Ms67U6BTxxWXN10YR1MtDB4ERiLZEI/3OarayAGWcL/p7n31omVIbfbGqqcYzj8hSiYrggDluuetaMXU9xXEnPp1D9wveNAu1Fyf6qjHH4akDGe5opYmfyA/KrRBnEca593b50+TIktLZHTbtCp4+D2U9fU1WIWkB2JhR1JP604ktBApLgSN254qmO1eZh5GPOFXoM0/yIpHdptgEVuBjK75GOETt8TRkdjHHiS8OcfVT195pzHp7W6GTKlz1IXODQk8UUBJJLOOu47jn1rHk6+LdRZeODTuwKWKW65/woB27t8KokjSIYUebHGBkj9qMdywy7MzdgvpVUjYUhfL64psec6WNC1ofNukJGfvNe+GzDai7EPB9T8aJQAnO0/E8miNrldsa7T/Vjmr/ACG9kiSxexXPaGNfMAPQZ5oGRBT72NjyRQtxZ7ef0qscntgcPSEvh11Gm3NdT60LoZ9NS1jRfMeO3vqqSRWYxQDcfypdeasHzHBy4+s46LXttfLGgCjnufWvGj3cm74PQloWyGMNqqcyHc1W+Gh4Apc98xwAeTU2vPZojLIM56Ad6ec1hjqkCMVJ0hltSNMd6BDQyTsisHlHVQenxpRc38t1N4ct0LWM/YQ+cj49hVljqWmWaMlpIhPViuTn3k9682PWSlKyzxqh0LNnGT5V9Kvgtgo7Utttcs5+VuFc99vSq9R10bAtsrEZx0xS5+qr6w3bDGCW7G1xsUZLgD1qiRoj4agAqetJLZBcOZbm5kdvsovlAqKXDNdSIGLRIuVX31iayuaWTyUUklsaCe2Vkwp69+9BjS0JOFGffVY1LKKOc46CpT3HjRqpJAHVR399e1Kc8UF21uzO1GT+xE+w25K5MkndYxmhGlczqtvbYQnztI2DV8cioeDtHuFdHtxLK7BYoxudz0Ufr8KyytSvJPgKS4ii+GCN1J9BksegryO43MBZQPMO8uAEHw9flVBuY7kr46lLdTlLfP1vQv6/DoKjr2v2+mwRpIrPK/EVvGPNIenbpxx99TlJ5N+F/bH0xRdLE8hZr+92xq24JD5Fx7ye3v8A/KQ6p9I9GtMxWgE0mf8ALXJNLLiz1PVyH1Wf2O34Ito+WPpnsO33Ux02HTtKGLOBEY9XPLH51ow9PS2Vf6TlK+S7TFvNQtxNJZta5P8An8fgOSfupgdMtwQ8zNKw9fqj5UJJqbHoTQz6m54BrXHFp5JtxDZkijOFwB6Cob4wMZpZJcM5yzV4WOOua0LgVyXgYtcIDxQd1cKR2oJ5lH26peQEcGnVexW2yZkXNe0IZB615T2gUx7bqFTHKjPQ0whQN0yT7hRC6cNzM+FUckk0S5treLdcPshHckANx+NeQ/1BLZGpdODRN4SzOkaSyopKBjhS3bJ9P2qj+HuzC41q5Duw8kY8vyC1ZDfQ3iuNKSac5GDGmE7ZJY8dP/KnZ2hupXudrAFiAZG3E+vNef1GaWaZSK0rYp9lsWBjFqMNztOSPnV0Wl2UkbtPFHHbjli2Ap+X75pnHZxoviXJ2pnhR1c+lV3ELzRMn1VkBQIDwgP6++hPLpVRQyvlmZkvLC7bdptsqQxtgTEklv8AaOnzq1bWOU+QPx1IYgfOndnokEduBCqokYxtPRaKitltwoGGBy28DJB+FHF1GPFtpt+xXFye7E0Nu0A3EHgfVY4FKCyGVpZPFPm2pHHwPn/ea2j2kbBiwDADP804B+VCJbW8lyi+Imf6EHJqXUdRFyUkhlB8ISaaZ4YpLjUVW2iz5Q3lGPnyfzqmfWW5TTLO4uWOcOy7U+OetP5rOa6nYLa5RSVLTHAHwHpVdxYlUEKBUiIzJIfrP7hnpTPqJS3kc8dGYt7rVLl8yLEig+YIdxH3U1LO9t4JciMsHYf1EetOI7a3ihwIkCqM4znOKSmGzi3MUBcksWdsnJ+NSnkjYumuSe+K0hmvrzcYLaNpXGfrY6L8zgfOl2gafOT/ABbU/NfXC5y3SNT2A7Uas9u0SxsPEVm3OvGCF5Ax8SD/AMaL8aN+V/l/8s/hVvltLgVJC+9WSRiYwSo70BbxTbzvXHNamFomVVkC49QKPXTIpU3DjPupl1GWS+oHBGZe0Pg8danZaOZzhgcetO5LTw3254om0xEMjgeldHqMt1JjaIiCf6NMW8hIoO50S4ijJDEkdq3UcysOlUXKiThVya1fIko7MHbR8wuNMut571W9hdAgEH5V9GWK3wdyAkVQ8Voz4IX1zUl1OTmw9tGA/hs/o1dW99khPTpXU/ycoO2hRdavLuW2sUSa+bzbWYbLcHozftRVrplkSLnVZTqN2BkvKMIPgnTt3zSPT4Vs7VFiJBc7mbH1ye5J5NX3M7pFIdxJETc/h+tefKTjtEfVuPZtTQWkkkTKESEdOOTU9P1CNLRVfyFByuKy9lfW7JcQyrmMFcHtx0ou9vodsrxHI8PHl/qqcdUd7O1muhPt0+9XVYlXhmPCD/urZbrT7Jk8aRmz0aRhGp+Gawen6vdi8XaAsaeclidvp9+abS2UU9yNR1N0aTZmMOchfkeKWc3HYKkmh3d6/AwVbQFiy5JSPdx8TQC6lPJbyBYmiZ2PndgD7+mB2Pekd7rkaTNDaMYt3SV+SemCB6UBHNC7o0kk12GYlizZHP6Y/OkUZPeQdaNI9/N4YVZkiwudzYJPv560hTUNTujcY16bdGpZY0jAB+6mMbpKxMMQby7dwTOKGtNOlh3CaMLlt2+RgpI/auUtK/kWUtwXUpdWsrCCW+nDIcbU3BmJ+dUL9JpGIWbxEXofs1DWBPfQv5j4StwQOAB76RiCU3EQUMd7ceh55rRixxlD78k3N3sa6LVraYXHhhztiPWQ9yBj8aL0Bf4lKI7eFA+CcOeuOwzVbWEVrtgkEZaXzFRjOAP3xTb6JyW+mXrMV+vGUyCfKPh6/vSY1j1UO5PyRj01pIrq5KpHHG/hhj1YjqAP924fKgJreSR2WIeVRnNPbJTd2zRmVRCqeLJJnBA6tuz65oe0gLWPtfjxeFIzCJlkVlcDpyD1PpTSSlKobnVasUQu8EgDtTy11VIocFhx76ympX7i58NYcuGx5eQfhUYTdO2xYJC2eirkCkalHfgU0x1UyyE42j86qk1MBCFBJH3UuMlrYANqd1FG4IxHvDN0P2R8KpGrW1zcGO33BAOGkwvPfjk1ylOQ/BpdL1BDFunYJ8eKK/i1uQyqSB6gdazE0dvZ2y3cjrK7tgKoLEe85NSFzbvB4kUwkA9OPwpteSK2CmMZJjPMzK20elLpxPHKSrnFDQXqifD5APXmvbi/juZGjhbCLxn1qachm0Fx6hIEA5PvrqBjkUIBha6muXsU8tmNxII1OQMcYqGskjESJgMQrffn8hVn0XlFsjvKQjkZxI2D8Dxx8Kqv9UtptYiDkbSjbgp46Y/U1rajTFqkAXSJHpkmzALzYPrgH/qrNAt5558xjIUZx+tUKsdzK6K5Ksx2gHvUm1Ke0t7y10seF7PGfHuXHJPTao+dRacvqhUt7GOo6ppmj6ebc4luZdpj2qcIWHVj0zSvVNbnu544YRs8MjKnnJPc/KoXs8UUcdvCirAkeAvXJPXPv4/GhINIuiS1opfdgoO5GO3wpowxx55Fcm+CyOQzXokCmSVpM7m9PqgU5k9msFZow0xkOI4+ijjkn4cDFARQrY27zSEBwNkeemeg/OnGky2Ey+zXU0ccMabhIedxHBAqWV3+AxBrfUtSmmEQBW2Xgi1AUD4jqaI1RUubFmhiGehDencnNM4b/S0JW2t2kwPrM2APlWf9u1G7Sea3jhMUYO1CuePWoJOck1tQydckVnkh02JbWPfAMeJkfvTP2dDP7QHLZ3bFccYOCMehHND6FY3OrR5vI5BEjABVG3OPUfrTXTHsI70295OZG8Tw0T0OfWqtvVpRyvkVNOz6lGZHHkgbLdB1H7UGNVu45roW9uHt1ifZKcjnHGPngVu5bDTRqDw3NsphdU2oiedD5iS/YLggjPpWU1ayP8QvF0uaO8e4k/lBxtgjUsX2g5O7AUc9KusKju2mBtgX0c+kmsWmoD2hojC6hGtyo2yEsPKT/t3fhQUh1LUdSlksYZIbQY2+IcJEqgDJJxxipaZo2sxpNekWt1ejyWsYlDeXOHdR89vzPpS6+1RkmuLPUbUBy+GUSHbgHtirvxGFAp8sZ3E9naqgGpQTYU5kLsC547AcDnAHxoa6uBPuj/igMaA+VFkROMdML/eDSiSLTpkzAl1HcufJ4Z3L+POa+nGPT9O+ilq91YurRRh7mDcPFIBBZxljx1HX7XuplhVXYL9GD8GAQt4d5akqD9R8cA47gULFfrC+CYmB6EnmtV9IJ7TUkefSlSJpSHGWO5weiqn2QAckn0rIXFs/j+HfSK0eOTHya5RSbTZ244tLxpiWWRWUA55AHTiiRdrbaaWi8M3JkCNlsjDDOR7xUdAv9P0uxa1iuds80hIMsO4kY4A7VbrkE9yryRJYIYP8UIdp8zDzNxgfDNQ0x1UWimk2e3DwTRx7CAVXawXFBxysjlYgWJ44xzS+x1ERXD71hl25XGcqT0z76ItbmNH8QHnqQMdaacGSTscRW9wIwCpz8a6rI7mSRA+cZH99q6s9BEllqdxqDLbQLGhbrkc/Km9loW/UJ3vGBS3gQ8ccsWz+ArJaHxqcOOPPWuSR/brkb2wVTIz14atWSGltL0FbrcQXWp29jqqTRAukMjEIvAYj6v4/lVcIuL2xlufamRfF3NHjh2Yk/pmltyM3+D08U/nTe58ui3bLwQ6kEdj5aZxUUq5YifIDdSyR6mVlUslxyiKcnI4+XStHazX8dmklsPZNjNhk5ZAfK2fw+40ohRD9EHnKqZva4z4mPNnd609vZZIvo45ikdCzsGKtjPJ60uXxQYRt0DR6RLe300E1w/8AICtIDx5iT/3UJbaCW/8AZWBS3QY8pxnnGan9GpHe21SR3ZpGOCxOScAd6L1PywxleDx0qM5OMqDXgqt9Og8RoLKWVrhuEG/j5+6tHpenwx6KU0qRbmO2jAuZyQFD9SB60u/+LyX1PWCxzwo59PNTm8ijimdYo0RQmcKuBnBoywOt3sBUohWmPA0Be4kkhgkwAIR5nHQjPbn0rOTaWi6vdQwXKSNDtKBFJGSfqg+o7nvXurSOn0XUo7KcNyDjvV/0KUGO8YgbhCSDjkGkgk0kkGXgoh1HUNUOoQ3FwdsknhuoG0jBIIz6YHPwqCxLK6kALYor52/0gKAo95Bb7jXmjADSGcABzglu5zE1HaOiSXlujqrJ7EG2kZGS8nP4Cuypxk23dCx5O0jXNK0rRb8i2Ml0sfkKL5YsjCRofdj54J5xWf1DWilsUvdN03xZ13sYYQpRj7uRmtXrkUYn0dBGmxnkJXaMHC8VjvpCiLbOyooO/qBVMedyaVDSTpoKljj1GwjFtFGJSMDaMEH410MX8JhdmjdmkXG9lDD4Z/GlNi7LcRbWI/lZ4PcHg0JdTzSJteWRgDnBYnmmji5ViIYXl9LO8MUiKjY8MzRja0g64bscffQWp211FZrPJb7IieG6ZrrwkWdoQTncea1/0x5+i2lKeVIBI7Hy06k00OuDK/R6Yi+DFFkYQ7o5WXKxlTuyfThTS3Wrm3udVuDZvdLDK27ZMDmX+/fUPo87LcXoViB7M5wD7qcaazS6fdtKxdktsqWOSPN2qjqGRy/AVvGjNzywgjwBtbv6UasE3sgkZAR68HPy60pvP/tyD/UaYQuxtQpY4B6ZquTZIlW4TFfFY1Udh6muomIDw14HSuqNx9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AutoShape 4" descr="data:image/jpeg;base64,/9j/4AAQSkZJRgABAQAAAQABAAD/2wCEAAkGBwgHBgkIBwgKCgkLDRYPDQwMDRsUFRAWIB0iIiAdHx8kKDQsJCYxJx8fLT0tMTU3Ojo6Iys/RD84QzQ5OjcBCgoKDQwNGg8PGjclHyU3Nzc3Nzc3Nzc3Nzc3Nzc3Nzc3Nzc3Nzc3Nzc3Nzc3Nzc3Nzc3Nzc3Nzc3Nzc3Nzc3N//AABEIAHoAwwMBIgACEQEDEQH/xAAbAAACAwEBAQAAAAAAAAAAAAAEBQIDBgABB//EADsQAAIBAwMCAwQIBAcAAwAAAAECAwAEEQUSITFBEyJRFGFxgQYyQpGhscHRFSNS8DNDYnKC4fEHNFP/xAAZAQADAQEBAAAAAAAAAAAAAAABAgMEAAX/xAAnEQACAgEDBAIBBQAAAAAAAAAAAQIRAxIhMQQTQVEUInEFMmGhsf/aAAwDAQACEQMRAD8Az0OnzN0jajo9KuSP8I1sLexVRytM4bZNo8teg+orwZuxfkwS6Vc9PCNFR6HeMM7MVvIrVMglaYRW8eOgFK+rfoPx0fNjolyvUV4ujTscYP3V9Le0iPYVX7LEv2BXfLkd8eJ87OhTAc/lQc+ntESDk19Oa1RuNtB3GkxyZO0fdRXVvyCXTrwfL5IdtUmOt9f6ChBIH4VnLvSJkfCKSK0wzxkQlilEQNHUGSnJ0i6P+XQ8unTocGM1XXH2JpYqKVArTQafO3RD91enSLr/APM12qPsFMUFaiVpo2mXKnmM1W+nzAZ2Gu1INMWla8K0U8LocMKrKUQA5WolaKEfXPSolK4NgpSoFaOaEqSv2h193uqkx+6le4bB9xFeNJxVrJVTpU2iikDljmvas2V1JQbPvE3hR8cVKCSMgCss91NK2dxqyG4lX7RrN2HRZ5kbKPb6ircheazNtqLKPNmjBqBYcHAqTxSRRZExz4pNdvzSlb0Y+uM1TJqJz5XHFDtyDrQ/RlB5IrnmTHBFZabVpFOAc/CqH1iQdTTdiTEeaJqWZH4NUPbRMckVnF1l9rHniu/jTt65Pau7E0FZYj97eEDtQM0FuW+qtKLjVpWwkRLE+neldxqU+7Cvn1NUhgm/Ik80UaxIbZR9UV5J7OM9M1jW1O5/qPyrra6nkclnOKd4JJW2Is8W6SH168C9xzSqeaAggEUtvJJJptoJIHvoUqDgLnPrVsePbclPLvwdebGc4oIpRLKR1qaxbB4jDn7I99aOFRG7BHjxhfTrVsNsQu8+VjypP2R/Uf0ou2smkHiy8Rj1+1/fc17cMHG1eI888fWNTlO3pQ6jW7Fzxq2RGMIOpqpoxjPRfWmDRbQPEUqPsoD+dUlGkYYGSeAAPwApkwMXMlVMlMpIdvXk+g5HzoaSPk8UAoB2V1E7PdXUKGs+gRxYq9YquSE54GaIjh71meSh1CyhIfvqZUnyp8zV0gCD316vlGcVJ5SiiU+zkD1oZoSTkZx60xjBkJz07V5OQgCKOa5ZGnXkLgmhY8YjGAMsRVDwlRk8k0zWM8927k9BUlth3wc0zzqIqxOQrNuXCxrnHUmrDAQhEagADknvTVLTZkycftVUkW6Ms67U6BTxxWXN10YR1MtDB4ERiLZEI/3OarayAGWcL/p7n31omVIbfbGqqcYzj8hSiYrggDluuetaMXU9xXEnPp1D9wveNAu1Fyf6qjHH4akDGe5opYmfyA/KrRBnEca593b50+TIktLZHTbtCp4+D2U9fU1WIWkB2JhR1JP604ktBApLgSN254qmO1eZh5GPOFXoM0/yIpHdptgEVuBjK75GOETt8TRkdjHHiS8OcfVT195pzHp7W6GTKlz1IXODQk8UUBJJLOOu47jn1rHk6+LdRZeODTuwKWKW65/woB27t8KokjSIYUebHGBkj9qMdywy7MzdgvpVUjYUhfL64psec6WNC1ofNukJGfvNe+GzDai7EPB9T8aJQAnO0/E8miNrldsa7T/Vjmr/ACG9kiSxexXPaGNfMAPQZ5oGRBT72NjyRQtxZ7ef0qscntgcPSEvh11Gm3NdT60LoZ9NS1jRfMeO3vqqSRWYxQDcfypdeasHzHBy4+s46LXttfLGgCjnufWvGj3cm74PQloWyGMNqqcyHc1W+Gh4Apc98xwAeTU2vPZojLIM56Ad6ec1hjqkCMVJ0hltSNMd6BDQyTsisHlHVQenxpRc38t1N4ct0LWM/YQ+cj49hVljqWmWaMlpIhPViuTn3k9682PWSlKyzxqh0LNnGT5V9Kvgtgo7Utttcs5+VuFc99vSq9R10bAtsrEZx0xS5+qr6w3bDGCW7G1xsUZLgD1qiRoj4agAqetJLZBcOZbm5kdvsovlAqKXDNdSIGLRIuVX31iayuaWTyUUklsaCe2Vkwp69+9BjS0JOFGffVY1LKKOc46CpT3HjRqpJAHVR399e1Kc8UF21uzO1GT+xE+w25K5MkndYxmhGlczqtvbYQnztI2DV8cioeDtHuFdHtxLK7BYoxudz0Ufr8KyytSvJPgKS4ii+GCN1J9BksegryO43MBZQPMO8uAEHw9flVBuY7kr46lLdTlLfP1vQv6/DoKjr2v2+mwRpIrPK/EVvGPNIenbpxx99TlJ5N+F/bH0xRdLE8hZr+92xq24JD5Fx7ye3v8A/KQ6p9I9GtMxWgE0mf8ALXJNLLiz1PVyH1Wf2O34Ito+WPpnsO33Ux02HTtKGLOBEY9XPLH51ow9PS2Vf6TlK+S7TFvNQtxNJZta5P8An8fgOSfupgdMtwQ8zNKw9fqj5UJJqbHoTQz6m54BrXHFp5JtxDZkijOFwB6Cob4wMZpZJcM5yzV4WOOua0LgVyXgYtcIDxQd1cKR2oJ5lH26peQEcGnVexW2yZkXNe0IZB615T2gUx7bqFTHKjPQ0whQN0yT7hRC6cNzM+FUckk0S5treLdcPshHckANx+NeQ/1BLZGpdODRN4SzOkaSyopKBjhS3bJ9P2qj+HuzC41q5Duw8kY8vyC1ZDfQ3iuNKSac5GDGmE7ZJY8dP/KnZ2hupXudrAFiAZG3E+vNef1GaWaZSK0rYp9lsWBjFqMNztOSPnV0Wl2UkbtPFHHbjli2Ap+X75pnHZxoviXJ2pnhR1c+lV3ELzRMn1VkBQIDwgP6++hPLpVRQyvlmZkvLC7bdptsqQxtgTEklv8AaOnzq1bWOU+QPx1IYgfOndnokEduBCqokYxtPRaKitltwoGGBy28DJB+FHF1GPFtpt+xXFye7E0Nu0A3EHgfVY4FKCyGVpZPFPm2pHHwPn/ea2j2kbBiwDADP804B+VCJbW8lyi+Imf6EHJqXUdRFyUkhlB8ISaaZ4YpLjUVW2iz5Q3lGPnyfzqmfWW5TTLO4uWOcOy7U+OetP5rOa6nYLa5RSVLTHAHwHpVdxYlUEKBUiIzJIfrP7hnpTPqJS3kc8dGYt7rVLl8yLEig+YIdxH3U1LO9t4JciMsHYf1EetOI7a3ihwIkCqM4znOKSmGzi3MUBcksWdsnJ+NSnkjYumuSe+K0hmvrzcYLaNpXGfrY6L8zgfOl2gafOT/ABbU/NfXC5y3SNT2A7Uas9u0SxsPEVm3OvGCF5Ax8SD/AMaL8aN+V/l/8s/hVvltLgVJC+9WSRiYwSo70BbxTbzvXHNamFomVVkC49QKPXTIpU3DjPupl1GWS+oHBGZe0Pg8danZaOZzhgcetO5LTw3254om0xEMjgeldHqMt1JjaIiCf6NMW8hIoO50S4ijJDEkdq3UcysOlUXKiThVya1fIko7MHbR8wuNMut571W9hdAgEH5V9GWK3wdyAkVQ8Voz4IX1zUl1OTmw9tGA/hs/o1dW99khPTpXU/ycoO2hRdavLuW2sUSa+bzbWYbLcHozftRVrplkSLnVZTqN2BkvKMIPgnTt3zSPT4Vs7VFiJBc7mbH1ye5J5NX3M7pFIdxJETc/h+tefKTjtEfVuPZtTQWkkkTKESEdOOTU9P1CNLRVfyFByuKy9lfW7JcQyrmMFcHtx0ou9vodsrxHI8PHl/qqcdUd7O1muhPt0+9XVYlXhmPCD/urZbrT7Jk8aRmz0aRhGp+Gawen6vdi8XaAsaeclidvp9+abS2UU9yNR1N0aTZmMOchfkeKWc3HYKkmh3d6/AwVbQFiy5JSPdx8TQC6lPJbyBYmiZ2PndgD7+mB2Pekd7rkaTNDaMYt3SV+SemCB6UBHNC7o0kk12GYlizZHP6Y/OkUZPeQdaNI9/N4YVZkiwudzYJPv560hTUNTujcY16bdGpZY0jAB+6mMbpKxMMQby7dwTOKGtNOlh3CaMLlt2+RgpI/auUtK/kWUtwXUpdWsrCCW+nDIcbU3BmJ+dUL9JpGIWbxEXofs1DWBPfQv5j4StwQOAB76RiCU3EQUMd7ceh55rRixxlD78k3N3sa6LVraYXHhhztiPWQ9yBj8aL0Bf4lKI7eFA+CcOeuOwzVbWEVrtgkEZaXzFRjOAP3xTb6JyW+mXrMV+vGUyCfKPh6/vSY1j1UO5PyRj01pIrq5KpHHG/hhj1YjqAP924fKgJreSR2WIeVRnNPbJTd2zRmVRCqeLJJnBA6tuz65oe0gLWPtfjxeFIzCJlkVlcDpyD1PpTSSlKobnVasUQu8EgDtTy11VIocFhx76ympX7i58NYcuGx5eQfhUYTdO2xYJC2eirkCkalHfgU0x1UyyE42j86qk1MBCFBJH3UuMlrYANqd1FG4IxHvDN0P2R8KpGrW1zcGO33BAOGkwvPfjk1ylOQ/BpdL1BDFunYJ8eKK/i1uQyqSB6gdazE0dvZ2y3cjrK7tgKoLEe85NSFzbvB4kUwkA9OPwpteSK2CmMZJjPMzK20elLpxPHKSrnFDQXqifD5APXmvbi/juZGjhbCLxn1qachm0Fx6hIEA5PvrqBjkUIBha6muXsU8tmNxII1OQMcYqGskjESJgMQrffn8hVn0XlFsjvKQjkZxI2D8Dxx8Kqv9UtptYiDkbSjbgp46Y/U1rajTFqkAXSJHpkmzALzYPrgH/qrNAt5558xjIUZx+tUKsdzK6K5Ksx2gHvUm1Ke0t7y10seF7PGfHuXHJPTao+dRacvqhUt7GOo6ppmj6ebc4luZdpj2qcIWHVj0zSvVNbnu544YRs8MjKnnJPc/KoXs8UUcdvCirAkeAvXJPXPv4/GhINIuiS1opfdgoO5GO3wpowxx55Fcm+CyOQzXokCmSVpM7m9PqgU5k9msFZow0xkOI4+ijjkn4cDFARQrY27zSEBwNkeemeg/OnGky2Ey+zXU0ccMabhIedxHBAqWV3+AxBrfUtSmmEQBW2Xgi1AUD4jqaI1RUubFmhiGehDencnNM4b/S0JW2t2kwPrM2APlWf9u1G7Sea3jhMUYO1CuePWoJOck1tQydckVnkh02JbWPfAMeJkfvTP2dDP7QHLZ3bFccYOCMehHND6FY3OrR5vI5BEjABVG3OPUfrTXTHsI70295OZG8Tw0T0OfWqtvVpRyvkVNOz6lGZHHkgbLdB1H7UGNVu45roW9uHt1ifZKcjnHGPngVu5bDTRqDw3NsphdU2oiedD5iS/YLggjPpWU1ayP8QvF0uaO8e4k/lBxtgjUsX2g5O7AUc9KusKju2mBtgX0c+kmsWmoD2hojC6hGtyo2yEsPKT/t3fhQUh1LUdSlksYZIbQY2+IcJEqgDJJxxipaZo2sxpNekWt1ejyWsYlDeXOHdR89vzPpS6+1RkmuLPUbUBy+GUSHbgHtirvxGFAp8sZ3E9naqgGpQTYU5kLsC547AcDnAHxoa6uBPuj/igMaA+VFkROMdML/eDSiSLTpkzAl1HcufJ4Z3L+POa+nGPT9O+ilq91YurRRh7mDcPFIBBZxljx1HX7XuplhVXYL9GD8GAQt4d5akqD9R8cA47gULFfrC+CYmB6EnmtV9IJ7TUkefSlSJpSHGWO5weiqn2QAckn0rIXFs/j+HfSK0eOTHya5RSbTZ244tLxpiWWRWUA55AHTiiRdrbaaWi8M3JkCNlsjDDOR7xUdAv9P0uxa1iuds80hIMsO4kY4A7VbrkE9yryRJYIYP8UIdp8zDzNxgfDNQ0x1UWimk2e3DwTRx7CAVXawXFBxysjlYgWJ44xzS+x1ERXD71hl25XGcqT0z76ItbmNH8QHnqQMdaacGSTscRW9wIwCpz8a6rI7mSRA+cZH99q6s9BEllqdxqDLbQLGhbrkc/Km9loW/UJ3vGBS3gQ8ccsWz+ArJaHxqcOOPPWuSR/brkb2wVTIz14atWSGltL0FbrcQXWp29jqqTRAukMjEIvAYj6v4/lVcIuL2xlufamRfF3NHjh2Yk/pmltyM3+D08U/nTe58ui3bLwQ6kEdj5aZxUUq5YifIDdSyR6mVlUslxyiKcnI4+XStHazX8dmklsPZNjNhk5ZAfK2fw+40ohRD9EHnKqZva4z4mPNnd609vZZIvo45ikdCzsGKtjPJ60uXxQYRt0DR6RLe300E1w/8AICtIDx5iT/3UJbaCW/8AZWBS3QY8pxnnGan9GpHe21SR3ZpGOCxOScAd6L1PywxleDx0qM5OMqDXgqt9Og8RoLKWVrhuEG/j5+6tHpenwx6KU0qRbmO2jAuZyQFD9SB60u/+LyX1PWCxzwo59PNTm8ijimdYo0RQmcKuBnBoywOt3sBUohWmPA0Be4kkhgkwAIR5nHQjPbn0rOTaWi6vdQwXKSNDtKBFJGSfqg+o7nvXurSOn0XUo7KcNyDjvV/0KUGO8YgbhCSDjkGkgk0kkGXgoh1HUNUOoQ3FwdsknhuoG0jBIIz6YHPwqCxLK6kALYor52/0gKAo95Bb7jXmjADSGcABzglu5zE1HaOiSXlujqrJ7EG2kZGS8nP4Cuypxk23dCx5O0jXNK0rRb8i2Ml0sfkKL5YsjCRofdj54J5xWf1DWilsUvdN03xZ13sYYQpRj7uRmtXrkUYn0dBGmxnkJXaMHC8VjvpCiLbOyooO/qBVMedyaVDSTpoKljj1GwjFtFGJSMDaMEH410MX8JhdmjdmkXG9lDD4Z/GlNi7LcRbWI/lZ4PcHg0JdTzSJteWRgDnBYnmmji5ViIYXl9LO8MUiKjY8MzRja0g64bscffQWp211FZrPJb7IieG6ZrrwkWdoQTncea1/0x5+i2lKeVIBI7Hy06k00OuDK/R6Yi+DFFkYQ7o5WXKxlTuyfThTS3Wrm3udVuDZvdLDK27ZMDmX+/fUPo87LcXoViB7M5wD7qcaazS6fdtKxdktsqWOSPN2qjqGRy/AVvGjNzywgjwBtbv6UasE3sgkZAR68HPy60pvP/tyD/UaYQuxtQpY4B6ZquTZIlW4TFfFY1Udh6muomIDw14HSuqNx9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82" name="Picture 6" descr="http://fotogora.ru/wp-content/uploads/2013/10/url1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138" y="2406650"/>
            <a:ext cx="5324475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543702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288111" y="3209921"/>
            <a:ext cx="2373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Ветер дует из той области, где воздух более плотный. Эта плотность обусловлена наличием в нём влаги. Такой ветер несёт обычно не только влагу, но и тучи.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316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330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13317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9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Грозы предвещают плодородие. Почему?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123728" y="548680"/>
            <a:ext cx="540060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8AA000F6-9307-4537-9594-E32116A9F0E1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50949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Тема «Электричество в атмосфере»</a:t>
            </a:r>
            <a:endParaRPr lang="ru-RU" dirty="0"/>
          </a:p>
        </p:txBody>
      </p:sp>
      <p:pic>
        <p:nvPicPr>
          <p:cNvPr id="13326" name="Picture 2" descr="http://www.happydoctor.ru/img/443_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188" y="2479675"/>
            <a:ext cx="5140325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43702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34163" y="3538539"/>
            <a:ext cx="2446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Молния – большой электрический разряд. Во время грозы происходит ионизация воздуха, которая благоприятно влияет на урожай.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340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354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14341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3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Чем больше молний, тем щедрее земля.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016090" y="548680"/>
            <a:ext cx="803286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D99E2D4B-6AFD-4FF3-A8F7-343DCFDCC63A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50949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Тема «Электричество в атмосфере»</a:t>
            </a:r>
            <a:endParaRPr lang="ru-RU" dirty="0"/>
          </a:p>
        </p:txBody>
      </p:sp>
      <p:pic>
        <p:nvPicPr>
          <p:cNvPr id="14350" name="Picture 2" descr="https://encrypted-tbn3.gstatic.com/images?q=tbn:ANd9GcRQIZmo6BQFm3OYfBCZmoy-ynhaBc2j51aNCg7elOgdCsKEeutfx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138" y="2370138"/>
            <a:ext cx="5313362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43702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51599" y="3063871"/>
            <a:ext cx="2738474" cy="314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При молнии – электрическом разряде в атмосфере – образуются ионы. Ионизация ведёт к  уничтожению некоторых вредных насекомых и способствует лучшему усвоению питательных веществ растениями.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364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378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15365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7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Долгий гром – к ненастью, отрывистый – к просветлению.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016090" y="548680"/>
            <a:ext cx="803286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4D15564F-F8A0-4CD0-AFCE-72853AACF035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42784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Тема «Звуковые явления»</a:t>
            </a:r>
            <a:endParaRPr lang="ru-RU" dirty="0"/>
          </a:p>
        </p:txBody>
      </p:sp>
      <p:pic>
        <p:nvPicPr>
          <p:cNvPr id="15374" name="Picture 2" descr="http://ia100.mycdn.me/getImage?photoId=575655224337&amp;photoType=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138" y="2443163"/>
            <a:ext cx="5607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43702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70678" y="3392488"/>
            <a:ext cx="2446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Долгий гром может быть вызван тем, что, видимо, на небе много туч – хороших отражателей звука. А тучи несут с собой ненастье.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388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402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16389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Если ранней весной сверкает молния, а грома не слышно, - ближайшие дни будут сухими.  Почему?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016090" y="548680"/>
            <a:ext cx="803286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3EE0DA64-BF7D-4762-BB3D-E575F5F362F5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42784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Тема «Звуковые явления»</a:t>
            </a:r>
            <a:endParaRPr lang="ru-RU" dirty="0"/>
          </a:p>
        </p:txBody>
      </p:sp>
      <p:pic>
        <p:nvPicPr>
          <p:cNvPr id="16398" name="Picture 2" descr="https://encrypted-tbn3.gstatic.com/images?q=tbn:ANd9GcRzclFmdZ73L-sK8bqlI1gDu283NahgfuxfYLymgNUXBsU_GlK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" y="2406650"/>
            <a:ext cx="5476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43702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97650" y="3246436"/>
            <a:ext cx="25193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Если гром не слышен, значит,  его раскат распространяется в не очень плотной воздушной среде с низкой влажностью. В такой среде скорость распространения звука мала.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412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426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17413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Пологая, низкая радуга – к ненастью.  Почему?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016090" y="548680"/>
            <a:ext cx="803286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00C81C9C-9B80-4F93-ADD1-C082AFBEDA40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451027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Тема «Оптические явления»</a:t>
            </a:r>
            <a:endParaRPr lang="ru-RU" dirty="0"/>
          </a:p>
        </p:txBody>
      </p:sp>
      <p:pic>
        <p:nvPicPr>
          <p:cNvPr id="17422" name="Picture 2" descr="Радуга.Фот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" y="2370138"/>
            <a:ext cx="540385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43702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24" y="2990845"/>
            <a:ext cx="2592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Низкая радуга означает, что воздух у поверхности земли насыщен влагой, в капельках которой происходит дисперсия света, порождающая радугу. Раз в воздухе много влаги, значит,  есть тучи и возможны ненастье и дождь.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436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452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18437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Двойная или тройная радуга – признак дождливой погоды.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016090" y="548680"/>
            <a:ext cx="803286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74030F45-9891-42A7-AD58-6CC48AA0AE3D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451027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Тема «Оптические явления»</a:t>
            </a:r>
            <a:endParaRPr lang="ru-RU" dirty="0"/>
          </a:p>
        </p:txBody>
      </p:sp>
      <p:sp>
        <p:nvSpPr>
          <p:cNvPr id="18446" name="AutoShape 2" descr="data:image/jpeg;base64,/9j/4AAQSkZJRgABAQAAAQABAAD/2wCEAAkGBwgHBgkIBwgKCgkLDRYPDQwMDRsUFRAWIB0iIiAdHx8kKDQsJCYxJx8fLT0tMTU3Ojo6Iys/RD84QzQ5OjcBCgoKDQwNGg8PGjclHyU3Nzc3Nzc3Nzc3Nzc3Nzc3Nzc3Nzc3Nzc3Nzc3Nzc3Nzc3Nzc3Nzc3Nzc3Nzc3Nzc3N//AABEIAJYAyAMBIgACEQEDEQH/xAAbAAACAwEBAQAAAAAAAAAAAAADBAACBQEGB//EAEAQAAIBAwIDBQUEBwYHAAAAAAECAwAEERIhBTFBEyJRYXEGFIGRoTJCseEVFiNSYnKSgqLB0fDxJDNDU2Oywv/EABkBAAMBAQEAAAAAAAAAAAAAAAECAwAEBf/EAC0RAAICAQMCBgEEAgMAAAAAAAABAhEDEiExBEEFExUiUWEUcZGh4bHBMkJS/9oADAMBAAIRAxEAPwD4oi5pyCLxoMS0/CterFE22FiiXqKajjFVjFMItGgaiAAdMV2riNjzFE7LA3raQ6kAzVgaJ2RPIVzszU3EopEUijLyoSqQaMtYJU1U0TFdCVKXyMgQHWuOwA50V8AUpIck1zTlbOiEa3YN2zQXojUJ6CYW7BGhsKKVNUYb0TAGqlH0E9Kbs+Fy3L4CHHjU8k4wVspDHKTpGYImc4Vc5rQs+Cyz95hpXrXobfhVvZKDINT88VeWQnYd1fAVx+bkzbQ2XyVcseLZe5/wZ3uNtar3VDsKRvHZueB6VpTjbasy5Bq0MUYb8shLJKf/ACZj3POpRLhDUqjlYumykC09CtAgXanIxgCvZPObDxrR4+dCSioawrTGFbFXY6qGm9d5da0psMYFgaucVEUHwq4jqLkWUAZXPIVdIXO5GBTUWB90fKj6dYxjapORRREuwJ5b1GiKKTin1jRRzxQJnHIVGUrZSMa3MqTJzS71oumRSc0fhStDWKtQzuaOUPhQ2XFJwMgZ2FcWMyEADOfCmIrd5nCoN/SvTcM4LHbRia55jkK5c3VLHst2+EdOPDtrnshHg/Bda65xt5itcmGFDHAunzxVp7jOy4VRyWknfPOpQxSm9Wbd/HYSeW1phsikxycg58aVbY0Zn8KXkz4V1WRSAyHNKzRAimHOKBIdqFhozbiEdKlMSDNdo2MhOFaZUcqHFR1Fe2eV33LKKKpqijaiIuaVjoKrDFd51TRjrVl2qMmWigisRR0elw1XU1BtlEh6NhTKkACkIs0V5Ao51Kc+w8I2wkslLM+TvVHkz1oRbJoLYdhiwobYPSqaq5qoi0VkVcbVWG0aeUIgzk9KYt4WuJAiKSTtXsuG8Lj4dbLLMoMxGwrg6rqdHsgrkzrw4oqPmZOP8mfw7hUXDohJMoMjchVLq4L8zTN9OWZmzuayJGJPOp4cPl+6TuXcTJklkdvj4OO5JoTttXWobmr2JRXNcJ2qpIqpbajZqAyCl5KYel5BWMAk5VK49SiYEgwKKjUIHAruo17Ws85wGQwqyv0pdSaItBysyikG1V0HNUQAmjrHU6KWji5zRUFRF3pmOMGpyjSsbV2LJsKXlY5NHbbaqFNW9QUd7L3pjQvuahU0bTg4xVtPjTOLJ6kLFTVoYnkkCAc6ZWHXjavW+zHAUwLq4ACKM71ydVnWGH2dXT41J6pcI7wHhCWFr7zcJ3/ug9a7fXLOxJNO8RuNTYGyjZR4VizNkmuTBheP3z3k+fr6Dky+a74S4QpO2aSkFNy70rJXQIAY0NjtRGNAkOBvRo1gnahl667DxoLMMc6Ok1nXel3lrjtS8rEU2hi6kXaSpSrSb1ym0Bs0hAf9CiJbE9PpWkkHlT0CIRhgK9dJHluTMMWpHP8ACri1Hga9RBY9qe4qkedPwcFDnvJGD4aqDnFBSmzyENqm2RtWvZ8OhuXSNVdSxxqxsK9A/B0iwQUUee9Ft47YMFaXfPJdqaGSMuBJwkuTz9/wOSx3ZldTy086DDYTSjEaAtnGM8q91+jeHXK4ZpQw6A/40vPwi3iRjGykn7pbn8qE0mzY5O7PORezM7IryYXO+F328aKPZ1Q2nW5Xr3djWklvPad7tAE6oGyPjXXuGK5YM383KlekpcnyKxcItIIi/Ydt03bagXnBYLiPXaR9m2cdlz39acjuY42YgAFueKvaxz3cyxxHIzzxyrSlHTuCMZOSoyuD8HlkvuzdThTucbV628IjiW1gGFUYOPvGvWcN4fFaWCdqFaRlxkil5bW0VSFijwdyW3NeKsPmZnmb2XC/2ehPP7Viitlz9s8NJYzyNuhwaSls2RyMDbnX0OG3spZQr2/akfZC9KxLy2hju5FSEgOTlW20+VXUET12eRktkZRkYPWh+5wFgWFad/ayxysIwCOm+azJxKgGVIp1FIzZf9HLL3YIw+f3RvQ7n2dECxe8kxGUZAK1o8E4jJarIMLuO6W6VON8Re+kRmU90YUeFXjCLIuUlwZTezFuSmOIRd4kd4YxjxpX9FWdlOzSSicRn7OjZqI/aOdic1QwXTZaOMOFG5DVVQiuwjlJ9ztzJFeR6YoYY5GO2EwKxeJcKukBMkHdHNlGRWgZ3z3AQRyAHSuT3tyYijlzGd9OedO4xktyalKL2PJvaLkjWBUraOg/9Fc+OKlT8mJbzZG0mn9z6U5bmL78Sn4Vsx2NpthRk8sCiC3jjJwD8RQWXYm49xGJoFwUt2B8jWxZxCVf+SyfEUBc6hjYelGVsHetKVoKHjZW5TLa2PxqqWkduQ0Vl2x/ibGKrFcFeQ+dP216yHIjUnxI5VPW48DNWEQRPCDLbNGzA5RV5fGkpbe1jwREzM/2VbbFNT3et8lQPjXfekJ2VQPShHI+RtCSEBZAKZJEyTtgDaqyWkhOgRrGp8R+FbUV2mMEKB4AYppLtMZ0xnPUrSubsJ5ibhCoqsOxbxAWtXgPDpTNraIhBvsMZrTF2pIRY4z/AGRWr25itwMjLDptioZZOfsXcdS8tajPu7jvmNlKeGelL+75jMzP2ik7gHf5UW4uFb7eD5mkzPbqSRzpqpUhVsP217HaodMR36gVm3EttJK7SCQqxyy5ogude0YyaXnGo99cjwO1CmG0KSrw0sAkf9403b8O4ZcanEEOBthzS8iKBhIUI/iXNVSNoyf+HUj+HNNv2BaC3PB+Homt4rdR/wCN8/Sh2Hs5wq9tjL2+knP7PqPrVfdxI+oW7sp+6MsKchsSp1R2SK2Opwa3uA2jHm9kIElPYtNJnYKqcvnzpG69npLQFljdB/FmvWhJrbvswTxAkx9aJoEz95Qv7pJ1ZNUTmJqifPBwYzOc3MUW3WMmlp+DjUVe5TA5FVOa+gXXC7OXaeY5zyG1JiDhkEmFtkcjbvtz+dMr+QOarZHgf1bllTXBMCoPhUr6gLZFt0S1tIlWQZ2cKB64qVnkS7mVvsfHbz2taa+0Rxa4VI06AVI8/M+teg4L7UcOe31X9wsaE4jZ8A/2vCvlIuDnOTyrgmLNh2ypOdxXIscou7Ol5oNaWtj7vHJZ3EXawXEbx+KsK4Uwe73l8R1r4a99eBUjiuJFRT3QpxXorHj3GLqyItJAsduveMhP2vDl4fjTvJOKtk4xhN1Fn0+N1bOGBwehohn0rsa+Rx+1NzG8cwibtPvDUdz4fhXtYeOe9IRoaFRGG1edTydTohc0Vh0/mTqD2N2S63O9cF1jmwrFjvImQCS5jMmM41YODRImWWcRLMoOTy8uddMMuJxu0RnhzKVaWba3ukbNVzxJyMa8elYOsiXsu1XI8+ddWRu008yOYzVE8cuGSccq2cT2PAnaefUTlVrUvLos5CnbpWXwhorTh+t5EVnOANQFBe+iY7Sp5YbNceOUXKU2/pF80ZalBLgcZtR3OasywdkCpfX1GBisz3+LVgSxZ8A1WN0FP2gPQ1R5IfK/cTy5/D/YfRipyKIZ5HGGO3kBWYLxm+xg+lUe6k6oab2/IHfwa/vfZsAISy0Wa4Ji1GDu43Gd/pWB75MucLgetDk4hOIyVOnIyMb8vCkyZI446mxseKWSWmKNNL5oRiNpF35HcfKqTcUl7uLgRk/wjBNeY4hxbiEa9s17IpBKmNTp0gjb1pMXFy0KyTyPMzN+zTVyxsPrXnvxaP8A1gemvCHzKZ624klnKtNO/l3NvlQHmKd5LkEjn3MY+Odq8rLcTI7iZ5RKr4VQ+wA339eVUnvZPd9McgZHfDKo5HHX5VvVZPiBvSI/+/4/s9Y1+vZFnkVcdXGNVJ3N3BgaZgWxuo515adXkgDySYYKGKMTsfH5b0OJozbuWj7wO23nn4daz8UnVqIF4XC61HqxxCJAq5WPkcp9oVK8f74VicA95T1AJ+Z+VSmfiM29oL9zemYltrZ4FbIZA7mDzw29HWxjztDqGfvT4z8ht860FgBbGE+VOQ2ZYbLGfhXteVF9zxdckZHuMZOVidT5T5H1FN2sZt4GiiaVVZssO0Xf6Vprw5ifsx/Kmo+GNj7EXypJYINcjQzTT/o877gjMvfmAU5GJBnnnwrRgkeNNJuJRgHAwpz61rLwlm2Ecfzoq8BlYbKgqcunxyW7KQz5IttGF2CSOskl5cI431BVb/6FM20gglLR8QlU7gMbcdeZ2byFav6vSEbuo+VcPs9IT3XGfQUj6PE0OusyxOcP4lw+3aSQyMrSDTloizbDnkE4zk8vCgz3NrdSiZOJTQyDYfsmIIB9DvRx7OXJ3Eo+AFQezt5nOR9Kh6dhUtSbL+o5WqdGrDx+CG1S2kue1x98o2f/AF/1mhx8WtC4d5QDpxsHxn+mlE9l79+S5+Ion6qX4G6gf2gKT8DAlSAuuzJtja8RsC2CxA55Oo/Lu7Cq/pa2kDMr9nldhk5/Clv1Wu897n6j/Kovs1MuCSCeoz+VI/D8JT1DMWuL9Y2WeC9fWo3jQHLH1IA2qsXtJ2YcPbzszZ32H+NXHAH5FR6AflVDwRl+1EPXTinXRYqp7iPrcvNl/wBZITnXazsfElaPF7TWixoDbzh1UrtjlnIpFuEOOUY/p/Kqnhc37n938qWXh2CSDHr8yd2FuOLWj57s7ZfIyn51VeM24EmqO4YugAwPDmdzQWsJEBzqGf3RQmtim7BhyHLA3OKHpuD7Keo5voMeLWeASkxxywv0oB4vbbZjuGxuRpJyd/PzqG1lDCNlcg9RQZLMgYcac9SeRp/TsH2K/Ec/0Wk4xAWbAmGVYbods8v8Ks/HLMRdmsc5AJO6HffNJ+5rqIOc+oO3woJgVRsoI5nJyaz6DCvkP52V/A6vF+HxklbeZi3ggxn0z61KA8EbxrCECjc89s+vWuUPw8X2N+Vl+QicDuUtzPKjgs+lAoDLtzyc7bnz5Hank4ZdwRa5Y9Kq2lvInlmtR5hHM4iXLToqhmzhBkHbp8BywetFWF7h7ftWQQ9r2gkdgNiDk6en2ic+u9CPWzTuXAsukVbGfHb6imNSFsgBwNyOeMcx5/iN6ZKPHGNY0tgnRzIA6nwrRWC0se0WCebs4oRBDEJiQByyFHmefmPShraG6hulLCHTsF16iqht2PLLHHh8xTLrtT2Jfi0Zi3UaNl3C6ee9NpxCPAzkAjI2O4rPu7eP9GxsrlZGbSv7TkdXLplsY/qpRLC41SSSjtdL6VJ21HOM8/KuyGWMo7kJYWpbG3+kI2+ywJ9TUF+nOsAkrIy6ySDjZKuLgqftOGHSulU1sc7VPc9Cl6DyyfQUZbsn7r/015n3xh95/nXDet4SH40rRj2treFRsGH82Kc97B8OVeAXiM3QN8/zoq8ZnGAVJH835VF497KXZ7dpaoZRivH/AKbkz3lJP81XXjrf9s/1VqBR6wTLjFUkmXwrzS8d23jz8ah4yp5jHwrI1G80qfuioZExyrAHEmkOw2oounI+786L4MkPzSIM4Wsy/u0Gu1mhJjZckqQDjrz2rrXD6tDBiGHdZDy+FJMoKSRylHKliCG3UHp68qm0XixmLiMXYiMu5fG2CpLDx9RsP96UuJZGXtQASCMMGycDrjpz+tJzuikRugRxsjIuCRgZ5+lAaeWCJgrMRnOQQGIPP150o9dxmS9/amRokOnKhsc/UbVRble0OUyp30k4O/j9axpLpWkQmTUGxlsHuHrty6/6zXTIqzhg5Ysu45hjvzHx5UtMdUaXvMUjDtGVU05CtkEHb512ssLJIhCSDugFoyenQg4qUrsskj1PDAq2/a7jCO22+SV9eW1Mw3dynCY41K9r2h7x5Ad7UB4Z/wA6lSvMktzuXBW94r7nZRXRLmUFGZ8AncNJtv452/Hoa87K04DcSMpd1ikV2JzrAK52PjkVKlOoql+pzz2kyQNLNLbpIV1TzEgAbKw2z8gKRlyLO6vI9IMRaUd3fGdh9BXKlNGT11+gHFaLFJL1ZbGJ50JYkAYOSF3HP1HypO6u1ineFUyFJHpg9KlSvWwHm5gfvOejD0NXWUtyJ+NSpXSyKQRGO+/Lyq+sY3FSpUpFEjuoHpVlZR9z61KlIGgyyLgdzn51cSDwrtSsCjqygk5HTNX94KqDgn41KlYyRWeRJSO6dWTg0lcAoFlV3LtgYY7AnripUpOw6M+9l1Iqvksy6lY4Ok/SkHklVQmoFsBvAHO+KlSg1sURTPcCnUQUyCTyA/2qK5Eupzk4LHB9KlShLgbFywjsFVJUQDXgHJzjyGelSpUqZV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AutoShape 4" descr="data:image/jpeg;base64,/9j/4AAQSkZJRgABAQAAAQABAAD/2wCEAAkGBwgHBgkIBwgKCgkLDRYPDQwMDRsUFRAWIB0iIiAdHx8kKDQsJCYxJx8fLT0tMTU3Ojo6Iys/RD84QzQ5OjcBCgoKDQwNGg8PGjclHyU3Nzc3Nzc3Nzc3Nzc3Nzc3Nzc3Nzc3Nzc3Nzc3Nzc3Nzc3Nzc3Nzc3Nzc3Nzc3Nzc3N//AABEIAJYAyAMBIgACEQEDEQH/xAAbAAACAwEBAQAAAAAAAAAAAAADBAACBQEGB//EAEAQAAIBAwIDBQUEBwYHAAAAAAECAwAEERIhBTFBEyJRYXEGFIGRoTJCseEVFiNSYnKSgqLB0fDxJDNDU2Oywv/EABkBAAMBAQEAAAAAAAAAAAAAAAECAwAEBf/EAC0RAAICAQMCBgEEAgMAAAAAAAABAhEDEiExBEEFExUiUWEUcZGh4bHBMkJS/9oADAMBAAIRAxEAPwD4oi5pyCLxoMS0/CterFE22FiiXqKajjFVjFMItGgaiAAdMV2riNjzFE7LA3raQ6kAzVgaJ2RPIVzszU3EopEUijLyoSqQaMtYJU1U0TFdCVKXyMgQHWuOwA50V8AUpIck1zTlbOiEa3YN2zQXojUJ6CYW7BGhsKKVNUYb0TAGqlH0E9Kbs+Fy3L4CHHjU8k4wVspDHKTpGYImc4Vc5rQs+Cyz95hpXrXobfhVvZKDINT88VeWQnYd1fAVx+bkzbQ2XyVcseLZe5/wZ3uNtar3VDsKRvHZueB6VpTjbasy5Bq0MUYb8shLJKf/ACZj3POpRLhDUqjlYumykC09CtAgXanIxgCvZPObDxrR4+dCSioawrTGFbFXY6qGm9d5da0psMYFgaucVEUHwq4jqLkWUAZXPIVdIXO5GBTUWB90fKj6dYxjapORRREuwJ5b1GiKKTin1jRRzxQJnHIVGUrZSMa3MqTJzS71oumRSc0fhStDWKtQzuaOUPhQ2XFJwMgZ2FcWMyEADOfCmIrd5nCoN/SvTcM4LHbRia55jkK5c3VLHst2+EdOPDtrnshHg/Bda65xt5itcmGFDHAunzxVp7jOy4VRyWknfPOpQxSm9Wbd/HYSeW1phsikxycg58aVbY0Zn8KXkz4V1WRSAyHNKzRAimHOKBIdqFhozbiEdKlMSDNdo2MhOFaZUcqHFR1Fe2eV33LKKKpqijaiIuaVjoKrDFd51TRjrVl2qMmWigisRR0elw1XU1BtlEh6NhTKkACkIs0V5Ao51Kc+w8I2wkslLM+TvVHkz1oRbJoLYdhiwobYPSqaq5qoi0VkVcbVWG0aeUIgzk9KYt4WuJAiKSTtXsuG8Lj4dbLLMoMxGwrg6rqdHsgrkzrw4oqPmZOP8mfw7hUXDohJMoMjchVLq4L8zTN9OWZmzuayJGJPOp4cPl+6TuXcTJklkdvj4OO5JoTttXWobmr2JRXNcJ2qpIqpbajZqAyCl5KYel5BWMAk5VK49SiYEgwKKjUIHAruo17Ws85wGQwqyv0pdSaItBysyikG1V0HNUQAmjrHU6KWji5zRUFRF3pmOMGpyjSsbV2LJsKXlY5NHbbaqFNW9QUd7L3pjQvuahU0bTg4xVtPjTOLJ6kLFTVoYnkkCAc6ZWHXjavW+zHAUwLq4ACKM71ydVnWGH2dXT41J6pcI7wHhCWFr7zcJ3/ug9a7fXLOxJNO8RuNTYGyjZR4VizNkmuTBheP3z3k+fr6Dky+a74S4QpO2aSkFNy70rJXQIAY0NjtRGNAkOBvRo1gnahl667DxoLMMc6Ok1nXel3lrjtS8rEU2hi6kXaSpSrSb1ym0Bs0hAf9CiJbE9PpWkkHlT0CIRhgK9dJHluTMMWpHP8ACri1Hga9RBY9qe4qkedPwcFDnvJGD4aqDnFBSmzyENqm2RtWvZ8OhuXSNVdSxxqxsK9A/B0iwQUUee9Ft47YMFaXfPJdqaGSMuBJwkuTz9/wOSx3ZldTy086DDYTSjEaAtnGM8q91+jeHXK4ZpQw6A/40vPwi3iRjGykn7pbn8qE0mzY5O7PORezM7IryYXO+F328aKPZ1Q2nW5Xr3djWklvPad7tAE6oGyPjXXuGK5YM383KlekpcnyKxcItIIi/Ydt03bagXnBYLiPXaR9m2cdlz39acjuY42YgAFueKvaxz3cyxxHIzzxyrSlHTuCMZOSoyuD8HlkvuzdThTucbV628IjiW1gGFUYOPvGvWcN4fFaWCdqFaRlxkil5bW0VSFijwdyW3NeKsPmZnmb2XC/2ehPP7Viitlz9s8NJYzyNuhwaSls2RyMDbnX0OG3spZQr2/akfZC9KxLy2hju5FSEgOTlW20+VXUET12eRktkZRkYPWh+5wFgWFad/ayxysIwCOm+azJxKgGVIp1FIzZf9HLL3YIw+f3RvQ7n2dECxe8kxGUZAK1o8E4jJarIMLuO6W6VON8Re+kRmU90YUeFXjCLIuUlwZTezFuSmOIRd4kd4YxjxpX9FWdlOzSSicRn7OjZqI/aOdic1QwXTZaOMOFG5DVVQiuwjlJ9ztzJFeR6YoYY5GO2EwKxeJcKukBMkHdHNlGRWgZ3z3AQRyAHSuT3tyYijlzGd9OedO4xktyalKL2PJvaLkjWBUraOg/9Fc+OKlT8mJbzZG0mn9z6U5bmL78Sn4Vsx2NpthRk8sCiC3jjJwD8RQWXYm49xGJoFwUt2B8jWxZxCVf+SyfEUBc6hjYelGVsHetKVoKHjZW5TLa2PxqqWkduQ0Vl2x/ibGKrFcFeQ+dP216yHIjUnxI5VPW48DNWEQRPCDLbNGzA5RV5fGkpbe1jwREzM/2VbbFNT3et8lQPjXfekJ2VQPShHI+RtCSEBZAKZJEyTtgDaqyWkhOgRrGp8R+FbUV2mMEKB4AYppLtMZ0xnPUrSubsJ5ibhCoqsOxbxAWtXgPDpTNraIhBvsMZrTF2pIRY4z/AGRWr25itwMjLDptioZZOfsXcdS8tajPu7jvmNlKeGelL+75jMzP2ik7gHf5UW4uFb7eD5mkzPbqSRzpqpUhVsP217HaodMR36gVm3EttJK7SCQqxyy5ogude0YyaXnGo99cjwO1CmG0KSrw0sAkf9403b8O4ZcanEEOBthzS8iKBhIUI/iXNVSNoyf+HUj+HNNv2BaC3PB+Homt4rdR/wCN8/Sh2Hs5wq9tjL2+knP7PqPrVfdxI+oW7sp+6MsKchsSp1R2SK2Opwa3uA2jHm9kIElPYtNJnYKqcvnzpG69npLQFljdB/FmvWhJrbvswTxAkx9aJoEz95Qv7pJ1ZNUTmJqifPBwYzOc3MUW3WMmlp+DjUVe5TA5FVOa+gXXC7OXaeY5zyG1JiDhkEmFtkcjbvtz+dMr+QOarZHgf1bllTXBMCoPhUr6gLZFt0S1tIlWQZ2cKB64qVnkS7mVvsfHbz2taa+0Rxa4VI06AVI8/M+teg4L7UcOe31X9wsaE4jZ8A/2vCvlIuDnOTyrgmLNh2ypOdxXIscou7Ol5oNaWtj7vHJZ3EXawXEbx+KsK4Uwe73l8R1r4a99eBUjiuJFRT3QpxXorHj3GLqyItJAsduveMhP2vDl4fjTvJOKtk4xhN1Fn0+N1bOGBwehohn0rsa+Rx+1NzG8cwibtPvDUdz4fhXtYeOe9IRoaFRGG1edTydTohc0Vh0/mTqD2N2S63O9cF1jmwrFjvImQCS5jMmM41YODRImWWcRLMoOTy8uddMMuJxu0RnhzKVaWba3ukbNVzxJyMa8elYOsiXsu1XI8+ddWRu008yOYzVE8cuGSccq2cT2PAnaefUTlVrUvLos5CnbpWXwhorTh+t5EVnOANQFBe+iY7Sp5YbNceOUXKU2/pF80ZalBLgcZtR3OasywdkCpfX1GBisz3+LVgSxZ8A1WN0FP2gPQ1R5IfK/cTy5/D/YfRipyKIZ5HGGO3kBWYLxm+xg+lUe6k6oab2/IHfwa/vfZsAISy0Wa4Ji1GDu43Gd/pWB75MucLgetDk4hOIyVOnIyMb8vCkyZI446mxseKWSWmKNNL5oRiNpF35HcfKqTcUl7uLgRk/wjBNeY4hxbiEa9s17IpBKmNTp0gjb1pMXFy0KyTyPMzN+zTVyxsPrXnvxaP8A1gemvCHzKZ624klnKtNO/l3NvlQHmKd5LkEjn3MY+Odq8rLcTI7iZ5RKr4VQ+wA339eVUnvZPd9McgZHfDKo5HHX5VvVZPiBvSI/+/4/s9Y1+vZFnkVcdXGNVJ3N3BgaZgWxuo515adXkgDySYYKGKMTsfH5b0OJozbuWj7wO23nn4daz8UnVqIF4XC61HqxxCJAq5WPkcp9oVK8f74VicA95T1AJ+Z+VSmfiM29oL9zemYltrZ4FbIZA7mDzw29HWxjztDqGfvT4z8ht860FgBbGE+VOQ2ZYbLGfhXteVF9zxdckZHuMZOVidT5T5H1FN2sZt4GiiaVVZssO0Xf6Vprw5ifsx/Kmo+GNj7EXypJYINcjQzTT/o877gjMvfmAU5GJBnnnwrRgkeNNJuJRgHAwpz61rLwlm2Ecfzoq8BlYbKgqcunxyW7KQz5IttGF2CSOskl5cI431BVb/6FM20gglLR8QlU7gMbcdeZ2byFav6vSEbuo+VcPs9IT3XGfQUj6PE0OusyxOcP4lw+3aSQyMrSDTloizbDnkE4zk8vCgz3NrdSiZOJTQyDYfsmIIB9DvRx7OXJ3Eo+AFQezt5nOR9Kh6dhUtSbL+o5WqdGrDx+CG1S2kue1x98o2f/AF/1mhx8WtC4d5QDpxsHxn+mlE9l79+S5+Ion6qX4G6gf2gKT8DAlSAuuzJtja8RsC2CxA55Oo/Lu7Cq/pa2kDMr9nldhk5/Clv1Wu897n6j/Kovs1MuCSCeoz+VI/D8JT1DMWuL9Y2WeC9fWo3jQHLH1IA2qsXtJ2YcPbzszZ32H+NXHAH5FR6AflVDwRl+1EPXTinXRYqp7iPrcvNl/wBZITnXazsfElaPF7TWixoDbzh1UrtjlnIpFuEOOUY/p/Kqnhc37n938qWXh2CSDHr8yd2FuOLWj57s7ZfIyn51VeM24EmqO4YugAwPDmdzQWsJEBzqGf3RQmtim7BhyHLA3OKHpuD7Keo5voMeLWeASkxxywv0oB4vbbZjuGxuRpJyd/PzqG1lDCNlcg9RQZLMgYcac9SeRp/TsH2K/Ec/0Wk4xAWbAmGVYbods8v8Ks/HLMRdmsc5AJO6HffNJ+5rqIOc+oO3woJgVRsoI5nJyaz6DCvkP52V/A6vF+HxklbeZi3ggxn0z61KA8EbxrCECjc89s+vWuUPw8X2N+Vl+QicDuUtzPKjgs+lAoDLtzyc7bnz5Hank4ZdwRa5Y9Kq2lvInlmtR5hHM4iXLToqhmzhBkHbp8BywetFWF7h7ftWQQ9r2gkdgNiDk6en2ic+u9CPWzTuXAsukVbGfHb6imNSFsgBwNyOeMcx5/iN6ZKPHGNY0tgnRzIA6nwrRWC0se0WCebs4oRBDEJiQByyFHmefmPShraG6hulLCHTsF16iqht2PLLHHh8xTLrtT2Jfi0Zi3UaNl3C6ee9NpxCPAzkAjI2O4rPu7eP9GxsrlZGbSv7TkdXLplsY/qpRLC41SSSjtdL6VJ21HOM8/KuyGWMo7kJYWpbG3+kI2+ywJ9TUF+nOsAkrIy6ySDjZKuLgqftOGHSulU1sc7VPc9Cl6DyyfQUZbsn7r/015n3xh95/nXDet4SH40rRj2treFRsGH82Kc97B8OVeAXiM3QN8/zoq8ZnGAVJH835VF497KXZ7dpaoZRivH/AKbkz3lJP81XXjrf9s/1VqBR6wTLjFUkmXwrzS8d23jz8ah4yp5jHwrI1G80qfuioZExyrAHEmkOw2oounI+786L4MkPzSIM4Wsy/u0Gu1mhJjZckqQDjrz2rrXD6tDBiGHdZDy+FJMoKSRylHKliCG3UHp68qm0XixmLiMXYiMu5fG2CpLDx9RsP96UuJZGXtQASCMMGycDrjpz+tJzuikRugRxsjIuCRgZ5+lAaeWCJgrMRnOQQGIPP150o9dxmS9/amRokOnKhsc/UbVRble0OUyp30k4O/j9axpLpWkQmTUGxlsHuHrty6/6zXTIqzhg5Ysu45hjvzHx5UtMdUaXvMUjDtGVU05CtkEHb512ssLJIhCSDugFoyenQg4qUrsskj1PDAq2/a7jCO22+SV9eW1Mw3dynCY41K9r2h7x5Ad7UB4Z/wA6lSvMktzuXBW94r7nZRXRLmUFGZ8AncNJtv452/Hoa87K04DcSMpd1ikV2JzrAK52PjkVKlOoql+pzz2kyQNLNLbpIV1TzEgAbKw2z8gKRlyLO6vI9IMRaUd3fGdh9BXKlNGT11+gHFaLFJL1ZbGJ50JYkAYOSF3HP1HypO6u1ineFUyFJHpg9KlSvWwHm5gfvOejD0NXWUtyJ+NSpXSyKQRGO+/Lyq+sY3FSpUpFEjuoHpVlZR9z61KlIGgyyLgdzn51cSDwrtSsCjqygk5HTNX94KqDgn41KlYyRWeRJSO6dWTg0lcAoFlV3LtgYY7AnripUpOw6M+9l1Iqvksy6lY4Ok/SkHklVQmoFsBvAHO+KlSg1sURTPcCnUQUyCTyA/2qK5Eupzk4LHB9KlShLgbFywjsFVJUQDXgHJzjyGelSpUqZV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8" name="Picture 6" descr="http://katyaburg.ru/sites/default/files/pictures/raduga_foto_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5625" y="2297113"/>
            <a:ext cx="562292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543702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70677" y="3282948"/>
            <a:ext cx="2263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Такие виды радуги образуются при большом избытке капелек воды в воздухе</a:t>
            </a:r>
            <a:r>
              <a:rPr lang="ru-RU" dirty="0" smtClean="0"/>
              <a:t>. Капельки играют роль  маленьких призм, в которых происходит разложение света</a:t>
            </a:r>
            <a:endParaRPr lang="ru-RU" dirty="0"/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484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498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20485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7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Дым из печной трубы при погоде без ветра     </a:t>
            </a:r>
          </a:p>
          <a:p>
            <a:r>
              <a:rPr lang="ru-RU">
                <a:latin typeface="Calibri" pitchFamily="34" charset="0"/>
              </a:rPr>
              <a:t>                         стелется к земле – жди осадков. </a:t>
            </a:r>
          </a:p>
          <a:p>
            <a:r>
              <a:rPr lang="ru-RU">
                <a:latin typeface="Calibri" pitchFamily="34" charset="0"/>
              </a:rPr>
              <a:t>                              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016090" y="548680"/>
            <a:ext cx="803286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7235B18A-3064-4B8C-BA7A-72F323343023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33429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Тема «Влажность»</a:t>
            </a:r>
            <a:endParaRPr lang="ru-RU" dirty="0"/>
          </a:p>
        </p:txBody>
      </p:sp>
      <p:pic>
        <p:nvPicPr>
          <p:cNvPr id="20494" name="Picture 19" descr="http://www.barbariki.ru/images/smoke/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2600" y="2260600"/>
            <a:ext cx="560546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43702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25" y="3209922"/>
            <a:ext cx="2628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Дым «</a:t>
            </a:r>
            <a:r>
              <a:rPr lang="ru-RU" dirty="0" err="1"/>
              <a:t>бъёт</a:t>
            </a:r>
            <a:r>
              <a:rPr lang="ru-RU" dirty="0"/>
              <a:t> к земле», если воздух насыщен влагой. Тогда частички дыма соединяются с капельками воды, находящимися в воздухе, и под действием своей тяжести опускаются вниз.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508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522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21509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1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Если при безветрии дым поднимается вверх, - </a:t>
            </a:r>
          </a:p>
          <a:p>
            <a:r>
              <a:rPr lang="ru-RU">
                <a:latin typeface="Calibri" pitchFamily="34" charset="0"/>
              </a:rPr>
              <a:t>                                   это к хорошей погоде.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016090" y="548680"/>
            <a:ext cx="803286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59579"/>
            <a:ext cx="2133600" cy="261896"/>
          </a:xfrm>
        </p:spPr>
        <p:txBody>
          <a:bodyPr/>
          <a:lstStyle/>
          <a:p>
            <a:pPr>
              <a:defRPr/>
            </a:pPr>
            <a:fld id="{F140B4CA-50BC-4B07-ABF9-F8D9DB9358B8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33429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Тема «Влажность»</a:t>
            </a:r>
            <a:endParaRPr lang="ru-RU" dirty="0"/>
          </a:p>
        </p:txBody>
      </p:sp>
      <p:pic>
        <p:nvPicPr>
          <p:cNvPr id="21518" name="Picture 20" descr="http://www.meteovesti.ru/pictures/6349150683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5625" y="2260600"/>
            <a:ext cx="5622925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80215" y="2224071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88111" y="2808279"/>
            <a:ext cx="2855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Подъём дыма </a:t>
            </a:r>
            <a:r>
              <a:rPr lang="ru-RU" dirty="0" err="1" smtClean="0"/>
              <a:t>верти-кально</a:t>
            </a:r>
            <a:r>
              <a:rPr lang="ru-RU" dirty="0" smtClean="0"/>
              <a:t> </a:t>
            </a:r>
            <a:r>
              <a:rPr lang="ru-RU" dirty="0"/>
              <a:t>свидетельствует о том, что в атмосфере температура воздуха с высотой резко </a:t>
            </a:r>
            <a:r>
              <a:rPr lang="ru-RU" dirty="0" err="1" smtClean="0"/>
              <a:t>понижа-ется</a:t>
            </a:r>
            <a:r>
              <a:rPr lang="ru-RU" dirty="0"/>
              <a:t>, менее плотный, чем воздух  тёплый дым устремляется вверх. Это происходит при низкой влажности и отсутствия облаков, т.е. при хорошей погоде.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532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546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22533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5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Дрова в печи плохо разгораются и дымят – к оттепели.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016090" y="548680"/>
            <a:ext cx="803286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844249E4-A276-41C7-BCEC-4400627338CC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33429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Тема «Влажность»</a:t>
            </a:r>
            <a:endParaRPr lang="ru-RU" dirty="0"/>
          </a:p>
        </p:txBody>
      </p:sp>
      <p:pic>
        <p:nvPicPr>
          <p:cNvPr id="22542" name="Picture 20" descr="http://3.bp.blogspot.com/-QmZJrwOrQFQ/UjdUFcKsmBI/AAAAAAAAAug/9zu2OMX2Pw4/s1600/52345995_Plamya_v_ladonya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138" y="2203450"/>
            <a:ext cx="5367337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43702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032521" y="2990844"/>
            <a:ext cx="3111480" cy="339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Перед оттепелью увеличивается количество водяных паров в воздухе. Дрова впитывают эту влагу из воздуха. Энергия, выделяющаяся при горении должна пойти на нагревание воды, попавшей в дрова, а затем  - на её испарение. Поэтому дрова плохо разгораются.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22388" y="1676400"/>
            <a:ext cx="7272337" cy="29575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1963" y="4999038"/>
            <a:ext cx="3797300" cy="11303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2700000" algn="tl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074988" y="5145088"/>
            <a:ext cx="34321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Попробуйте объяснить народные приметы с точки зрения науки!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077" name="Группа 5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7" name="Нашивка 6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90" name="Text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3078" name="Прямоугольник 8"/>
          <p:cNvSpPr>
            <a:spLocks noChangeArrowheads="1"/>
          </p:cNvSpPr>
          <p:nvPr/>
        </p:nvSpPr>
        <p:spPr bwMode="auto">
          <a:xfrm>
            <a:off x="1547813" y="1665288"/>
            <a:ext cx="6985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latin typeface="Calibri" pitchFamily="34" charset="0"/>
              </a:rPr>
              <a:t>       </a:t>
            </a:r>
            <a:r>
              <a:rPr lang="ru-RU" b="1"/>
              <a:t>Народные приметы о погоде</a:t>
            </a:r>
            <a:r>
              <a:rPr lang="ru-RU"/>
              <a:t> — сохраняющиеся в народе и передаваемые из поколения в поколение сведения о различных признаках, указывающих на предстоящие явления погоды. Народные приметы уходят своими корнями в далёкое, языческое прошлое. Людям приходилось уметь ориентироваться в погодных явлениях затем, чтобы вовремя собрать или посеять урожай или начать другие земледельческие работы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08288" y="404813"/>
            <a:ext cx="5597525" cy="9429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2700000" algn="tl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2808288" y="617538"/>
            <a:ext cx="5414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Внеклассное занятие для учащихся 8-9 классов «Физика в народных приметах» </a:t>
            </a:r>
          </a:p>
        </p:txBody>
      </p:sp>
      <p:pic>
        <p:nvPicPr>
          <p:cNvPr id="3081" name="Picture 2" descr="D:\Наташа\Мои рисунки\школа\школьники\boyas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68300"/>
            <a:ext cx="8651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D:\Наташа\Мои рисунки\школа\школьники\gir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765175"/>
            <a:ext cx="771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652720D0-DA51-46B6-B36E-6A29B1AF4B67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22388" y="1639888"/>
            <a:ext cx="7272337" cy="31765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85" name="Прямоугольник 17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latin typeface="Calibri" pitchFamily="34" charset="0"/>
              </a:rPr>
              <a:t>  </a:t>
            </a:r>
            <a:endParaRPr lang="ru-RU"/>
          </a:p>
        </p:txBody>
      </p:sp>
      <p:sp>
        <p:nvSpPr>
          <p:cNvPr id="3086" name="Прямоугольник 18"/>
          <p:cNvSpPr>
            <a:spLocks noChangeArrowheads="1"/>
          </p:cNvSpPr>
          <p:nvPr/>
        </p:nvSpPr>
        <p:spPr bwMode="auto">
          <a:xfrm>
            <a:off x="1577975" y="1712913"/>
            <a:ext cx="68278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ru-RU"/>
              <a:t>«</a:t>
            </a:r>
            <a:r>
              <a:rPr lang="ru-RU" b="1"/>
              <a:t>Народные приметы о погоде</a:t>
            </a:r>
            <a:r>
              <a:rPr lang="ru-RU"/>
              <a:t> — сохраняющиеся в народе и передаваемые из поколения в поколение сведения о различных признаках, указывающих на предстоящие явления погоды. Народные приметы уходят своими корнями в далёкое, языческое прошлое. Людям приходилось уметь ориентироваться в погодных явлениях затем, чтобы вовремя собрать или посеять урожай или начать другие земледельческие работы. Величайшее богатство народа — его язык! Тысячелетиями накапливаются и вечно живут в слове несметные сокровища человеческой мысли и опыта.»</a:t>
            </a:r>
          </a:p>
          <a:p>
            <a:r>
              <a:rPr lang="ru-RU"/>
              <a:t>                                                                                   Википедия 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556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570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23557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381250" y="120173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</a:t>
            </a:r>
          </a:p>
          <a:p>
            <a:r>
              <a:rPr lang="ru-RU">
                <a:latin typeface="Calibri" pitchFamily="34" charset="0"/>
              </a:rPr>
              <a:t>                    Курица на одной ноге стоит – к стуже. </a:t>
            </a:r>
          </a:p>
          <a:p>
            <a:r>
              <a:rPr lang="ru-RU">
                <a:latin typeface="Calibri" pitchFamily="34" charset="0"/>
              </a:rPr>
              <a:t>                                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016090" y="548680"/>
            <a:ext cx="803286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00670800-1FA1-4D58-B48D-027471E7988C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58827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Тема «Тепловые явления. Теплопроводность»</a:t>
            </a:r>
            <a:endParaRPr lang="ru-RU" dirty="0"/>
          </a:p>
        </p:txBody>
      </p:sp>
      <p:pic>
        <p:nvPicPr>
          <p:cNvPr id="23566" name="Picture 2" descr="http://www.fotobank.ru/img/VE10-9107.jpg?size=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0750" y="2333625"/>
            <a:ext cx="50022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80215" y="2625714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178572" y="3794129"/>
            <a:ext cx="2701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Перед стужей земля быстро охлаждается. Каждая нога курицы – это своеобразный проводник тепла. Стоя на одной ноге курица в два раза уменьшает площадь опоры.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580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594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24581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381250" y="120173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3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</a:t>
            </a:r>
          </a:p>
          <a:p>
            <a:r>
              <a:rPr lang="ru-RU">
                <a:latin typeface="Calibri" pitchFamily="34" charset="0"/>
              </a:rPr>
              <a:t>                       Красный огонь в печи – к морозу. </a:t>
            </a:r>
          </a:p>
          <a:p>
            <a:r>
              <a:rPr lang="ru-RU">
                <a:latin typeface="Calibri" pitchFamily="34" charset="0"/>
              </a:rPr>
              <a:t>                                   Почему так считают? </a:t>
            </a:r>
          </a:p>
          <a:p>
            <a:r>
              <a:rPr lang="ru-RU">
                <a:latin typeface="Calibri" pitchFamily="34" charset="0"/>
              </a:rPr>
              <a:t>                                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016090" y="548680"/>
            <a:ext cx="803286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18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A015FF42-5B0E-435E-A037-1F12FF1865CA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58827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Тема «Тепловые явления. Теплопроводность»</a:t>
            </a:r>
            <a:endParaRPr lang="ru-RU" dirty="0"/>
          </a:p>
        </p:txBody>
      </p:sp>
      <p:pic>
        <p:nvPicPr>
          <p:cNvPr id="24590" name="Picture 2" descr="http://easylife-mag.ru/i.php?f=24812629.jpg&amp;max=8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2601" y="2443163"/>
            <a:ext cx="5257816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80215" y="2260584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776929" y="2844792"/>
            <a:ext cx="3367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В преддверии мороза воздух сильно </a:t>
            </a:r>
            <a:r>
              <a:rPr lang="ru-RU" dirty="0" smtClean="0"/>
              <a:t>охлаждается </a:t>
            </a:r>
            <a:r>
              <a:rPr lang="ru-RU" dirty="0"/>
              <a:t>и таким холодным попадает через трубу в топку печи. Энергия, </a:t>
            </a:r>
            <a:r>
              <a:rPr lang="ru-RU" dirty="0" smtClean="0"/>
              <a:t>выделяющаяся </a:t>
            </a:r>
            <a:r>
              <a:rPr lang="ru-RU" dirty="0"/>
              <a:t>при </a:t>
            </a:r>
            <a:r>
              <a:rPr lang="ru-RU" dirty="0" smtClean="0"/>
              <a:t>горении </a:t>
            </a:r>
            <a:r>
              <a:rPr lang="ru-RU" dirty="0"/>
              <a:t>дров, частично идёт на нагревание этого </a:t>
            </a:r>
            <a:r>
              <a:rPr lang="ru-RU" dirty="0" smtClean="0"/>
              <a:t>воздуха</a:t>
            </a:r>
            <a:r>
              <a:rPr lang="ru-RU" dirty="0"/>
              <a:t>, поэтому пламя «остывает» и </a:t>
            </a:r>
            <a:r>
              <a:rPr lang="ru-RU" dirty="0" smtClean="0"/>
              <a:t>приобретает </a:t>
            </a:r>
            <a:r>
              <a:rPr lang="ru-RU" dirty="0"/>
              <a:t>красную </a:t>
            </a:r>
            <a:r>
              <a:rPr lang="ru-RU" dirty="0" err="1" smtClean="0"/>
              <a:t>окрас-ку</a:t>
            </a:r>
            <a:r>
              <a:rPr lang="ru-RU" dirty="0"/>
              <a:t>; если бы </a:t>
            </a:r>
            <a:r>
              <a:rPr lang="ru-RU" dirty="0" smtClean="0"/>
              <a:t>температура </a:t>
            </a:r>
            <a:r>
              <a:rPr lang="ru-RU" dirty="0"/>
              <a:t>пламени была выше, пламя </a:t>
            </a:r>
            <a:r>
              <a:rPr lang="ru-RU" dirty="0" smtClean="0"/>
              <a:t>    </a:t>
            </a:r>
          </a:p>
          <a:p>
            <a:pPr lvl="0"/>
            <a:r>
              <a:rPr lang="ru-RU" dirty="0"/>
              <a:t> </a:t>
            </a:r>
            <a:r>
              <a:rPr lang="ru-RU" dirty="0" smtClean="0"/>
              <a:t>  имело </a:t>
            </a:r>
            <a:r>
              <a:rPr lang="ru-RU" dirty="0"/>
              <a:t>бы белую окраску.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Борис\Мои документы\Мои рисунки\sov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512763"/>
            <a:ext cx="13335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74168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Используемая  литература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4D0FE-2F45-4C90-9DB0-71B106AA15F0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30288" y="2589213"/>
            <a:ext cx="7229475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1) «Преподавание физики,  развивающее ученика» , книга 1,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     Э.М. </a:t>
            </a:r>
            <a:r>
              <a:rPr lang="ru-RU" dirty="0" err="1">
                <a:solidFill>
                  <a:schemeClr val="bg1"/>
                </a:solidFill>
              </a:rPr>
              <a:t>Браверман</a:t>
            </a:r>
            <a:r>
              <a:rPr lang="ru-RU" dirty="0">
                <a:solidFill>
                  <a:schemeClr val="bg1"/>
                </a:solidFill>
              </a:rPr>
              <a:t>, М.: Ассоциация учителей физики, 2003, 400с.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2) 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hhttp://100dorog.ru</a:t>
            </a:r>
            <a:r>
              <a:rPr lang="en-US" dirty="0">
                <a:solidFill>
                  <a:schemeClr val="bg1"/>
                </a:solidFill>
              </a:rPr>
              <a:t>/</a:t>
            </a:r>
            <a:endParaRPr lang="ru-RU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3</a:t>
            </a:r>
            <a:r>
              <a:rPr lang="ru-RU" dirty="0">
                <a:solidFill>
                  <a:schemeClr val="bg1"/>
                </a:solidFill>
                <a:hlinkClick r:id="rId5"/>
              </a:rPr>
              <a:t>) </a:t>
            </a:r>
            <a:r>
              <a:rPr lang="ru-RU" dirty="0" smtClean="0">
                <a:solidFill>
                  <a:schemeClr val="bg1"/>
                </a:solidFill>
                <a:hlinkClick r:id="rId5"/>
              </a:rPr>
              <a:t>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://lnovosel11.ru/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arenR" startAt="4"/>
              <a:defRPr/>
            </a:pPr>
            <a:r>
              <a:rPr lang="en-US" dirty="0" smtClean="0">
                <a:solidFill>
                  <a:schemeClr val="bg1"/>
                </a:solidFill>
                <a:hlinkClick r:id="rId6"/>
              </a:rPr>
              <a:t>http://otvet.mail.ru/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ru-RU" dirty="0">
                <a:solidFill>
                  <a:schemeClr val="bg1"/>
                </a:solidFill>
              </a:rPr>
              <a:t>5)  </a:t>
            </a:r>
            <a:r>
              <a:rPr lang="en-US" dirty="0" smtClean="0">
                <a:solidFill>
                  <a:schemeClr val="bg1"/>
                </a:solidFill>
                <a:hlinkClick r:id="rId7"/>
              </a:rPr>
              <a:t>http://jenskiymir.com/blog/43097937795/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ru-RU" dirty="0" smtClean="0">
                <a:solidFill>
                  <a:schemeClr val="bg1"/>
                </a:solidFill>
              </a:rPr>
              <a:t>6)  </a:t>
            </a:r>
            <a:r>
              <a:rPr lang="en-US" dirty="0" smtClean="0">
                <a:solidFill>
                  <a:schemeClr val="bg1"/>
                </a:solidFill>
                <a:hlinkClick r:id="rId8"/>
              </a:rPr>
              <a:t>http://www.greenmama.ru/nid/2678871/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ru-RU" dirty="0">
                <a:solidFill>
                  <a:schemeClr val="bg1"/>
                </a:solidFill>
              </a:rPr>
              <a:t>7</a:t>
            </a:r>
            <a:r>
              <a:rPr lang="ru-RU" dirty="0" smtClean="0">
                <a:solidFill>
                  <a:schemeClr val="bg1"/>
                </a:solidFill>
              </a:rPr>
              <a:t>)  </a:t>
            </a:r>
            <a:r>
              <a:rPr lang="en-US" dirty="0" smtClean="0">
                <a:solidFill>
                  <a:schemeClr val="bg1"/>
                </a:solidFill>
              </a:rPr>
              <a:t>http://www.google.ru/imgres?imgurl=http%3A%2F%2Fpechka.su</a:t>
            </a:r>
            <a:endParaRPr lang="ru-RU" dirty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5629" y="5911884"/>
            <a:ext cx="483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Кукнерик Дина Романовна, учитель физики</a:t>
            </a:r>
          </a:p>
          <a:p>
            <a:r>
              <a:rPr lang="ru-RU" dirty="0" smtClean="0"/>
              <a:t>            МОБУ </a:t>
            </a:r>
            <a:r>
              <a:rPr lang="ru-RU" dirty="0" err="1" smtClean="0"/>
              <a:t>Талаканская</a:t>
            </a:r>
            <a:r>
              <a:rPr lang="ru-RU" dirty="0" smtClean="0"/>
              <a:t> СОШ № 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12676"/>
            <a:ext cx="7416824" cy="267765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Цель: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Приобщение учащихся к народной мудрости в виде примет о погоде. Формирование научного мышления.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Задачи: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450" y="3502025"/>
            <a:ext cx="67691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 Изучение народных примет</a:t>
            </a:r>
            <a:r>
              <a:rPr lang="ru-RU" b="1" dirty="0">
                <a:latin typeface="+mn-lt"/>
                <a:cs typeface="+mn-cs"/>
              </a:rPr>
              <a:t> о </a:t>
            </a:r>
            <a:r>
              <a:rPr lang="ru-RU" dirty="0">
                <a:latin typeface="+mn-lt"/>
                <a:cs typeface="+mn-cs"/>
              </a:rPr>
              <a:t>погоде.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Наблюдение примет в природе.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Научное объяснение примет на основе законов физики.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+mn-lt"/>
              <a:cs typeface="+mn-cs"/>
            </a:endParaRPr>
          </a:p>
        </p:txBody>
      </p:sp>
      <p:grpSp>
        <p:nvGrpSpPr>
          <p:cNvPr id="4100" name="Группа 4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6" name="Нашивка 5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05" name="TextBox 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9A2BDE64-C67B-475C-82F5-6A63DAD1469F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6616728" y="2187558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Ответ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124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39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5125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В народе говорят: если снег идёт большими хлопьями –  это к ненастью и мокроте. Почему так считают?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123728" y="548680"/>
            <a:ext cx="540060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32C97BA6-31D4-4820-A9EB-1B72F84629E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132" name="Picture 22" descr="http://gblor.ru/media/images/top/preview/lh4.googleusercontent.com--2-a4IUBD378-UqFmzL9G-OI-AAAAAAAAVcU-ef2wB4tVM98-w763-h574-6d152de5164f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7725" y="2333625"/>
            <a:ext cx="48196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038454" y="580986"/>
            <a:ext cx="38366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Тема «Влажность»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86468" y="2771766"/>
            <a:ext cx="31036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Повышенная влажность воздуха приводит к образованию больших хлопьев снега. Благодаря силе поверхностного натяжения,  капельки воды, имеющиеся между снежинками, сливаются в более крупные хлопья.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6361137" y="2552688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 ответ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148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162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6149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985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Если цветок – «мокрица» закрывает свои соцветия утром или днём, будет дождь. Имеет ли эта примета объяснение?</a:t>
            </a:r>
          </a:p>
        </p:txBody>
      </p:sp>
      <p:sp>
        <p:nvSpPr>
          <p:cNvPr id="6151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123728" y="548680"/>
            <a:ext cx="540060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59579"/>
            <a:ext cx="2133600" cy="261896"/>
          </a:xfrm>
        </p:spPr>
        <p:txBody>
          <a:bodyPr/>
          <a:lstStyle/>
          <a:p>
            <a:pPr>
              <a:defRPr/>
            </a:pPr>
            <a:fld id="{637372DA-7875-4197-9130-1935275A8D1A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38366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Тема «Влажность»</a:t>
            </a:r>
            <a:endParaRPr lang="ru-RU" dirty="0"/>
          </a:p>
        </p:txBody>
      </p:sp>
      <p:pic>
        <p:nvPicPr>
          <p:cNvPr id="6158" name="Picture 2" descr="http://lnovosel11.ru/wp-content/uploads/2012/04/tsvetyi-mokritsy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5625" y="2625725"/>
            <a:ext cx="5208588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996007" y="3282948"/>
            <a:ext cx="2848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Перед дождём повышается влажность воздуха. Давление воздуха на лепестки цветка становится больше, и цветок закрывается.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6434163" y="2333610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ответ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172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186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7173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5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Если цветки ноготков, закрывшиеся на ночь, утром раскрылись, -  жди ясной погоды. Почему?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123728" y="548680"/>
            <a:ext cx="540060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639091" y="6496092"/>
            <a:ext cx="1058878" cy="261934"/>
          </a:xfrm>
        </p:spPr>
        <p:txBody>
          <a:bodyPr/>
          <a:lstStyle/>
          <a:p>
            <a:pPr>
              <a:defRPr/>
            </a:pPr>
            <a:fld id="{4B30C93F-E1BC-4647-86A9-BCEE7C1C2ED1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38366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Тема «Влажность»</a:t>
            </a:r>
            <a:endParaRPr lang="ru-RU" dirty="0"/>
          </a:p>
        </p:txBody>
      </p:sp>
      <p:pic>
        <p:nvPicPr>
          <p:cNvPr id="7182" name="Picture 2" descr="http://krasota-cvetov.ru/images3/krasivo_26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675" y="2443163"/>
            <a:ext cx="5184775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288111" y="2990844"/>
            <a:ext cx="2227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Развёрнутые цветки свидетельствуют о том, что давление на них снаружи невелико, а это значит в воздухе мало влаги.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6543702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196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212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8197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454275" y="1055688"/>
            <a:ext cx="6337300" cy="100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Если капельки росы утром висят на кончиках листьев и трав – надо ожидать дождя. Чем можно объяснить эту примету?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123728" y="548680"/>
            <a:ext cx="540060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59579"/>
            <a:ext cx="2133600" cy="261896"/>
          </a:xfrm>
        </p:spPr>
        <p:txBody>
          <a:bodyPr/>
          <a:lstStyle/>
          <a:p>
            <a:pPr>
              <a:defRPr/>
            </a:pPr>
            <a:fld id="{42D6E8EC-AA4F-4C4E-A704-9C2BF8769AD9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38366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Тема «Влажность»</a:t>
            </a:r>
            <a:endParaRPr lang="ru-RU" dirty="0"/>
          </a:p>
        </p:txBody>
      </p:sp>
      <p:sp>
        <p:nvSpPr>
          <p:cNvPr id="8206" name="AutoShape 2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AutoShape 4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08" name="Picture 6" descr="https://encrypted-tbn0.gstatic.com/images?q=tbn:ANd9GcSr60SnGUKGWuNnrFFoql_G1ZGwM0sT_8XH1el98UbE8dHjygo80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3250" y="2662238"/>
            <a:ext cx="5173663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032520" y="3465513"/>
            <a:ext cx="2957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Если роса не испарилась, значит, воздух насыщен влагой, а это может привести к образованию туч и дождю.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220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236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9221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344738" y="1092200"/>
            <a:ext cx="6024562" cy="1008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3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Дождь без ветра – к продолжительному ненастью.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123728" y="548680"/>
            <a:ext cx="540060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532605"/>
            <a:ext cx="2133600" cy="188870"/>
          </a:xfrm>
        </p:spPr>
        <p:txBody>
          <a:bodyPr/>
          <a:lstStyle/>
          <a:p>
            <a:pPr>
              <a:defRPr/>
            </a:pPr>
            <a:fld id="{D7910D98-F530-422F-A8E2-A6D26534E9AD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39898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Тема «Температура»</a:t>
            </a:r>
            <a:endParaRPr lang="ru-RU" dirty="0"/>
          </a:p>
        </p:txBody>
      </p:sp>
      <p:sp>
        <p:nvSpPr>
          <p:cNvPr id="9230" name="AutoShape 2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AutoShape 4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32" name="Picture 2" descr="А дождь иде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138" y="2589213"/>
            <a:ext cx="5273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470676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215085" y="3465514"/>
            <a:ext cx="2665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Причина ветра – разность температур. Ветра нет, следовательно, погода не изменится, т.е. по-прежнему будет идти дождь.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244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260" name="TextBox 2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49275"/>
            <a:ext cx="11826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344738" y="1092200"/>
            <a:ext cx="6024562" cy="10080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7" name="TextBox 18"/>
          <p:cNvSpPr txBox="1">
            <a:spLocks noChangeArrowheads="1"/>
          </p:cNvSpPr>
          <p:nvPr/>
        </p:nvSpPr>
        <p:spPr bwMode="auto">
          <a:xfrm>
            <a:off x="2616200" y="1189038"/>
            <a:ext cx="6069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Туман, исчезающий  сразу после восхода Солнца, </a:t>
            </a:r>
          </a:p>
          <a:p>
            <a:r>
              <a:rPr lang="ru-RU">
                <a:latin typeface="Calibri" pitchFamily="34" charset="0"/>
              </a:rPr>
              <a:t>обещает хорошую погоду. Почему он это обещает?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123728" y="548680"/>
            <a:ext cx="540060" cy="3406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1C66D5BB-CF2F-4EE6-B9CF-7ACC24DDF0C0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8454" y="580986"/>
            <a:ext cx="36713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Тема «Испарение»</a:t>
            </a:r>
            <a:endParaRPr lang="ru-RU" dirty="0"/>
          </a:p>
        </p:txBody>
      </p:sp>
      <p:sp>
        <p:nvSpPr>
          <p:cNvPr id="10254" name="AutoShape 2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AutoShape 4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56" name="Picture 2" descr="Туман в лесу (32 фото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" y="2589213"/>
            <a:ext cx="54768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543702" y="2370123"/>
            <a:ext cx="1871662" cy="5111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8100000" algn="tr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ответ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34164" y="3173409"/>
            <a:ext cx="2519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Быстрое испарение водяных капелек, образующих туман, означает, что лучи Солнца свободно проникают к земной поверхности и легко нагревают её, значит небо не закрыто тучами.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8602</TotalTime>
  <Words>1167</Words>
  <Application>Microsoft Office PowerPoint</Application>
  <PresentationFormat>Экран (4:3)</PresentationFormat>
  <Paragraphs>211</Paragraphs>
  <Slides>22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</dc:creator>
  <cp:lastModifiedBy>Sersh</cp:lastModifiedBy>
  <cp:revision>810</cp:revision>
  <dcterms:created xsi:type="dcterms:W3CDTF">2011-06-08T01:05:12Z</dcterms:created>
  <dcterms:modified xsi:type="dcterms:W3CDTF">2014-04-20T12:48:33Z</dcterms:modified>
</cp:coreProperties>
</file>