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57" r:id="rId4"/>
    <p:sldId id="260" r:id="rId5"/>
    <p:sldId id="261" r:id="rId6"/>
    <p:sldId id="263" r:id="rId7"/>
    <p:sldId id="262" r:id="rId8"/>
    <p:sldId id="268" r:id="rId9"/>
    <p:sldId id="267" r:id="rId10"/>
    <p:sldId id="266" r:id="rId11"/>
    <p:sldId id="265" r:id="rId12"/>
    <p:sldId id="264" r:id="rId13"/>
    <p:sldId id="271" r:id="rId14"/>
    <p:sldId id="270" r:id="rId15"/>
    <p:sldId id="269" r:id="rId16"/>
    <p:sldId id="273" r:id="rId17"/>
    <p:sldId id="25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E693-43FF-4EE2-9DB1-93E22E6A55F5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1E7B-3C19-4B09-B1BE-C4B771D02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DDA1C-BCCC-468D-807F-9E976F58AB73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6C199-40DD-41CA-AA39-2C068D9BE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305F-8246-4116-8214-32698453C93D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E060-49E6-4604-B18A-0A1ADD6AF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AF169-1836-4CA9-A0F7-14A24E085259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F4DE-834D-4593-BD33-58381FA09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0BF2-B56F-4384-985E-500E9C17D129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F3B7-1A25-460D-A3F9-879EB04AD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1345B-BC81-4924-8C3A-80B4ED6C749E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D493-510B-4389-BC4A-2E4210E72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14855-9DDC-403D-BA32-A2BBF1F21755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8E3A5-5741-4939-B9EB-443FE671D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6D23-3A2F-4F2C-8DE1-9001301F4CA7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6BA0-0BA8-4571-BC61-6FC38FE46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D37EA-A866-4DF1-AC9C-C86FA76D7357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05A3-7CCF-43A8-87D4-A8661E261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8D401-F5D4-43DE-B11F-99085B95B01C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074E-B931-41F9-A37E-1B78A9CBC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F530-9D62-4ED6-93BC-6A6B4A4D6D01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8BA4-3E48-490B-9CA5-0AB67CB17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9FF0-5719-48E3-BE08-4C80C8A13DDD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B2E3-187A-4D4C-9753-78A61C444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9EA53E-DCD7-4961-8462-3F10B1DFF105}" type="datetimeFigureOut">
              <a:rPr lang="ru-RU"/>
              <a:pPr>
                <a:defRPr/>
              </a:pPr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D314C2-6F5F-4265-A48D-F1435016A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14282" y="214290"/>
            <a:ext cx="8715436" cy="6357982"/>
          </a:xfrm>
          <a:prstGeom prst="rect">
            <a:avLst/>
          </a:prstGeom>
          <a:solidFill>
            <a:schemeClr val="bg1">
              <a:alpha val="40000"/>
            </a:schemeClr>
          </a:solidFill>
          <a:ln w="57150">
            <a:solidFill>
              <a:srgbClr val="00B050"/>
            </a:solidFill>
            <a:prstDash val="sysDot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Рисунок 7" descr="99b7e92a42c580ecf0109e153dc54dd2.jpg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BFBFD"/>
              </a:clrFrom>
              <a:clrTo>
                <a:srgbClr val="FBFB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03850"/>
            <a:ext cx="185737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8" descr="0_ae404_ee547a6e_S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58188" y="857250"/>
            <a:ext cx="785812" cy="569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9" descr="0_ae3aa_e39187f6_S.pn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239000" y="5651500"/>
            <a:ext cx="1905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10" descr="0_ae3a1_368ba424_S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77188" y="214313"/>
            <a:ext cx="11668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1" descr="0_ae3a1_368ba424_S.png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429625" y="3000375"/>
            <a:ext cx="714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ranakids.ru/wp-content/uploads/2012/06/coloring-soldiers-and-knights55.jpg" TargetMode="External"/><Relationship Id="rId2" Type="http://schemas.openxmlformats.org/officeDocument/2006/relationships/hyperlink" Target="http://ped-kopilka.ru/semeinaja-biblioteka/detjam-o-velikoi-otechestvenoi-voin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audio" Target="../media/audio2.wav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ChangeArrowheads="1"/>
          </p:cNvSpPr>
          <p:nvPr/>
        </p:nvSpPr>
        <p:spPr bwMode="auto">
          <a:xfrm>
            <a:off x="2195736" y="2132856"/>
            <a:ext cx="5904656" cy="396044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Интерактивная раскраска </a:t>
            </a:r>
          </a:p>
          <a:p>
            <a:pPr algn="ctr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по окружающему миру</a:t>
            </a:r>
          </a:p>
          <a:p>
            <a:pPr algn="ctr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«Великая </a:t>
            </a:r>
          </a:p>
          <a:p>
            <a:pPr algn="ctr">
              <a:defRPr/>
            </a:pPr>
            <a:r>
              <a:rPr lang="ru-RU" sz="2800" b="1" i="1" dirty="0">
                <a:solidFill>
                  <a:schemeClr val="accent2"/>
                </a:solidFill>
              </a:rPr>
              <a:t>Отечественная война»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/>
                </a:solidFill>
              </a:rPr>
              <a:t>Учитель начальных классов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/>
                </a:solidFill>
              </a:rPr>
              <a:t>МБОУ «Жердевская СОШ»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/>
                </a:solidFill>
              </a:rPr>
              <a:t>Тамбовской области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accent2"/>
                </a:solidFill>
              </a:rPr>
              <a:t>Кузичкина Наталия Ивановна</a:t>
            </a:r>
            <a:endParaRPr lang="ru-RU" dirty="0"/>
          </a:p>
        </p:txBody>
      </p:sp>
      <p:pic>
        <p:nvPicPr>
          <p:cNvPr id="14339" name="Picture 8" descr="risunok1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2"/>
            <a:ext cx="1592262" cy="2016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341" name="Picture 2" descr="http://goldina-myclas.ucoz.ru/avatar/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765175"/>
            <a:ext cx="60563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>
            <a:hlinkClick r:id="" action="ppaction://hlinkshowjump?jump=nextslide"/>
          </p:cNvPr>
          <p:cNvSpPr/>
          <p:nvPr/>
        </p:nvSpPr>
        <p:spPr>
          <a:xfrm>
            <a:off x="6372200" y="6093296"/>
            <a:ext cx="93610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944" cy="316887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Лётчик  был сбит в воздушном бою. Он уцелел, но был тяжело ранен. Его самолёт упал на территории врага в глухом лесу. Стояла зима. 18 дней он шёл, а потом полз к своим. Его подобрали партизаны. Лётчик отморозил ноги. Их пришлось ампутировать. Но он научился не </a:t>
            </a:r>
            <a:br>
              <a:rPr lang="ru-RU" sz="2400" dirty="0" smtClean="0"/>
            </a:br>
            <a:r>
              <a:rPr lang="ru-RU" sz="2400" dirty="0" smtClean="0"/>
              <a:t>только ходить и даже танцевать на </a:t>
            </a:r>
            <a:br>
              <a:rPr lang="ru-RU" sz="2400" dirty="0" smtClean="0"/>
            </a:br>
            <a:r>
              <a:rPr lang="ru-RU" sz="2400" dirty="0" smtClean="0"/>
              <a:t>протезах, но главное — управлять </a:t>
            </a:r>
            <a:br>
              <a:rPr lang="ru-RU" sz="2400" dirty="0" smtClean="0"/>
            </a:br>
            <a:r>
              <a:rPr lang="ru-RU" sz="2400" dirty="0" smtClean="0"/>
              <a:t>истребителем. </a:t>
            </a:r>
          </a:p>
        </p:txBody>
      </p:sp>
      <p:sp>
        <p:nvSpPr>
          <p:cNvPr id="23555" name="AutoShape 4">
            <a:hlinkClick r:id="" action="ppaction://hlinkshowjump?jump=nextslide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508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Алексей</a:t>
            </a:r>
          </a:p>
          <a:p>
            <a:pPr algn="ctr">
              <a:defRPr/>
            </a:pPr>
            <a:r>
              <a:rPr lang="ru-RU" sz="2400" dirty="0"/>
              <a:t> </a:t>
            </a:r>
            <a:r>
              <a:rPr lang="ru-RU" sz="2400" dirty="0" err="1"/>
              <a:t>Мересьев</a:t>
            </a:r>
            <a:endParaRPr lang="ru-RU" sz="2400" dirty="0"/>
          </a:p>
        </p:txBody>
      </p:sp>
      <p:sp>
        <p:nvSpPr>
          <p:cNvPr id="23556" name="AutoShape 5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3493" cy="10429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Валерий</a:t>
            </a:r>
          </a:p>
          <a:p>
            <a:pPr algn="ctr">
              <a:defRPr/>
            </a:pPr>
            <a:r>
              <a:rPr lang="ru-RU" sz="2400" dirty="0"/>
              <a:t> Чкалов</a:t>
            </a:r>
          </a:p>
        </p:txBody>
      </p:sp>
      <p:pic>
        <p:nvPicPr>
          <p:cNvPr id="23562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944" cy="302418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Шли последние дни войны. Тяжёлые бои велись на улицах Берлина. </a:t>
            </a:r>
            <a:r>
              <a:rPr lang="ru-RU" sz="2400" b="1" dirty="0" smtClean="0"/>
              <a:t>Солдат</a:t>
            </a:r>
            <a:r>
              <a:rPr lang="ru-RU" sz="2400" dirty="0" smtClean="0"/>
              <a:t> на одной из берлинских улиц, рискуя жизнью, под огнём врага вынес с места боя плачущую немецкую девочку. Война кончилась. В самом центре Берлина в парке на высоком холме возвышается сейчас </a:t>
            </a:r>
            <a:br>
              <a:rPr lang="ru-RU" sz="2400" dirty="0" smtClean="0"/>
            </a:br>
            <a:r>
              <a:rPr lang="ru-RU" sz="2400" dirty="0" smtClean="0"/>
              <a:t>памятник советскому солдату. Стоит </a:t>
            </a:r>
            <a:br>
              <a:rPr lang="ru-RU" sz="2400" dirty="0" smtClean="0"/>
            </a:br>
            <a:r>
              <a:rPr lang="ru-RU" sz="2400" dirty="0" smtClean="0"/>
              <a:t>он со спасённой</a:t>
            </a: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 smtClean="0"/>
              <a:t>девочкой на руках. </a:t>
            </a:r>
          </a:p>
        </p:txBody>
      </p:sp>
      <p:pic>
        <p:nvPicPr>
          <p:cNvPr id="24580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24579" name="AutoShape 4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431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Николай </a:t>
            </a:r>
          </a:p>
          <a:p>
            <a:pPr algn="ctr">
              <a:defRPr/>
            </a:pPr>
            <a:r>
              <a:rPr lang="ru-RU" sz="2400" dirty="0" err="1"/>
              <a:t>Масалов</a:t>
            </a:r>
            <a:endParaRPr lang="ru-RU" sz="2400" dirty="0"/>
          </a:p>
        </p:txBody>
      </p:sp>
      <p:sp>
        <p:nvSpPr>
          <p:cNvPr id="2" name="AutoShape 5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311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Георгий </a:t>
            </a:r>
          </a:p>
          <a:p>
            <a:pPr algn="ctr">
              <a:defRPr/>
            </a:pPr>
            <a:r>
              <a:rPr lang="ru-RU" sz="2400" dirty="0"/>
              <a:t>Жуков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25602" name="Rectangle 5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Сколько дней длилась героическая оборона Севастополя?</a:t>
            </a:r>
          </a:p>
        </p:txBody>
      </p:sp>
      <p:sp>
        <p:nvSpPr>
          <p:cNvPr id="25603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684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250 дней</a:t>
            </a:r>
          </a:p>
        </p:txBody>
      </p:sp>
      <p:sp>
        <p:nvSpPr>
          <p:cNvPr id="25604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4683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150 дней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2662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76672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Как называлась дорога по Ладожскому озеру, связывающая блокадный Ленинград с большой землей?</a:t>
            </a:r>
            <a:r>
              <a:rPr lang="ru-RU" sz="2800" dirty="0" smtClean="0"/>
              <a:t> </a:t>
            </a:r>
          </a:p>
        </p:txBody>
      </p:sp>
      <p:sp>
        <p:nvSpPr>
          <p:cNvPr id="26627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2952105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Дорога жизни</a:t>
            </a:r>
          </a:p>
        </p:txBody>
      </p:sp>
      <p:sp>
        <p:nvSpPr>
          <p:cNvPr id="26628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2953122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Дорога смерти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276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Кто из советских солдат установил знамя Победы?</a:t>
            </a:r>
            <a:r>
              <a:rPr lang="ru-RU" sz="4000" dirty="0" smtClean="0"/>
              <a:t> </a:t>
            </a:r>
          </a:p>
        </p:txBody>
      </p:sp>
      <p:sp>
        <p:nvSpPr>
          <p:cNvPr id="27651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503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Егоров и </a:t>
            </a:r>
          </a:p>
          <a:p>
            <a:pPr algn="ctr">
              <a:defRPr/>
            </a:pPr>
            <a:r>
              <a:rPr lang="ru-RU" sz="2400" dirty="0" err="1"/>
              <a:t>Кантария</a:t>
            </a:r>
            <a:endParaRPr lang="ru-RU" sz="2400" dirty="0"/>
          </a:p>
        </p:txBody>
      </p:sp>
      <p:sp>
        <p:nvSpPr>
          <p:cNvPr id="27652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5031" cy="10429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Сталин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286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Прошло  …   лет с той страшной поры, когда напали на нашу страну фашисты</a:t>
            </a:r>
          </a:p>
        </p:txBody>
      </p:sp>
      <p:sp>
        <p:nvSpPr>
          <p:cNvPr id="28675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4684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70</a:t>
            </a:r>
          </a:p>
        </p:txBody>
      </p:sp>
      <p:sp>
        <p:nvSpPr>
          <p:cNvPr id="28676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684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100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Поздравляю </a:t>
            </a:r>
            <a:br>
              <a:rPr lang="ru-RU" b="1" smtClean="0">
                <a:solidFill>
                  <a:srgbClr val="FF0000"/>
                </a:solidFill>
              </a:rPr>
            </a:br>
            <a:r>
              <a:rPr lang="ru-RU" b="1" smtClean="0">
                <a:solidFill>
                  <a:srgbClr val="FF0000"/>
                </a:solidFill>
              </a:rPr>
              <a:t>с 70-летием Победы!</a:t>
            </a:r>
          </a:p>
        </p:txBody>
      </p:sp>
      <p:pic>
        <p:nvPicPr>
          <p:cNvPr id="29698" name="Picture 7" descr="9 м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44675"/>
            <a:ext cx="3384550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>
            <a:hlinkClick r:id="" action="ppaction://hlinkshowjump?jump=endshow"/>
          </p:cNvPr>
          <p:cNvSpPr/>
          <p:nvPr/>
        </p:nvSpPr>
        <p:spPr>
          <a:xfrm>
            <a:off x="6876256" y="5805264"/>
            <a:ext cx="1224136" cy="4320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Автор шаблона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Пасечник Елена Аркадьевна, учитель истории и обществознанию МБОУ «СОШ№6»г. Братска Иркутской области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С.П.Алексеев «Победа будет за нами!» - </a:t>
            </a:r>
            <a:r>
              <a:rPr lang="ru-RU" sz="2400" b="1" dirty="0" smtClean="0">
                <a:latin typeface="Times New Roman" pitchFamily="18" charset="0"/>
                <a:hlinkClick r:id="rId2"/>
              </a:rPr>
              <a:t>http://ped-kopilka.ru/semeinaja-biblioteka/detjam-o-velikoi-otechestvenoi-voine.html</a:t>
            </a:r>
            <a:endParaRPr lang="ru-RU" sz="2400" b="1" dirty="0" smtClean="0">
              <a:latin typeface="Times New Roman" pitchFamily="18" charset="0"/>
            </a:endParaRPr>
          </a:p>
          <a:p>
            <a:pPr eaLnBrk="1" hangingPunct="1"/>
            <a:r>
              <a:rPr lang="ru-RU" sz="2400" b="1" dirty="0" smtClean="0">
                <a:latin typeface="Times New Roman" pitchFamily="18" charset="0"/>
              </a:rPr>
              <a:t>Картинка - </a:t>
            </a:r>
            <a:r>
              <a:rPr lang="ru-RU" sz="2400" b="1" dirty="0" smtClean="0">
                <a:latin typeface="Arial" charset="0"/>
                <a:hlinkClick r:id="rId3"/>
              </a:rPr>
              <a:t>http://stranakids.ru/wp-content/uploads/2012/06/coloring-soldiers-and-knights55.jpg</a:t>
            </a:r>
            <a:endParaRPr lang="ru-RU" sz="2400" b="1" dirty="0" smtClean="0">
              <a:latin typeface="Arial" charset="0"/>
            </a:endParaRPr>
          </a:p>
          <a:p>
            <a:pPr eaLnBrk="1" hangingPunct="1"/>
            <a:endParaRPr lang="ru-RU" sz="1800" b="1" dirty="0" smtClean="0">
              <a:latin typeface="Times New Roman" pitchFamily="18" charset="0"/>
            </a:endParaRPr>
          </a:p>
          <a:p>
            <a:pPr eaLnBrk="1" hangingPunct="1"/>
            <a:endParaRPr lang="ru-RU" sz="1800" b="1" dirty="0" smtClean="0">
              <a:latin typeface="Times New Roman" pitchFamily="18" charset="0"/>
            </a:endParaRPr>
          </a:p>
        </p:txBody>
      </p:sp>
      <p:sp>
        <p:nvSpPr>
          <p:cNvPr id="4" name="Стрелка вправо 3">
            <a:hlinkClick r:id="" action="ppaction://hlinkshowjump?jump=endshow"/>
          </p:cNvPr>
          <p:cNvSpPr/>
          <p:nvPr/>
        </p:nvSpPr>
        <p:spPr>
          <a:xfrm>
            <a:off x="6876256" y="5805264"/>
            <a:ext cx="1224136" cy="57606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1907704" y="5877272"/>
            <a:ext cx="1224136" cy="504056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body" idx="1"/>
          </p:nvPr>
        </p:nvSpPr>
        <p:spPr>
          <a:xfrm>
            <a:off x="468313" y="549275"/>
            <a:ext cx="8229600" cy="55340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	</a:t>
            </a:r>
            <a:r>
              <a:rPr lang="ru-RU" smtClean="0"/>
              <a:t>Была самая короткая ночь в году. Люди мирно спали. И вдруг: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   </a:t>
            </a:r>
            <a:r>
              <a:rPr lang="ru-RU" smtClean="0"/>
              <a:t>— Война! Война!</a:t>
            </a:r>
          </a:p>
        </p:txBody>
      </p:sp>
      <p:pic>
        <p:nvPicPr>
          <p:cNvPr id="15362" name="Picture 7" descr="9 м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997200"/>
            <a:ext cx="2325688" cy="3025775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15363" name="Picture 7" descr="9 ма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997200"/>
            <a:ext cx="2381250" cy="3097213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5292080" y="6165304"/>
            <a:ext cx="2016224" cy="50405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mtClean="0"/>
              <a:t>Дальше </a:t>
            </a:r>
            <a:endParaRPr lang="ru-RU"/>
          </a:p>
        </p:txBody>
      </p:sp>
      <p:pic>
        <p:nvPicPr>
          <p:cNvPr id="15367" name="Picture 7" descr="9 м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997200"/>
            <a:ext cx="2325688" cy="3025775"/>
          </a:xfrm>
          <a:prstGeom prst="rect">
            <a:avLst/>
          </a:prstGeom>
          <a:noFill/>
          <a:ln w="38100" cmpd="dbl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7" name="Стрелка влево 6">
            <a:hlinkClick r:id="" action="ppaction://hlinkshowjump?jump=lastslide"/>
          </p:cNvPr>
          <p:cNvSpPr/>
          <p:nvPr/>
        </p:nvSpPr>
        <p:spPr>
          <a:xfrm>
            <a:off x="1907704" y="6165304"/>
            <a:ext cx="2376264" cy="484632"/>
          </a:xfrm>
          <a:prstGeom prst="lef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Источники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7" descr="9 мая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pic>
        <p:nvPicPr>
          <p:cNvPr id="16386" name="Picture 7" descr="9 м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989138"/>
            <a:ext cx="284797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395288" y="333375"/>
            <a:ext cx="7993062" cy="12239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На нашу Родину напали немецкие </a:t>
            </a:r>
          </a:p>
          <a:p>
            <a:pPr algn="ctr">
              <a:defRPr/>
            </a:pPr>
            <a:r>
              <a:rPr lang="ru-RU" sz="2800" b="1"/>
              <a:t>фашисты</a:t>
            </a:r>
          </a:p>
        </p:txBody>
      </p:sp>
      <p:sp>
        <p:nvSpPr>
          <p:cNvPr id="16388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503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22 июня </a:t>
            </a:r>
          </a:p>
          <a:p>
            <a:pPr algn="ctr">
              <a:defRPr/>
            </a:pPr>
            <a:r>
              <a:rPr lang="ru-RU" sz="2400" dirty="0"/>
              <a:t>1941 года</a:t>
            </a:r>
          </a:p>
        </p:txBody>
      </p:sp>
      <p:sp>
        <p:nvSpPr>
          <p:cNvPr id="16389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725144"/>
            <a:ext cx="3025031" cy="970979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1 сентября </a:t>
            </a:r>
          </a:p>
          <a:p>
            <a:pPr algn="ctr">
              <a:defRPr/>
            </a:pPr>
            <a:r>
              <a:rPr lang="ru-RU" sz="2400" dirty="0"/>
              <a:t>1939 года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17410" name="Rectangle 6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В страшной блокаде держался мужественный Ленинград</a:t>
            </a:r>
          </a:p>
        </p:txBody>
      </p:sp>
      <p:sp>
        <p:nvSpPr>
          <p:cNvPr id="17411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627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900 дней</a:t>
            </a:r>
          </a:p>
        </p:txBody>
      </p:sp>
      <p:sp>
        <p:nvSpPr>
          <p:cNvPr id="17412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684" cy="10429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600 дней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18434" name="Rectangle 5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Так называлась в те годы наша страна</a:t>
            </a:r>
          </a:p>
        </p:txBody>
      </p:sp>
      <p:sp>
        <p:nvSpPr>
          <p:cNvPr id="18435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503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Советский союз</a:t>
            </a:r>
          </a:p>
        </p:txBody>
      </p:sp>
      <p:sp>
        <p:nvSpPr>
          <p:cNvPr id="18436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5031" cy="10429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Российская </a:t>
            </a:r>
          </a:p>
          <a:p>
            <a:pPr algn="ctr">
              <a:defRPr/>
            </a:pPr>
            <a:r>
              <a:rPr lang="ru-RU" sz="2400" dirty="0"/>
              <a:t>Федерация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  <p:sp>
        <p:nvSpPr>
          <p:cNvPr id="19458" name="Rectangle 5"/>
          <p:cNvSpPr>
            <a:spLocks noGrp="1" noChangeArrowheads="1"/>
          </p:cNvSpPr>
          <p:nvPr>
            <p:ph type="title" idx="4294967295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Фашисты признали полное своё поражение</a:t>
            </a:r>
          </a:p>
        </p:txBody>
      </p:sp>
      <p:sp>
        <p:nvSpPr>
          <p:cNvPr id="19459" name="AutoShape 5">
            <a:hlinkClick r:id="" action="ppaction://hlinkshowjump?jump=nextslide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3171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9 мая </a:t>
            </a:r>
          </a:p>
          <a:p>
            <a:pPr algn="ctr">
              <a:defRPr/>
            </a:pPr>
            <a:r>
              <a:rPr lang="ru-RU" sz="2400" dirty="0"/>
              <a:t>1945 года</a:t>
            </a:r>
          </a:p>
        </p:txBody>
      </p:sp>
      <p:sp>
        <p:nvSpPr>
          <p:cNvPr id="19460" name="AutoShape 6">
            <a:hlinkClick r:id="rId4" action="ppaction://hlinksldjump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758" cy="1042988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9 мая </a:t>
            </a:r>
          </a:p>
          <a:p>
            <a:pPr algn="ctr">
              <a:defRPr/>
            </a:pPr>
            <a:r>
              <a:rPr lang="ru-RU" sz="2400" dirty="0"/>
              <a:t>1995 года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8"/>
            <a:ext cx="8568952" cy="24482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2400" b="1" dirty="0" smtClean="0">
                <a:latin typeface="Arial" charset="0"/>
              </a:rPr>
              <a:t>Эта</a:t>
            </a:r>
            <a:r>
              <a:rPr lang="ru-RU" sz="2400" b="1" dirty="0" smtClean="0"/>
              <a:t> крепость</a:t>
            </a:r>
            <a:r>
              <a:rPr lang="ru-RU" sz="2400" dirty="0" smtClean="0"/>
              <a:t> стояла на самой границе. Атаковали её фашисты в первый же день войны. Думали: день — и крепость у них в руках. Целый месяц держались наши солдаты. А когда сил не </a:t>
            </a:r>
            <a:br>
              <a:rPr lang="ru-RU" sz="2400" dirty="0" smtClean="0"/>
            </a:br>
            <a:r>
              <a:rPr lang="ru-RU" sz="2400" dirty="0" smtClean="0"/>
              <a:t>осталось и фашисты ворвались в крепость, последний её защит-</a:t>
            </a:r>
            <a:br>
              <a:rPr lang="ru-RU" sz="2400" dirty="0" smtClean="0"/>
            </a:br>
            <a:r>
              <a:rPr lang="ru-RU" sz="2400" dirty="0" smtClean="0"/>
              <a:t>ник написал штыком на стене: </a:t>
            </a:r>
            <a:br>
              <a:rPr lang="ru-RU" sz="2400" dirty="0" smtClean="0"/>
            </a:br>
            <a:r>
              <a:rPr lang="ru-RU" sz="2400" dirty="0" smtClean="0"/>
              <a:t>«Я умираю, но не сдаюсь».</a:t>
            </a:r>
          </a:p>
        </p:txBody>
      </p:sp>
      <p:sp>
        <p:nvSpPr>
          <p:cNvPr id="20483" name="AutoShape 4">
            <a:hlinkClick r:id="" action="ppaction://hlinkshowjump?jump=nextslide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645024"/>
            <a:ext cx="3024510" cy="1008062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Брестская </a:t>
            </a:r>
          </a:p>
        </p:txBody>
      </p:sp>
      <p:sp>
        <p:nvSpPr>
          <p:cNvPr id="20484" name="AutoShape 5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653136"/>
            <a:ext cx="3024510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Московская</a:t>
            </a:r>
          </a:p>
        </p:txBody>
      </p:sp>
      <p:pic>
        <p:nvPicPr>
          <p:cNvPr id="20490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944" cy="28083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Фашистские танки рвались вперёд. На одном из участков фронта дорогу врагу преградили 28 героев-солдат из дивизии генерала Панфилова. Десятки танков подбили бойцы. А те всё шли и шли. Изнемогали в бою солдаты. А танки всё шли и шли. </a:t>
            </a:r>
            <a:br>
              <a:rPr lang="ru-RU" sz="2400" dirty="0" smtClean="0"/>
            </a:br>
            <a:r>
              <a:rPr lang="ru-RU" sz="2400" dirty="0" smtClean="0"/>
              <a:t>И всё же не отступили в этом </a:t>
            </a:r>
            <a:br>
              <a:rPr lang="ru-RU" sz="2400" dirty="0" smtClean="0"/>
            </a:br>
            <a:r>
              <a:rPr lang="ru-RU" sz="2400" dirty="0" smtClean="0"/>
              <a:t>страшном бою панфиловцы. </a:t>
            </a:r>
            <a:br>
              <a:rPr lang="ru-RU" sz="2400" dirty="0" smtClean="0"/>
            </a:br>
            <a:r>
              <a:rPr lang="ru-RU" sz="2400" dirty="0" smtClean="0"/>
              <a:t>Не пропустили к Москве фашистов. </a:t>
            </a:r>
          </a:p>
        </p:txBody>
      </p:sp>
      <p:sp>
        <p:nvSpPr>
          <p:cNvPr id="21507" name="AutoShape 4">
            <a:hlinkClick r:id="" action="ppaction://hlinkshowjump?jump=nextslide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789040"/>
            <a:ext cx="3024956" cy="93662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Великая </a:t>
            </a:r>
          </a:p>
          <a:p>
            <a:pPr algn="ctr">
              <a:defRPr/>
            </a:pPr>
            <a:r>
              <a:rPr lang="ru-RU" sz="2400" dirty="0"/>
              <a:t>Московская битва</a:t>
            </a:r>
          </a:p>
        </p:txBody>
      </p:sp>
      <p:sp>
        <p:nvSpPr>
          <p:cNvPr id="21508" name="AutoShape 5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725144"/>
            <a:ext cx="3023369" cy="1008062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Сталинградская </a:t>
            </a:r>
          </a:p>
          <a:p>
            <a:pPr algn="ctr">
              <a:defRPr/>
            </a:pPr>
            <a:r>
              <a:rPr lang="ru-RU" sz="2400" dirty="0"/>
              <a:t>битва</a:t>
            </a:r>
          </a:p>
        </p:txBody>
      </p:sp>
      <p:pic>
        <p:nvPicPr>
          <p:cNvPr id="21514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332656"/>
            <a:ext cx="8496944" cy="27363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2400" dirty="0" smtClean="0"/>
              <a:t>В борьбе с врагами принимали участие подростки и даже дети. Многие из них за отвагу и мужество были награждены боевыми медалями и орденами. </a:t>
            </a:r>
            <a:r>
              <a:rPr lang="ru-RU" sz="2400" b="1" dirty="0" smtClean="0">
                <a:latin typeface="Arial" charset="0"/>
              </a:rPr>
              <a:t>Этот подросток</a:t>
            </a:r>
            <a:r>
              <a:rPr lang="ru-RU" sz="2400" dirty="0" smtClean="0"/>
              <a:t> в двенадцать лет ушёл разведчиком в партизанский отряд. В четырнадцать лет за свои подвиги </a:t>
            </a:r>
            <a:br>
              <a:rPr lang="ru-RU" sz="2400" dirty="0" smtClean="0"/>
            </a:br>
            <a:r>
              <a:rPr lang="ru-RU" sz="2400" dirty="0" smtClean="0"/>
              <a:t>стал самым юным Героем </a:t>
            </a:r>
            <a:r>
              <a:rPr lang="ru-RU" sz="2400" dirty="0" err="1" smtClean="0"/>
              <a:t>Советс</a:t>
            </a:r>
            <a:r>
              <a:rPr lang="ru-RU" sz="2400" dirty="0" smtClean="0"/>
              <a:t>-</a:t>
            </a:r>
            <a:br>
              <a:rPr lang="ru-RU" sz="2400" dirty="0" smtClean="0"/>
            </a:br>
            <a:r>
              <a:rPr lang="ru-RU" sz="2400" dirty="0" smtClean="0"/>
              <a:t>кого Союза.</a:t>
            </a:r>
          </a:p>
        </p:txBody>
      </p:sp>
      <p:sp>
        <p:nvSpPr>
          <p:cNvPr id="22531" name="AutoShape 4">
            <a:hlinkClick r:id="" action="ppaction://hlinkshowjump?jump=nextslide">
              <a:snd r:embed="rId2" name="applause.wav"/>
            </a:hlinkClick>
          </p:cNvPr>
          <p:cNvSpPr>
            <a:spLocks noChangeArrowheads="1"/>
          </p:cNvSpPr>
          <p:nvPr/>
        </p:nvSpPr>
        <p:spPr bwMode="auto">
          <a:xfrm>
            <a:off x="1691680" y="3573016"/>
            <a:ext cx="3024634" cy="10795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Валя Котик</a:t>
            </a:r>
          </a:p>
        </p:txBody>
      </p:sp>
      <p:sp>
        <p:nvSpPr>
          <p:cNvPr id="22532" name="AutoShape 5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1691680" y="4725144"/>
            <a:ext cx="3024634" cy="1042987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dirty="0"/>
              <a:t>Зоя </a:t>
            </a:r>
          </a:p>
          <a:p>
            <a:pPr algn="ctr">
              <a:defRPr/>
            </a:pPr>
            <a:r>
              <a:rPr lang="ru-RU" sz="2400" dirty="0"/>
              <a:t>Космодемьянская</a:t>
            </a:r>
          </a:p>
        </p:txBody>
      </p:sp>
      <p:pic>
        <p:nvPicPr>
          <p:cNvPr id="22538" name="Picture 7" descr="9 мая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43513" y="2009775"/>
            <a:ext cx="2847975" cy="370522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416</Words>
  <Application>Microsoft Office PowerPoint</Application>
  <PresentationFormat>Экран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В страшной блокаде держался мужественный Ленинград</vt:lpstr>
      <vt:lpstr>Так называлась в те годы наша страна</vt:lpstr>
      <vt:lpstr>Фашисты признали полное своё поражение</vt:lpstr>
      <vt:lpstr>Эта крепость стояла на самой границе. Атаковали её фашисты в первый же день войны. Думали: день — и крепость у них в руках. Целый месяц держались наши солдаты. А когда сил не  осталось и фашисты ворвались в крепость, последний её защит- ник написал штыком на стене:  «Я умираю, но не сдаюсь».</vt:lpstr>
      <vt:lpstr>Фашистские танки рвались вперёд. На одном из участков фронта дорогу врагу преградили 28 героев-солдат из дивизии генерала Панфилова. Десятки танков подбили бойцы. А те всё шли и шли. Изнемогали в бою солдаты. А танки всё шли и шли.  И всё же не отступили в этом  страшном бою панфиловцы.  Не пропустили к Москве фашистов. </vt:lpstr>
      <vt:lpstr>В борьбе с врагами принимали участие подростки и даже дети. Многие из них за отвагу и мужество были награждены боевыми медалями и орденами. Этот подросток в двенадцать лет ушёл разведчиком в партизанский отряд. В четырнадцать лет за свои подвиги  стал самым юным Героем Советс- кого Союза.</vt:lpstr>
      <vt:lpstr>Лётчик  был сбит в воздушном бою. Он уцелел, но был тяжело ранен. Его самолёт упал на территории врага в глухом лесу. Стояла зима. 18 дней он шёл, а потом полз к своим. Его подобрали партизаны. Лётчик отморозил ноги. Их пришлось ампутировать. Но он научился не  только ходить и даже танцевать на  протезах, но главное — управлять  истребителем. </vt:lpstr>
      <vt:lpstr>Шли последние дни войны. Тяжёлые бои велись на улицах Берлина. Солдат на одной из берлинских улиц, рискуя жизнью, под огнём врага вынес с места боя плачущую немецкую девочку. Война кончилась. В самом центре Берлина в парке на высоком холме возвышается сейчас  памятник советскому солдату. Стоит  он со спасённой девочкой на руках. </vt:lpstr>
      <vt:lpstr>Сколько дней длилась героическая оборона Севастополя?</vt:lpstr>
      <vt:lpstr>Как называлась дорога по Ладожскому озеру, связывающая блокадный Ленинград с большой землей? </vt:lpstr>
      <vt:lpstr>Кто из советских солдат установил знамя Победы? </vt:lpstr>
      <vt:lpstr>Прошло  …   лет с той страшной поры, когда напали на нашу страну фашисты</vt:lpstr>
      <vt:lpstr>Поздравляю  с 70-летием Победы!</vt:lpstr>
      <vt:lpstr>Источники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Оля</cp:lastModifiedBy>
  <cp:revision>43</cp:revision>
  <dcterms:created xsi:type="dcterms:W3CDTF">2015-01-03T06:30:12Z</dcterms:created>
  <dcterms:modified xsi:type="dcterms:W3CDTF">2015-01-17T14:55:50Z</dcterms:modified>
</cp:coreProperties>
</file>