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4"/>
  </p:notesMasterIdLst>
  <p:sldIdLst>
    <p:sldId id="296" r:id="rId2"/>
    <p:sldId id="256" r:id="rId3"/>
    <p:sldId id="297" r:id="rId4"/>
    <p:sldId id="303" r:id="rId5"/>
    <p:sldId id="259" r:id="rId6"/>
    <p:sldId id="258" r:id="rId7"/>
    <p:sldId id="333" r:id="rId8"/>
    <p:sldId id="332" r:id="rId9"/>
    <p:sldId id="334" r:id="rId10"/>
    <p:sldId id="335" r:id="rId11"/>
    <p:sldId id="257" r:id="rId12"/>
    <p:sldId id="336" r:id="rId13"/>
    <p:sldId id="307" r:id="rId14"/>
    <p:sldId id="298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0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074" autoAdjust="0"/>
  </p:normalViewPr>
  <p:slideViewPr>
    <p:cSldViewPr>
      <p:cViewPr varScale="1">
        <p:scale>
          <a:sx n="68" d="100"/>
          <a:sy n="68" d="100"/>
        </p:scale>
        <p:origin x="-12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AB2DF3-427B-4176-AB9D-4F5CB3C53F65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9E8039-134F-4DDE-9BD4-FBBA1E172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3"/>
              <a:ext cx="816" cy="3978"/>
              <a:chOff x="4944" y="-3"/>
              <a:chExt cx="816" cy="3978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3"/>
                <a:ext cx="480" cy="1434"/>
                <a:chOff x="5280" y="-3"/>
                <a:chExt cx="480" cy="1434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4"/>
                  <a:ext cx="174" cy="176"/>
                  <a:chOff x="169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97" y="323"/>
                    <a:ext cx="1690" cy="2560"/>
                    <a:chOff x="169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13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0482-BD5B-4625-89EB-366397C40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69A9-16C9-4803-90D9-649D524D5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1086-29A1-49C8-97B4-D7CC549BC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A3D8-4827-4F93-ADC4-6CC1901B0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99F5-2B8D-4E75-81A8-9B2756103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EA6F-4E32-424C-BE0C-B7C1CC1C8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EB913-8AF7-40C4-996E-912B79CEA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2FF7-56D1-43F4-A4B3-877545756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3158-7962-498C-AA49-706406F29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1279-A61D-4E94-94BF-CB3D4547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D8BB-77A8-48A7-B16C-200DE6D4A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78436-A3D3-4F18-B1C3-AAAA73D02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25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5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02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3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4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5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9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5051D20-9C8A-4288-87A0-9A9A16057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7" grpId="0"/>
      <p:bldP spid="1029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428625"/>
            <a:ext cx="6965950" cy="299878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Comic Sans MS" pitchFamily="66" charset="0"/>
              </a:rPr>
              <a:t>Художественная культура Японии: постижение гармонии с </a:t>
            </a:r>
            <a:r>
              <a:rPr lang="ru-RU" b="1" dirty="0" smtClean="0">
                <a:latin typeface="Comic Sans MS" pitchFamily="66" charset="0"/>
              </a:rPr>
              <a:t>природой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ЧАСТЬ 1</a:t>
            </a:r>
            <a:endParaRPr lang="ru-RU" b="1" dirty="0" smtClean="0">
              <a:latin typeface="Comic Sans MS" pitchFamily="66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4143380"/>
            <a:ext cx="4500562" cy="2538418"/>
          </a:xfrm>
        </p:spPr>
        <p:txBody>
          <a:bodyPr/>
          <a:lstStyle/>
          <a:p>
            <a:pPr algn="l">
              <a:defRPr/>
            </a:pP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МХК </a:t>
            </a:r>
          </a:p>
          <a:p>
            <a:pPr algn="l">
              <a:defRPr/>
            </a:pP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3,  </a:t>
            </a:r>
          </a:p>
          <a:p>
            <a:pPr algn="l">
              <a:defRPr/>
            </a:pPr>
            <a:r>
              <a:rPr lang="ru-RU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</a:t>
            </a:r>
            <a:r>
              <a:rPr lang="ru-RU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Анатольена</a:t>
            </a:r>
            <a:endParaRPr lang="ru-RU" sz="1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составлена на основании программы </a:t>
            </a:r>
            <a:r>
              <a:rPr lang="ru-RU" sz="1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Рапацкой</a:t>
            </a: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Л.А. «Мировая художественная культура: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программы курса. 10-11 </a:t>
            </a:r>
            <a:r>
              <a:rPr lang="ru-RU" sz="1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кл</a:t>
            </a: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– М.: </a:t>
            </a:r>
            <a:r>
              <a:rPr lang="ru-RU" sz="1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Владос</a:t>
            </a: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2010г.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2015 год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6" name="Picture 7" descr="за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71810"/>
            <a:ext cx="415766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41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endParaRPr lang="ru-RU" dirty="0"/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50" cy="206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smtClean="0"/>
              <a:t>Исэ-дзингу (яп. </a:t>
            </a:r>
            <a:r>
              <a:rPr lang="ja-JP" altLang="en-US" sz="3200" b="1" smtClean="0">
                <a:ea typeface="ＭＳ Ｐゴシック" charset="-128"/>
              </a:rPr>
              <a:t>伊勢神宮</a:t>
            </a:r>
            <a:r>
              <a:rPr lang="ru-RU" altLang="ja-JP" sz="3200" b="1" smtClean="0"/>
              <a:t>) —</a:t>
            </a:r>
            <a:r>
              <a:rPr lang="ru-RU" altLang="ja-JP" sz="2800" b="1" smtClean="0"/>
              <a:t> </a:t>
            </a:r>
            <a:r>
              <a:rPr lang="ru-RU" sz="2400" b="1" smtClean="0"/>
              <a:t>синтоистское святилище (дзингу) в городе Исэ префектуры Миэ, посвящённое  божеству Аматэрасу омиками и отвечающей за снабжение богини продовольствием Тоёукэ.</a:t>
            </a:r>
            <a:endParaRPr lang="ru-RU" sz="2800" b="1" smtClean="0"/>
          </a:p>
        </p:txBody>
      </p:sp>
      <p:pic>
        <p:nvPicPr>
          <p:cNvPr id="12292" name="Picture 2" descr="https://upload.wikimedia.org/wikipedia/ru/thumb/3/3e/IseShrineBuilding2.jpg/1024px-IseShrineBuild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328863"/>
            <a:ext cx="603885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Пагода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7650163" cy="4895850"/>
          </a:xfrm>
        </p:spPr>
        <p:txBody>
          <a:bodyPr/>
          <a:lstStyle/>
          <a:p>
            <a:pPr eaLnBrk="1" hangingPunct="1"/>
            <a:r>
              <a:rPr lang="ru-RU" b="1" smtClean="0"/>
              <a:t>Мемориальная башня, возведен-ная в честь деяний  знаменитых людей</a:t>
            </a:r>
          </a:p>
          <a:p>
            <a:pPr eaLnBrk="1" hangingPunct="1"/>
            <a:r>
              <a:rPr lang="ru-RU" b="1" smtClean="0"/>
              <a:t>Отличительная черта – слегка приподнятые кверху заостренные края кровли (облегчает здание и подчеркивает устремленность ввысь)</a:t>
            </a:r>
          </a:p>
          <a:p>
            <a:pPr eaLnBrk="1" hangingPunct="1"/>
            <a:r>
              <a:rPr lang="ru-RU" b="1" smtClean="0"/>
              <a:t>Основной материал - кипарис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Японские буддийские пагоды</a:t>
            </a:r>
          </a:p>
        </p:txBody>
      </p:sp>
      <p:pic>
        <p:nvPicPr>
          <p:cNvPr id="14340" name="Picture 2" descr="Электронный справочник студента \ Students.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4500562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Пагоды Японии &quot; ALLDAY - народный сайт о дизайне"/>
          <p:cNvPicPr>
            <a:picLocks noChangeAspect="1" noChangeArrowheads="1"/>
          </p:cNvPicPr>
          <p:nvPr/>
        </p:nvPicPr>
        <p:blipFill>
          <a:blip r:embed="rId3"/>
          <a:srcRect b="3703"/>
          <a:stretch>
            <a:fillRect/>
          </a:stretch>
        </p:blipFill>
        <p:spPr bwMode="auto">
          <a:xfrm>
            <a:off x="5000625" y="1285875"/>
            <a:ext cx="38481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263525" y="714375"/>
            <a:ext cx="7386638" cy="5381625"/>
          </a:xfrm>
        </p:spPr>
        <p:txBody>
          <a:bodyPr/>
          <a:lstStyle/>
          <a:p>
            <a:r>
              <a:rPr lang="ru-RU" smtClean="0"/>
              <a:t>Японские буддийские пагоды, писал академик Н. И. Конрад, их «устремленные ввысь многоярусные кровли с тянущимися к самому небу шпилями создавали то же ощущение, что и башни готического храма; они распространяли вселенское чувство и на «тот мир», не отделяя его от себя, а сливая «Трепетность Голубых </a:t>
            </a:r>
            <a:r>
              <a:rPr lang="ru-RU" u="sng" smtClean="0"/>
              <a:t>Небес</a:t>
            </a:r>
            <a:r>
              <a:rPr lang="ru-RU" smtClean="0"/>
              <a:t>» и «Мощь Великой Земли» </a:t>
            </a: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Comic Sans MS" pitchFamily="66" charset="0"/>
              </a:rPr>
              <a:t>БУДДИЗМ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63525" y="4357688"/>
            <a:ext cx="7386638" cy="1738312"/>
          </a:xfrm>
        </p:spPr>
        <p:txBody>
          <a:bodyPr/>
          <a:lstStyle/>
          <a:p>
            <a:pPr eaLnBrk="1" hangingPunct="1"/>
            <a:r>
              <a:rPr lang="ru-RU" smtClean="0"/>
              <a:t>Раннее средневековье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496"/>
            <a:ext cx="722826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ХРАМОВОЕ СТРОИТЕЛЬСТВО</a:t>
            </a:r>
          </a:p>
        </p:txBody>
      </p:sp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313"/>
            <a:ext cx="8686800" cy="5881687"/>
          </a:xfrm>
        </p:spPr>
        <p:txBody>
          <a:bodyPr/>
          <a:lstStyle/>
          <a:p>
            <a:pPr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Буддийская пагода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Компон-дайто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smtClean="0"/>
              <a:t>на горе Коя, в провинции </a:t>
            </a:r>
            <a:r>
              <a:rPr lang="ru-RU" dirty="0" err="1" smtClean="0"/>
              <a:t>Вакаяма</a:t>
            </a:r>
            <a:r>
              <a:rPr lang="ru-RU" dirty="0" smtClean="0"/>
              <a:t>, Япония. </a:t>
            </a:r>
            <a:r>
              <a:rPr lang="ru-RU" sz="2400" dirty="0" smtClean="0"/>
              <a:t>Гора Коя, расположенная к востоку от г. Осака, была внесена в Список объектов Всемирного наследия  ЮНЕСКО в 2004 году. В 819 тут первым поселился буддийский монах </a:t>
            </a:r>
            <a:r>
              <a:rPr lang="ru-RU" sz="2400" dirty="0" err="1" smtClean="0"/>
              <a:t>Кукай</a:t>
            </a:r>
            <a:r>
              <a:rPr lang="ru-RU" sz="2400" dirty="0" smtClean="0"/>
              <a:t>, основатель школы  </a:t>
            </a:r>
            <a:r>
              <a:rPr lang="ru-RU" sz="2400" dirty="0" err="1" smtClean="0"/>
              <a:t>сингон</a:t>
            </a:r>
            <a:r>
              <a:rPr lang="ru-RU" sz="2400" dirty="0" smtClean="0"/>
              <a:t>, ответвления японского буддизма.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17411" name="Picture 2" descr="Понемногу обо всем: Объекты Всемирного наследия ЮНЕС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143250"/>
            <a:ext cx="6143625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75"/>
            <a:ext cx="5214938" cy="650081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Пагода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Якусидзи</a:t>
            </a:r>
            <a:r>
              <a:rPr lang="ru-RU" dirty="0" smtClean="0"/>
              <a:t>, единственная в своем роде, построенная в 680 г. (т. е. позже </a:t>
            </a:r>
            <a:r>
              <a:rPr lang="ru-RU" dirty="0" err="1" smtClean="0"/>
              <a:t>Хорюдзи</a:t>
            </a:r>
            <a:r>
              <a:rPr lang="ru-RU" dirty="0" smtClean="0"/>
              <a:t>, но раньше </a:t>
            </a:r>
            <a:r>
              <a:rPr lang="ru-RU" dirty="0" err="1" smtClean="0"/>
              <a:t>Тодайдзи</a:t>
            </a:r>
            <a:r>
              <a:rPr lang="ru-RU" dirty="0" smtClean="0"/>
              <a:t>) и также находящаяся около древней Нары.</a:t>
            </a:r>
          </a:p>
          <a:p>
            <a:pPr>
              <a:defRPr/>
            </a:pPr>
            <a:r>
              <a:rPr lang="ru-RU" dirty="0" smtClean="0"/>
              <a:t>Своеобразие этой, очень высокой (35 м) башни заключается в том, что, будучи трехэтажной, она кажется шестиэтажной. </a:t>
            </a:r>
            <a:endParaRPr lang="ru-RU" dirty="0"/>
          </a:p>
        </p:txBody>
      </p:sp>
      <p:pic>
        <p:nvPicPr>
          <p:cNvPr id="18435" name="Picture 2" descr="Происхождение японской архитект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14313"/>
            <a:ext cx="42386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3525" y="214313"/>
            <a:ext cx="7386638" cy="588168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 smtClean="0"/>
              <a:t>важнейшим техническим новшеством стало сооружение каменных фундаментов. В древнейших синтоистских постройках вся тяжесть здания падала на врытые в землю сваи, что, естественно, сильно ограничивало возможные размеры зданий. Начиная с периода </a:t>
            </a:r>
            <a:r>
              <a:rPr lang="ru-RU" dirty="0" err="1" smtClean="0"/>
              <a:t>Асука</a:t>
            </a:r>
            <a:r>
              <a:rPr lang="ru-RU" dirty="0" smtClean="0"/>
              <a:t> (VII в.) получают распространение крыши с изогнутыми поверхностями и приподнятыми углами, без которых сегодня мы не можем представить себе японских храмов и пагод. Для японского храмового строительства складывается особый тип планировки храмового комплекса.</a:t>
            </a:r>
            <a:endParaRPr lang="ru-RU" dirty="0"/>
          </a:p>
        </p:txBody>
      </p:sp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3525" y="928688"/>
            <a:ext cx="7386638" cy="51673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 smtClean="0"/>
              <a:t>Японский храм-монастырь состоял первоначально из семи элементов — семи храмов:</a:t>
            </a:r>
          </a:p>
          <a:p>
            <a:pPr>
              <a:defRPr/>
            </a:pPr>
            <a:r>
              <a:rPr lang="ru-RU" dirty="0" smtClean="0"/>
              <a:t>1) внешние ворота (</a:t>
            </a:r>
            <a:r>
              <a:rPr lang="ru-RU" dirty="0" err="1" smtClean="0"/>
              <a:t>самон</a:t>
            </a:r>
            <a:r>
              <a:rPr lang="ru-RU" dirty="0" smtClean="0"/>
              <a:t>),</a:t>
            </a:r>
          </a:p>
          <a:p>
            <a:pPr>
              <a:defRPr/>
            </a:pPr>
            <a:r>
              <a:rPr lang="ru-RU" dirty="0" smtClean="0"/>
              <a:t>2) главный, или золотой храм (</a:t>
            </a:r>
            <a:r>
              <a:rPr lang="ru-RU" dirty="0" err="1" smtClean="0"/>
              <a:t>кондо</a:t>
            </a:r>
            <a:r>
              <a:rPr lang="ru-RU" dirty="0" smtClean="0"/>
              <a:t>),</a:t>
            </a:r>
          </a:p>
          <a:p>
            <a:pPr>
              <a:defRPr/>
            </a:pPr>
            <a:r>
              <a:rPr lang="ru-RU" dirty="0" smtClean="0"/>
              <a:t>3) храм для проповеди (</a:t>
            </a:r>
            <a:r>
              <a:rPr lang="ru-RU" dirty="0" err="1" smtClean="0"/>
              <a:t>кодо</a:t>
            </a:r>
            <a:r>
              <a:rPr lang="ru-RU" dirty="0" smtClean="0"/>
              <a:t>),</a:t>
            </a:r>
          </a:p>
          <a:p>
            <a:pPr>
              <a:defRPr/>
            </a:pPr>
            <a:r>
              <a:rPr lang="ru-RU" dirty="0" smtClean="0"/>
              <a:t>4) барабанная или колокольная башня (</a:t>
            </a:r>
            <a:r>
              <a:rPr lang="ru-RU" dirty="0" err="1" smtClean="0"/>
              <a:t>коро</a:t>
            </a:r>
            <a:r>
              <a:rPr lang="ru-RU" dirty="0" smtClean="0"/>
              <a:t> или серо),</a:t>
            </a:r>
          </a:p>
          <a:p>
            <a:pPr>
              <a:defRPr/>
            </a:pPr>
            <a:r>
              <a:rPr lang="ru-RU" dirty="0" smtClean="0"/>
              <a:t>5) библиотека (</a:t>
            </a:r>
            <a:r>
              <a:rPr lang="ru-RU" dirty="0" err="1" smtClean="0"/>
              <a:t>кёдзо</a:t>
            </a:r>
            <a:r>
              <a:rPr lang="ru-RU" dirty="0" smtClean="0"/>
              <a:t>),</a:t>
            </a:r>
          </a:p>
          <a:p>
            <a:pPr>
              <a:defRPr/>
            </a:pPr>
            <a:r>
              <a:rPr lang="ru-RU" dirty="0" smtClean="0"/>
              <a:t>6) сокровищница, то, что по-русски называлось ризница (</a:t>
            </a:r>
            <a:r>
              <a:rPr lang="ru-RU" dirty="0" err="1" smtClean="0"/>
              <a:t>сёсо-ин</a:t>
            </a:r>
            <a:r>
              <a:rPr lang="ru-RU" dirty="0" smtClean="0"/>
              <a:t>) и, наконец,</a:t>
            </a:r>
          </a:p>
          <a:p>
            <a:pPr>
              <a:defRPr/>
            </a:pPr>
            <a:r>
              <a:rPr lang="ru-RU" dirty="0" smtClean="0"/>
              <a:t>7) многоярусная пагода.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500063" y="0"/>
            <a:ext cx="3714750" cy="4929188"/>
          </a:xfrm>
        </p:spPr>
        <p:txBody>
          <a:bodyPr/>
          <a:lstStyle/>
          <a:p>
            <a:r>
              <a:rPr lang="ru-RU" b="1" smtClean="0"/>
              <a:t>Храмовый комплекс Муродзи</a:t>
            </a:r>
            <a:r>
              <a:rPr lang="ru-RU" smtClean="0"/>
              <a:t> . Осн. в VII в., перестроен в IX в. Пагода </a:t>
            </a:r>
          </a:p>
        </p:txBody>
      </p:sp>
      <p:sp>
        <p:nvSpPr>
          <p:cNvPr id="21508" name="AutoShape 2" descr="http://artclassic.edu.ru/attach.asp?a_no=117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AutoShape 4" descr="http://artclassic.edu.ru/attach.asp?a_no=1176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AutoShape 6" descr="http://artclassic.edu.ru/attach.asp?a_no=1176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1" name="Picture 8" descr="http://artclassic.edu.ru/attach.asp?a_no=117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71450"/>
            <a:ext cx="5072062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6965950" cy="1081088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chemeClr val="hlink"/>
                </a:solidFill>
              </a:rPr>
              <a:t>Искусство страны восходящего солнца</a:t>
            </a:r>
            <a:r>
              <a:rPr lang="ru-RU" sz="36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133600"/>
            <a:ext cx="6756400" cy="4032250"/>
          </a:xfrm>
        </p:spPr>
        <p:txBody>
          <a:bodyPr/>
          <a:lstStyle/>
          <a:p>
            <a:pPr marL="609600" indent="-609600" eaLnBrk="1" hangingPunct="1"/>
            <a:r>
              <a:rPr lang="ru-RU" sz="2800" b="1" smtClean="0"/>
              <a:t>План:</a:t>
            </a:r>
          </a:p>
          <a:p>
            <a:pPr marL="609600" indent="-609600" algn="l" eaLnBrk="1" hangingPunct="1"/>
            <a:r>
              <a:rPr lang="ru-RU" sz="2800" b="1" smtClean="0"/>
              <a:t>1. Шедевры японской архитектуры</a:t>
            </a:r>
          </a:p>
          <a:p>
            <a:pPr marL="609600" indent="-609600" algn="l" eaLnBrk="1" hangingPunct="1"/>
            <a:r>
              <a:rPr lang="ru-RU" sz="2800" b="1" smtClean="0"/>
              <a:t>2. Садово-парковое искусство Японии</a:t>
            </a:r>
          </a:p>
          <a:p>
            <a:pPr marL="609600" indent="-609600" algn="l" eaLnBrk="1" hangingPunct="1"/>
            <a:r>
              <a:rPr lang="ru-RU" sz="2800" b="1" smtClean="0"/>
              <a:t>3. Живопись Японии </a:t>
            </a:r>
          </a:p>
          <a:p>
            <a:pPr marL="609600" indent="-609600" algn="l" eaLnBrk="1" hangingPunct="1"/>
            <a:r>
              <a:rPr lang="ru-RU" sz="2800" b="1" smtClean="0"/>
              <a:t>4. Скульптура Нэцкэ</a:t>
            </a:r>
          </a:p>
          <a:p>
            <a:pPr marL="609600" indent="-609600" algn="l" eaLnBrk="1" hangingPunct="1"/>
            <a:r>
              <a:rPr lang="ru-RU" sz="2800" b="1" smtClean="0"/>
              <a:t>5. Театральное искусство Японии</a:t>
            </a:r>
          </a:p>
          <a:p>
            <a:pPr marL="609600" indent="-609600" algn="l" eaLnBrk="1" hangingPunct="1"/>
            <a:endParaRPr lang="ru-RU" sz="2800" smtClean="0"/>
          </a:p>
          <a:p>
            <a:pPr marL="609600" indent="-609600" algn="l" eaLnBrk="1" hangingPunct="1">
              <a:buFontTx/>
              <a:buChar char="•"/>
            </a:pPr>
            <a:endParaRPr lang="ru-RU" sz="280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Храмовый комплекс 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Муродзи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 . </a:t>
            </a:r>
            <a:r>
              <a:rPr lang="ru-RU" dirty="0" err="1" smtClean="0"/>
              <a:t>Осн</a:t>
            </a:r>
            <a:r>
              <a:rPr lang="ru-RU" dirty="0" smtClean="0"/>
              <a:t>. в VII в., перестроен в IX в. </a:t>
            </a:r>
            <a:r>
              <a:rPr lang="ru-RU" dirty="0" err="1" smtClean="0"/>
              <a:t>Кондо</a:t>
            </a:r>
            <a:endParaRPr lang="ru-RU" dirty="0"/>
          </a:p>
        </p:txBody>
      </p:sp>
      <p:pic>
        <p:nvPicPr>
          <p:cNvPr id="22532" name="Picture 2" descr="http://artclassic.edu.ru/attach.asp?a_no=117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77988"/>
            <a:ext cx="7929562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Древнейшей буддийской постройкой в Японии </a:t>
            </a: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является  ансамбль  </a:t>
            </a:r>
            <a:r>
              <a:rPr lang="ru-RU" sz="28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Хорюдзи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в городе Нара (столица государства с 710 по 784 г.), воздвигнутый в 607 г. </a:t>
            </a:r>
            <a:endParaRPr lang="ru-RU" dirty="0"/>
          </a:p>
        </p:txBody>
      </p:sp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И ЗАДАНИЯ</a:t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>
          <a:xfrm>
            <a:off x="263525" y="857250"/>
            <a:ext cx="7386638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1. Какие этапы в развитии японской художественной культуры можно выделить?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2. На каком языке созданы памятники письменности Японии?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Расскажите о поэзии танка.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3. Что такое синтоизм? Какую роль играл буддизм в развитии японской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художественной культуры Средневековья?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4. Как влияло мироощущение японцев на формирование художественных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традиций? В чем видели японские мастера идеал красоты?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5 . Как воплотилась эстетика «печального очарования вещей» в поэзии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и живописи? Как создавалась «яматоэ»?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6. Сравните традиционный театр ноо с театром кабуки. Когда возникло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это искусство? О чем говорит символика театра?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7. Что такое икэбана? Можно ли считать икэбаной простое сочетание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цветов и веток, лишенное подтекста?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8. Расскажите о японской чайной церемонии (домашнее задание).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9. Как устроен традиционный японский дом? Как в нем передана связь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повседневной жизни японцев с миром природы (домашнее задание)?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10. Каковы особенности японской художественной культуры позднего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Средневековья? Расскажите о замках Японии.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11. Какова символика японского сада. Что вам известно о пейзажном са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де и плоском саде; значении в нем камней, мхов, воды?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64166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Ко </a:t>
            </a:r>
            <a:r>
              <a:rPr lang="ru-RU" u="sng" dirty="0" smtClean="0">
                <a:latin typeface="Comic Sans MS" pitchFamily="66" charset="0"/>
              </a:rPr>
              <a:t>2 тыс.до </a:t>
            </a:r>
            <a:r>
              <a:rPr lang="ru-RU" dirty="0" smtClean="0">
                <a:latin typeface="Comic Sans MS" pitchFamily="66" charset="0"/>
              </a:rPr>
              <a:t>н.э. в Японии сложилась </a:t>
            </a:r>
            <a:r>
              <a:rPr lang="ru-RU" u="sng" dirty="0" smtClean="0">
                <a:latin typeface="Comic Sans MS" pitchFamily="66" charset="0"/>
              </a:rPr>
              <a:t>мифология</a:t>
            </a:r>
            <a:r>
              <a:rPr lang="ru-RU" dirty="0" smtClean="0">
                <a:latin typeface="Comic Sans MS" pitchFamily="66" charset="0"/>
              </a:rPr>
              <a:t>, основанная на языческом обожествлении сил природы (боги солнца, луны, водной стихии). Эта религия получила название –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СИНТОИЗМ </a:t>
            </a:r>
            <a:r>
              <a:rPr lang="ru-RU" i="1" dirty="0" smtClean="0">
                <a:latin typeface="Comic Sans MS" pitchFamily="66" charset="0"/>
              </a:rPr>
              <a:t>(путь богов)</a:t>
            </a:r>
            <a:br>
              <a:rPr lang="ru-RU" i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В середине </a:t>
            </a:r>
            <a:r>
              <a:rPr lang="ru-RU" u="sng" dirty="0" smtClean="0">
                <a:latin typeface="Comic Sans MS" pitchFamily="66" charset="0"/>
              </a:rPr>
              <a:t>6 века </a:t>
            </a:r>
            <a:r>
              <a:rPr lang="ru-RU" dirty="0" smtClean="0">
                <a:latin typeface="Comic Sans MS" pitchFamily="66" charset="0"/>
              </a:rPr>
              <a:t>Япония </a:t>
            </a:r>
            <a:r>
              <a:rPr lang="ru-RU" i="1" dirty="0" smtClean="0">
                <a:latin typeface="Comic Sans MS" pitchFamily="66" charset="0"/>
              </a:rPr>
              <a:t>превратилась в единое государство (</a:t>
            </a:r>
            <a:r>
              <a:rPr lang="ru-RU" b="1" dirty="0" smtClean="0">
                <a:latin typeface="Comic Sans MS" pitchFamily="66" charset="0"/>
              </a:rPr>
              <a:t>БУДДИЗМ)</a:t>
            </a:r>
          </a:p>
        </p:txBody>
      </p: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Comic Sans MS" pitchFamily="66" charset="0"/>
              </a:rPr>
              <a:t>Основные достижения традиционной японской художественной культуры связаны с эпохой Средневековья, которая затянулась на долгие столетия. На этом историческом пути можно выделить несколько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этапов</a:t>
            </a:r>
            <a:r>
              <a:rPr lang="ru-RU" sz="2400" dirty="0" smtClean="0">
                <a:latin typeface="Comic Sans MS" pitchFamily="66" charset="0"/>
              </a:rPr>
              <a:t>: </a:t>
            </a:r>
          </a:p>
          <a:p>
            <a:pPr eaLnBrk="1" hangingPunct="1">
              <a:defRPr/>
            </a:pPr>
            <a:r>
              <a:rPr lang="ru-RU" sz="2400" b="1" i="1" dirty="0" smtClean="0">
                <a:latin typeface="Comic Sans MS" pitchFamily="66" charset="0"/>
              </a:rPr>
              <a:t>раннее Средневековье (VI — конец XII в.),</a:t>
            </a:r>
          </a:p>
          <a:p>
            <a:pPr eaLnBrk="1" hangingPunct="1">
              <a:defRPr/>
            </a:pPr>
            <a:r>
              <a:rPr lang="ru-RU" sz="2400" b="1" i="1" dirty="0" smtClean="0">
                <a:latin typeface="Comic Sans MS" pitchFamily="66" charset="0"/>
              </a:rPr>
              <a:t>развитой феодализм (конец </a:t>
            </a:r>
            <a:r>
              <a:rPr lang="ru-RU" sz="2400" dirty="0" smtClean="0">
                <a:latin typeface="Comic Sans MS" pitchFamily="66" charset="0"/>
              </a:rPr>
              <a:t>XII—XVI в.) и </a:t>
            </a:r>
          </a:p>
          <a:p>
            <a:pPr eaLnBrk="1" hangingPunct="1">
              <a:defRPr/>
            </a:pPr>
            <a:r>
              <a:rPr lang="ru-RU" sz="2400" b="1" i="1" dirty="0" smtClean="0">
                <a:latin typeface="Comic Sans MS" pitchFamily="66" charset="0"/>
              </a:rPr>
              <a:t>позднее Средневековье (XVII — 60""е гг. XIX в.)</a:t>
            </a:r>
            <a:endParaRPr lang="ru-RU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7013"/>
            <a:ext cx="7200900" cy="1143000"/>
          </a:xfrm>
        </p:spPr>
        <p:txBody>
          <a:bodyPr/>
          <a:lstStyle/>
          <a:p>
            <a:pPr algn="ctr" eaLnBrk="1" hangingPunct="1"/>
            <a:r>
              <a:rPr lang="ru-RU" b="1" smtClean="0"/>
              <a:t>Особенности японского  искусства: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55725"/>
            <a:ext cx="7470775" cy="4953000"/>
          </a:xfrm>
        </p:spPr>
        <p:txBody>
          <a:bodyPr/>
          <a:lstStyle/>
          <a:p>
            <a:pPr eaLnBrk="1" hangingPunct="1"/>
            <a:r>
              <a:rPr lang="ru-RU" b="1" smtClean="0"/>
              <a:t>Путь постижения красоты через незаметное и первозданное (простота и обычность)</a:t>
            </a:r>
          </a:p>
          <a:p>
            <a:pPr eaLnBrk="1" hangingPunct="1"/>
            <a:r>
              <a:rPr lang="ru-RU" b="1" smtClean="0"/>
              <a:t>«Не сотвори, а найди и открой!» - выявление красоты, заложенной природой</a:t>
            </a:r>
          </a:p>
          <a:p>
            <a:pPr eaLnBrk="1" hangingPunct="1"/>
            <a:r>
              <a:rPr lang="ru-RU" b="1" smtClean="0"/>
              <a:t>Недосказанность и незавершен-ность основные критерии художественности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marL="762000" indent="-762000" algn="ctr" eaLnBrk="1" hangingPunct="1"/>
            <a:r>
              <a:rPr lang="ru-RU" b="1" smtClean="0"/>
              <a:t>Шедевры японской архитектуры</a:t>
            </a:r>
          </a:p>
        </p:txBody>
      </p:sp>
      <p:pic>
        <p:nvPicPr>
          <p:cNvPr id="8195" name="Picture 7" descr="замок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84313"/>
            <a:ext cx="6473825" cy="5178425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1357313"/>
            <a:ext cx="6965950" cy="20574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Синтоистские и буддийские традиции в японской архитектуре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3525" y="357188"/>
            <a:ext cx="7386638" cy="57388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 smtClean="0"/>
              <a:t>Для традиционной японской </a:t>
            </a:r>
            <a:r>
              <a:rPr lang="ru-RU" u="sng" dirty="0" smtClean="0"/>
              <a:t>архитектуры</a:t>
            </a:r>
            <a:r>
              <a:rPr lang="ru-RU" dirty="0" smtClean="0"/>
              <a:t> характерны сооружения из дерева с массивными крышами и относительно слабыми стенами. Это не удивительно, если учесть, что в Японии теплый климат и часто идут обильные, сильные дожди. Кроме того, японские строители всегда должны были считаться с опасностью землетрясения. Из числа дошедших до нас сооружений древней Японии примечательны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синтоистские храмы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Исэ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Идзумо</a:t>
            </a:r>
            <a:r>
              <a:rPr lang="ru-RU" dirty="0" smtClean="0"/>
              <a:t>. Оба деревянные, с практически плоскими двускатными крышами, далеко выступающими за пределы собственно постройки и надежно защищающими ее от непогоды. Храм </a:t>
            </a:r>
            <a:r>
              <a:rPr lang="ru-RU" dirty="0" err="1" smtClean="0"/>
              <a:t>Идзумо</a:t>
            </a:r>
            <a:r>
              <a:rPr lang="ru-RU" dirty="0" smtClean="0"/>
              <a:t> — очень крупное сооружение, высота его достигает 24 м.</a:t>
            </a:r>
            <a:endParaRPr lang="ru-RU" dirty="0"/>
          </a:p>
        </p:txBody>
      </p:sp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142875" y="152400"/>
            <a:ext cx="8543925" cy="2919413"/>
          </a:xfrm>
        </p:spPr>
        <p:txBody>
          <a:bodyPr/>
          <a:lstStyle/>
          <a:p>
            <a:r>
              <a:rPr lang="ru-RU" smtClean="0"/>
              <a:t>Идзумо тайся— одно из старейших и важнейших синтоистских святилищ Японии.</a:t>
            </a:r>
            <a:br>
              <a:rPr lang="ru-RU" smtClean="0"/>
            </a:br>
            <a:endParaRPr lang="ru-RU" smtClean="0"/>
          </a:p>
        </p:txBody>
      </p:sp>
      <p:pic>
        <p:nvPicPr>
          <p:cNvPr id="11268" name="Picture 2" descr="Идзумо тай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436813"/>
            <a:ext cx="6310312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8">
      <a:dk1>
        <a:srgbClr val="000000"/>
      </a:dk1>
      <a:lt1>
        <a:srgbClr val="F0EED8"/>
      </a:lt1>
      <a:dk2>
        <a:srgbClr val="666729"/>
      </a:dk2>
      <a:lt2>
        <a:srgbClr val="3F3B19"/>
      </a:lt2>
      <a:accent1>
        <a:srgbClr val="E9D47D"/>
      </a:accent1>
      <a:accent2>
        <a:srgbClr val="D4DD91"/>
      </a:accent2>
      <a:accent3>
        <a:srgbClr val="F6F5E9"/>
      </a:accent3>
      <a:accent4>
        <a:srgbClr val="000000"/>
      </a:accent4>
      <a:accent5>
        <a:srgbClr val="F2E6BF"/>
      </a:accent5>
      <a:accent6>
        <a:srgbClr val="C0C883"/>
      </a:accent6>
      <a:hlink>
        <a:srgbClr val="9D943F"/>
      </a:hlink>
      <a:folHlink>
        <a:srgbClr val="C9C177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252</TotalTime>
  <Words>784</Words>
  <Application>Microsoft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ＭＳ Ｐゴシック</vt:lpstr>
      <vt:lpstr>Кимоно</vt:lpstr>
      <vt:lpstr>Художественная культура Японии: постижение гармонии с природой ЧАСТЬ 1</vt:lpstr>
      <vt:lpstr>Искусство страны восходящего солнца </vt:lpstr>
      <vt:lpstr>Ко 2 тыс.до н.э. в Японии сложилась мифология, основанная на языческом обожествлении сил природы (боги солнца, луны, водной стихии). Эта религия получила название – СИНТОИЗМ (путь богов) В середине 6 века Япония превратилась в единое государство (БУДДИЗМ)</vt:lpstr>
      <vt:lpstr>Слайд 4</vt:lpstr>
      <vt:lpstr>Особенности японского  искусства:</vt:lpstr>
      <vt:lpstr>Шедевры японской архитектуры</vt:lpstr>
      <vt:lpstr>Синтоистские и буддийские традиции в японской архитектуре</vt:lpstr>
      <vt:lpstr>Слайд 8</vt:lpstr>
      <vt:lpstr>Идзумо тайся— одно из старейших и важнейших синтоистских святилищ Японии. </vt:lpstr>
      <vt:lpstr>Исэ-дзингу (яп. 伊勢神宮) — синтоистское святилище (дзингу) в городе Исэ префектуры Миэ, посвящённое  божеству Аматэрасу омиками и отвечающей за снабжение богини продовольствием Тоёукэ.</vt:lpstr>
      <vt:lpstr>Пагода</vt:lpstr>
      <vt:lpstr>Японские буддийские пагоды</vt:lpstr>
      <vt:lpstr>Слайд 13</vt:lpstr>
      <vt:lpstr>БУДДИЗМ</vt:lpstr>
      <vt:lpstr>Слайд 15</vt:lpstr>
      <vt:lpstr>Слайд 16</vt:lpstr>
      <vt:lpstr>Слайд 17</vt:lpstr>
      <vt:lpstr>Слайд 18</vt:lpstr>
      <vt:lpstr>Храмовый комплекс Муродзи . Осн. в VII в., перестроен в IX в. Пагода </vt:lpstr>
      <vt:lpstr>Храмовый комплекс Муродзи . Осн. в VII в., перестроен в IX в. Кондо</vt:lpstr>
      <vt:lpstr>Слайд 21</vt:lpstr>
      <vt:lpstr>ВОПРОСЫ И ЗАДАНИЯ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страны восходящего солнца </dc:title>
  <dc:creator>Al</dc:creator>
  <cp:lastModifiedBy>asu</cp:lastModifiedBy>
  <cp:revision>26</cp:revision>
  <dcterms:created xsi:type="dcterms:W3CDTF">2001-01-16T11:02:26Z</dcterms:created>
  <dcterms:modified xsi:type="dcterms:W3CDTF">2015-02-12T08:22:36Z</dcterms:modified>
</cp:coreProperties>
</file>