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29"/>
  </p:notesMasterIdLst>
  <p:sldIdLst>
    <p:sldId id="296" r:id="rId2"/>
    <p:sldId id="304" r:id="rId3"/>
    <p:sldId id="265" r:id="rId4"/>
    <p:sldId id="266" r:id="rId5"/>
    <p:sldId id="267" r:id="rId6"/>
    <p:sldId id="268" r:id="rId7"/>
    <p:sldId id="288" r:id="rId8"/>
    <p:sldId id="290" r:id="rId9"/>
    <p:sldId id="291" r:id="rId10"/>
    <p:sldId id="269" r:id="rId11"/>
    <p:sldId id="270" r:id="rId12"/>
    <p:sldId id="271" r:id="rId13"/>
    <p:sldId id="272" r:id="rId14"/>
    <p:sldId id="274" r:id="rId15"/>
    <p:sldId id="275" r:id="rId16"/>
    <p:sldId id="276" r:id="rId17"/>
    <p:sldId id="277" r:id="rId18"/>
    <p:sldId id="273" r:id="rId19"/>
    <p:sldId id="278" r:id="rId20"/>
    <p:sldId id="279" r:id="rId21"/>
    <p:sldId id="280" r:id="rId22"/>
    <p:sldId id="281" r:id="rId23"/>
    <p:sldId id="282" r:id="rId24"/>
    <p:sldId id="292" r:id="rId25"/>
    <p:sldId id="293" r:id="rId26"/>
    <p:sldId id="294" r:id="rId27"/>
    <p:sldId id="302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7074" autoAdjust="0"/>
  </p:normalViewPr>
  <p:slideViewPr>
    <p:cSldViewPr>
      <p:cViewPr varScale="1">
        <p:scale>
          <a:sx n="68" d="100"/>
          <a:sy n="68" d="100"/>
        </p:scale>
        <p:origin x="-1210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31D20DC-7AF7-416E-A3C9-27F5AE935A47}" type="datetimeFigureOut">
              <a:rPr lang="ru-RU"/>
              <a:pPr>
                <a:defRPr/>
              </a:pPr>
              <a:t>12.02.2015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87DDCCF-E53B-4CE7-9C92-9DD11ED347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4944" y="-3"/>
              <a:ext cx="816" cy="3978"/>
              <a:chOff x="4944" y="-3"/>
              <a:chExt cx="816" cy="3978"/>
            </a:xfrm>
          </p:grpSpPr>
          <p:grpSp>
            <p:nvGrpSpPr>
              <p:cNvPr id="20" name="Group 7"/>
              <p:cNvGrpSpPr>
                <a:grpSpLocks/>
              </p:cNvGrpSpPr>
              <p:nvPr userDrawn="1"/>
            </p:nvGrpSpPr>
            <p:grpSpPr bwMode="auto">
              <a:xfrm>
                <a:off x="5280" y="-3"/>
                <a:ext cx="480" cy="1434"/>
                <a:chOff x="5280" y="-3"/>
                <a:chExt cx="480" cy="1434"/>
              </a:xfrm>
            </p:grpSpPr>
            <p:grpSp>
              <p:nvGrpSpPr>
                <p:cNvPr id="41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8" y="-4"/>
                  <a:ext cx="174" cy="176"/>
                  <a:chOff x="1697" y="323"/>
                  <a:chExt cx="1690" cy="2560"/>
                </a:xfrm>
              </p:grpSpPr>
              <p:grpSp>
                <p:nvGrpSpPr>
                  <p:cNvPr id="50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97" y="323"/>
                    <a:ext cx="1690" cy="2560"/>
                    <a:chOff x="1697" y="323"/>
                    <a:chExt cx="1690" cy="2560"/>
                  </a:xfrm>
                </p:grpSpPr>
                <p:sp>
                  <p:nvSpPr>
                    <p:cNvPr id="57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53" y="323"/>
                      <a:ext cx="1234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58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97" y="381"/>
                      <a:ext cx="864" cy="2065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sp>
                <p:nvSpPr>
                  <p:cNvPr id="51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6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2" name="Freeform 13"/>
                  <p:cNvSpPr>
                    <a:spLocks/>
                  </p:cNvSpPr>
                  <p:nvPr/>
                </p:nvSpPr>
                <p:spPr bwMode="auto">
                  <a:xfrm>
                    <a:off x="2639" y="745"/>
                    <a:ext cx="262" cy="524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3" name="Freeform 14"/>
                  <p:cNvSpPr>
                    <a:spLocks/>
                  </p:cNvSpPr>
                  <p:nvPr/>
                </p:nvSpPr>
                <p:spPr bwMode="auto">
                  <a:xfrm>
                    <a:off x="2707" y="1588"/>
                    <a:ext cx="398" cy="349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4" name="Freeform 15"/>
                  <p:cNvSpPr>
                    <a:spLocks/>
                  </p:cNvSpPr>
                  <p:nvPr/>
                </p:nvSpPr>
                <p:spPr bwMode="auto">
                  <a:xfrm>
                    <a:off x="2454" y="1923"/>
                    <a:ext cx="146" cy="567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5" name="Freeform 16"/>
                  <p:cNvSpPr>
                    <a:spLocks/>
                  </p:cNvSpPr>
                  <p:nvPr/>
                </p:nvSpPr>
                <p:spPr bwMode="auto">
                  <a:xfrm>
                    <a:off x="1910" y="1588"/>
                    <a:ext cx="389" cy="247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6" name="Freeform 17"/>
                  <p:cNvSpPr>
                    <a:spLocks/>
                  </p:cNvSpPr>
                  <p:nvPr/>
                </p:nvSpPr>
                <p:spPr bwMode="auto">
                  <a:xfrm>
                    <a:off x="2095" y="934"/>
                    <a:ext cx="233" cy="378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pic>
              <p:nvPicPr>
                <p:cNvPr id="42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3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4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5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7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8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9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1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22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3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4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5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6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7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8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9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0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2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3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4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5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6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7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8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9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0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9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sp>
          <p:nvSpPr>
            <p:cNvPr id="18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>
                <a:defRPr/>
              </a:pPr>
              <a:endParaRPr kumimoji="1" lang="ru-RU"/>
            </a:p>
          </p:txBody>
        </p:sp>
      </p:grpSp>
      <p:sp>
        <p:nvSpPr>
          <p:cNvPr id="11321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0013"/>
            <a:ext cx="6965950" cy="20574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322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27200" y="3886200"/>
            <a:ext cx="564038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9" name="Rectangle 5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" name="Rectangle 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" name="Rectangle 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492DD-749A-41D5-851D-E07C9892A1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C8E1B-09B5-47A4-B225-C4FF7E3577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827713" y="227013"/>
            <a:ext cx="1868487" cy="5868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19075" y="227013"/>
            <a:ext cx="5456238" cy="5868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BAEA13-00A3-45B2-804D-7B0DADE7D3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219075" y="227013"/>
            <a:ext cx="7477125" cy="58689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9372E-DBA2-4C85-AC31-6FE8CAF71E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24E9A-1991-4F59-B067-57E6F2C0B3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F6F6D-5905-443F-8C9B-3DB92BF9B5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A600C-1285-41E3-8A40-9D906E2A87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E42B30-E742-472A-8AC0-9E240613CE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D3902-AB3C-4339-8A11-D29FB63DBA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EC52C-E87C-4113-B592-48A3DA9CDA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1A41B-7D93-4E4C-BCAD-B65F4E257D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9690A-A0EA-43D4-A157-00DD05958E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10243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sp>
          <p:nvSpPr>
            <p:cNvPr id="10244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sp>
          <p:nvSpPr>
            <p:cNvPr id="10245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1047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1068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1077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10250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53" y="323"/>
                      <a:ext cx="1234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251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96" y="381"/>
                      <a:ext cx="865" cy="2065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sp>
                <p:nvSpPr>
                  <p:cNvPr id="10252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6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0253" name="Freeform 13"/>
                  <p:cNvSpPr>
                    <a:spLocks/>
                  </p:cNvSpPr>
                  <p:nvPr/>
                </p:nvSpPr>
                <p:spPr bwMode="auto">
                  <a:xfrm>
                    <a:off x="2639" y="745"/>
                    <a:ext cx="262" cy="524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0254" name="Freeform 14"/>
                  <p:cNvSpPr>
                    <a:spLocks/>
                  </p:cNvSpPr>
                  <p:nvPr/>
                </p:nvSpPr>
                <p:spPr bwMode="auto">
                  <a:xfrm>
                    <a:off x="2707" y="1588"/>
                    <a:ext cx="398" cy="349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0255" name="Freeform 15"/>
                  <p:cNvSpPr>
                    <a:spLocks/>
                  </p:cNvSpPr>
                  <p:nvPr/>
                </p:nvSpPr>
                <p:spPr bwMode="auto">
                  <a:xfrm>
                    <a:off x="2454" y="1923"/>
                    <a:ext cx="146" cy="567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0256" name="Freeform 16"/>
                  <p:cNvSpPr>
                    <a:spLocks/>
                  </p:cNvSpPr>
                  <p:nvPr/>
                </p:nvSpPr>
                <p:spPr bwMode="auto">
                  <a:xfrm>
                    <a:off x="1910" y="1588"/>
                    <a:ext cx="389" cy="247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0257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4"/>
                    <a:ext cx="233" cy="378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pic>
              <p:nvPicPr>
                <p:cNvPr id="1069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0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1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2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3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4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5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6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048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1049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0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1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2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3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4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5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6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7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8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9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0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1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2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3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4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5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6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7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10286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87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88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89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5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90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5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91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92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93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94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sp>
          <p:nvSpPr>
            <p:cNvPr id="10295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96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>
                <a:defRPr/>
              </a:pPr>
              <a:endParaRPr kumimoji="1" lang="ru-RU"/>
            </a:p>
          </p:txBody>
        </p:sp>
      </p:grpSp>
      <p:sp>
        <p:nvSpPr>
          <p:cNvPr id="10297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98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3525" y="1598613"/>
            <a:ext cx="7386638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99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2050"/>
            <a:ext cx="1782763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0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7425" y="6248400"/>
            <a:ext cx="34559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1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248400"/>
            <a:ext cx="175577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DD89B3C3-432F-49E7-8938-EBB9E8C244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</p:sldLayoutIdLst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7" grpId="0"/>
      <p:bldP spid="10298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9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9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9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9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9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9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9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9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9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9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9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9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9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9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9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9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9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9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9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9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7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18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 sz="quarter"/>
          </p:nvPr>
        </p:nvSpPr>
        <p:spPr>
          <a:xfrm>
            <a:off x="685800" y="428625"/>
            <a:ext cx="6965950" cy="2998788"/>
          </a:xfrm>
        </p:spPr>
        <p:txBody>
          <a:bodyPr/>
          <a:lstStyle/>
          <a:p>
            <a:pPr algn="ctr" eaLnBrk="1" hangingPunct="1"/>
            <a:r>
              <a:rPr lang="ru-RU" b="1" dirty="0" smtClean="0">
                <a:latin typeface="Comic Sans MS" pitchFamily="66" charset="0"/>
              </a:rPr>
              <a:t>Художественная культура Японии: постижение гармонии с </a:t>
            </a:r>
            <a:r>
              <a:rPr lang="ru-RU" b="1" dirty="0" smtClean="0">
                <a:latin typeface="Comic Sans MS" pitchFamily="66" charset="0"/>
              </a:rPr>
              <a:t>природой</a:t>
            </a:r>
            <a:br>
              <a:rPr lang="ru-RU" b="1" dirty="0" smtClean="0">
                <a:latin typeface="Comic Sans MS" pitchFamily="66" charset="0"/>
              </a:rPr>
            </a:br>
            <a:r>
              <a:rPr lang="ru-RU" b="1" dirty="0" smtClean="0">
                <a:latin typeface="Comic Sans MS" pitchFamily="66" charset="0"/>
              </a:rPr>
              <a:t>ЧАСТЬ 3</a:t>
            </a:r>
            <a:endParaRPr lang="ru-RU" b="1" dirty="0" smtClean="0">
              <a:latin typeface="Comic Sans MS" pitchFamily="66" charset="0"/>
            </a:endParaRPr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142844" y="3571876"/>
            <a:ext cx="3357586" cy="2928958"/>
          </a:xfrm>
        </p:spPr>
        <p:txBody>
          <a:bodyPr/>
          <a:lstStyle/>
          <a:p>
            <a:pPr algn="l">
              <a:defRPr/>
            </a:pPr>
            <a:r>
              <a:rPr lang="ru-RU" sz="1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ПОДГОТОВИЛА УЧИТЕЛЬ МХК </a:t>
            </a:r>
          </a:p>
          <a:p>
            <a:pPr algn="l">
              <a:defRPr/>
            </a:pPr>
            <a:r>
              <a:rPr lang="ru-RU" sz="1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МОБУ </a:t>
            </a:r>
            <a:r>
              <a:rPr lang="ru-RU" sz="14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Новобурейской</a:t>
            </a:r>
            <a:r>
              <a:rPr lang="ru-RU" sz="1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СОШ № 3,  </a:t>
            </a:r>
          </a:p>
          <a:p>
            <a:pPr algn="l">
              <a:defRPr/>
            </a:pPr>
            <a:r>
              <a:rPr lang="ru-RU" sz="14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Рогудеева</a:t>
            </a:r>
            <a:r>
              <a:rPr lang="ru-RU" sz="1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Лилия </a:t>
            </a:r>
            <a:r>
              <a:rPr lang="ru-RU" sz="14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Анатольена</a:t>
            </a:r>
            <a:endParaRPr lang="ru-RU" sz="14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l" eaLnBrk="1" hangingPunct="1">
              <a:spcBef>
                <a:spcPct val="50000"/>
              </a:spcBef>
              <a:defRPr/>
            </a:pPr>
            <a:r>
              <a:rPr lang="ru-RU" sz="1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составлена на основании программы </a:t>
            </a:r>
            <a:r>
              <a:rPr lang="ru-RU" sz="14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Рапацкой</a:t>
            </a:r>
            <a:r>
              <a:rPr lang="ru-RU" sz="1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 Л.А. «Мировая художественная культура:</a:t>
            </a:r>
          </a:p>
          <a:p>
            <a:pPr algn="l" eaLnBrk="1" hangingPunct="1">
              <a:spcBef>
                <a:spcPct val="50000"/>
              </a:spcBef>
              <a:defRPr/>
            </a:pPr>
            <a:r>
              <a:rPr lang="ru-RU" sz="1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 программы курса. 10-11 </a:t>
            </a:r>
            <a:r>
              <a:rPr lang="ru-RU" sz="14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кл</a:t>
            </a:r>
            <a:r>
              <a:rPr lang="ru-RU" sz="1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. – М.: </a:t>
            </a:r>
            <a:r>
              <a:rPr lang="ru-RU" sz="14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Владос</a:t>
            </a:r>
            <a:r>
              <a:rPr lang="ru-RU" sz="1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, 2010г.</a:t>
            </a:r>
          </a:p>
          <a:p>
            <a:pPr algn="l" eaLnBrk="1" hangingPunct="1">
              <a:spcBef>
                <a:spcPct val="50000"/>
              </a:spcBef>
              <a:defRPr/>
            </a:pPr>
            <a:r>
              <a:rPr lang="ru-RU" sz="1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2015 год</a:t>
            </a:r>
          </a:p>
          <a:p>
            <a:pPr eaLnBrk="1" hangingPunct="1"/>
            <a:endParaRPr lang="ru-RU" dirty="0" smtClean="0"/>
          </a:p>
        </p:txBody>
      </p:sp>
      <p:pic>
        <p:nvPicPr>
          <p:cNvPr id="3076" name="Picture 7" descr="замо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3357562"/>
            <a:ext cx="4157662" cy="332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071670" y="285728"/>
            <a:ext cx="44196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Амурская область,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Бурейский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р-он</a:t>
            </a:r>
            <a:endParaRPr lang="ru-RU" dirty="0"/>
          </a:p>
        </p:txBody>
      </p:sp>
    </p:spTree>
  </p:cSld>
  <p:clrMapOvr>
    <a:masterClrMapping/>
  </p:clrMapOvr>
  <p:transition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81075"/>
            <a:ext cx="7477125" cy="1109663"/>
          </a:xfrm>
        </p:spPr>
        <p:txBody>
          <a:bodyPr/>
          <a:lstStyle/>
          <a:p>
            <a:pPr algn="ctr" eaLnBrk="1" hangingPunct="1"/>
            <a:r>
              <a:rPr lang="ru-RU" sz="4800" b="1" smtClean="0"/>
              <a:t>Живопись Японии</a:t>
            </a:r>
            <a:br>
              <a:rPr lang="ru-RU" sz="4800" b="1" smtClean="0"/>
            </a:br>
            <a:r>
              <a:rPr lang="ru-RU" sz="4800" b="1" smtClean="0"/>
              <a:t>(ямато - э)</a:t>
            </a:r>
            <a:r>
              <a:rPr lang="ru-RU" b="1" smtClean="0"/>
              <a:t> 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3525" y="2708275"/>
            <a:ext cx="7386638" cy="3387725"/>
          </a:xfrm>
        </p:spPr>
        <p:txBody>
          <a:bodyPr/>
          <a:lstStyle/>
          <a:p>
            <a:pPr eaLnBrk="1" hangingPunct="1"/>
            <a:r>
              <a:rPr lang="ru-RU" b="1" smtClean="0"/>
              <a:t>Гравюры (укиё-э) – «искусство быстротекущего мира»</a:t>
            </a:r>
          </a:p>
          <a:p>
            <a:pPr eaLnBrk="1" hangingPunct="1"/>
            <a:r>
              <a:rPr lang="ru-RU" b="1" smtClean="0"/>
              <a:t>Китагава Утамаро (1753-1806 гг.)</a:t>
            </a:r>
          </a:p>
          <a:p>
            <a:pPr eaLnBrk="1" hangingPunct="1"/>
            <a:r>
              <a:rPr lang="ru-RU" b="1" smtClean="0"/>
              <a:t>Кацюсика Хокусай (1760-1849 гг.)</a:t>
            </a:r>
          </a:p>
          <a:p>
            <a:pPr eaLnBrk="1" hangingPunct="1"/>
            <a:r>
              <a:rPr lang="ru-RU" b="1" smtClean="0"/>
              <a:t>Андо Хиросигэ (1787-1858 гг.)</a:t>
            </a:r>
          </a:p>
          <a:p>
            <a:pPr eaLnBrk="1" hangingPunct="1"/>
            <a:endParaRPr lang="ru-RU" b="1" smtClean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5" descr="hirosige_kambara_station_evening_snow"/>
          <p:cNvPicPr>
            <a:picLocks noChangeAspect="1" noChangeArrowheads="1"/>
          </p:cNvPicPr>
          <p:nvPr>
            <p:ph/>
          </p:nvPr>
        </p:nvPicPr>
        <p:blipFill>
          <a:blip r:embed="rId2">
            <a:lum contrast="18000"/>
          </a:blip>
          <a:srcRect/>
          <a:stretch>
            <a:fillRect/>
          </a:stretch>
        </p:blipFill>
        <p:spPr>
          <a:xfrm>
            <a:off x="179388" y="620713"/>
            <a:ext cx="7632700" cy="5761037"/>
          </a:xfr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5" descr="hirosige_numaru_twilight"/>
          <p:cNvPicPr>
            <a:picLocks noChangeAspect="1" noChangeArrowheads="1"/>
          </p:cNvPicPr>
          <p:nvPr>
            <p:ph/>
          </p:nvPr>
        </p:nvPicPr>
        <p:blipFill>
          <a:blip r:embed="rId2">
            <a:lum contrast="30000"/>
          </a:blip>
          <a:srcRect/>
          <a:stretch>
            <a:fillRect/>
          </a:stretch>
        </p:blipFill>
        <p:spPr>
          <a:xfrm>
            <a:off x="0" y="765175"/>
            <a:ext cx="7848600" cy="5256213"/>
          </a:xfr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5" descr="hirosige_rain_on_ohasi_bridge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lum contrast="24000"/>
          </a:blip>
          <a:srcRect/>
          <a:stretch>
            <a:fillRect/>
          </a:stretch>
        </p:blipFill>
        <p:spPr>
          <a:xfrm>
            <a:off x="0" y="404813"/>
            <a:ext cx="3708400" cy="5732462"/>
          </a:xfrm>
          <a:noFill/>
        </p:spPr>
      </p:pic>
      <p:pic>
        <p:nvPicPr>
          <p:cNvPr id="63491" name="Picture 8" descr="hokusai_amida_waterfall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lum contrast="12000"/>
          </a:blip>
          <a:srcRect/>
          <a:stretch>
            <a:fillRect/>
          </a:stretch>
        </p:blipFill>
        <p:spPr>
          <a:xfrm>
            <a:off x="3924300" y="404813"/>
            <a:ext cx="3744913" cy="5761037"/>
          </a:xfr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5" descr="hokusai_dusk_above_regoku_bridge"/>
          <p:cNvPicPr>
            <a:picLocks noChangeAspect="1" noChangeArrowheads="1"/>
          </p:cNvPicPr>
          <p:nvPr>
            <p:ph/>
          </p:nvPr>
        </p:nvPicPr>
        <p:blipFill>
          <a:blip r:embed="rId2">
            <a:lum contrast="18000"/>
          </a:blip>
          <a:srcRect/>
          <a:stretch>
            <a:fillRect/>
          </a:stretch>
        </p:blipFill>
        <p:spPr>
          <a:xfrm>
            <a:off x="0" y="620713"/>
            <a:ext cx="7777163" cy="5200650"/>
          </a:xfr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5" descr="hokusai_fisherman"/>
          <p:cNvPicPr>
            <a:picLocks noChangeAspect="1" noChangeArrowheads="1"/>
          </p:cNvPicPr>
          <p:nvPr>
            <p:ph/>
          </p:nvPr>
        </p:nvPicPr>
        <p:blipFill>
          <a:blip r:embed="rId2">
            <a:lum contrast="30000"/>
          </a:blip>
          <a:srcRect/>
          <a:stretch>
            <a:fillRect/>
          </a:stretch>
        </p:blipFill>
        <p:spPr>
          <a:xfrm>
            <a:off x="0" y="549275"/>
            <a:ext cx="7632700" cy="5543550"/>
          </a:xfr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7" descr="japan_katsushica_hocusai_great_wave_kanasawa"/>
          <p:cNvPicPr>
            <a:picLocks noChangeAspect="1" noChangeArrowheads="1"/>
          </p:cNvPicPr>
          <p:nvPr>
            <p:ph/>
          </p:nvPr>
        </p:nvPicPr>
        <p:blipFill>
          <a:blip r:embed="rId2">
            <a:lum contrast="12000"/>
          </a:blip>
          <a:srcRect/>
          <a:stretch>
            <a:fillRect/>
          </a:stretch>
        </p:blipFill>
        <p:spPr>
          <a:xfrm>
            <a:off x="250825" y="620713"/>
            <a:ext cx="7488238" cy="5018087"/>
          </a:xfr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5" descr="kuniesi_nitiren"/>
          <p:cNvPicPr>
            <a:picLocks noChangeAspect="1" noChangeArrowheads="1"/>
          </p:cNvPicPr>
          <p:nvPr>
            <p:ph/>
          </p:nvPr>
        </p:nvPicPr>
        <p:blipFill>
          <a:blip r:embed="rId2">
            <a:lum contrast="18000"/>
          </a:blip>
          <a:srcRect/>
          <a:stretch>
            <a:fillRect/>
          </a:stretch>
        </p:blipFill>
        <p:spPr>
          <a:xfrm>
            <a:off x="0" y="549275"/>
            <a:ext cx="7812088" cy="5340350"/>
          </a:xfr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5" descr="hisikava_moronobu_love_scene"/>
          <p:cNvPicPr>
            <a:picLocks noChangeAspect="1" noChangeArrowheads="1"/>
          </p:cNvPicPr>
          <p:nvPr>
            <p:ph/>
          </p:nvPr>
        </p:nvPicPr>
        <p:blipFill>
          <a:blip r:embed="rId2">
            <a:lum contrast="30000"/>
          </a:blip>
          <a:srcRect/>
          <a:stretch>
            <a:fillRect/>
          </a:stretch>
        </p:blipFill>
        <p:spPr>
          <a:xfrm>
            <a:off x="179388" y="549275"/>
            <a:ext cx="7488237" cy="5578475"/>
          </a:xfr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5" descr="okumura_masanobu_acter_takinaga_hidematsu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lum contrast="30000"/>
          </a:blip>
          <a:srcRect/>
          <a:stretch>
            <a:fillRect/>
          </a:stretch>
        </p:blipFill>
        <p:spPr>
          <a:xfrm>
            <a:off x="323850" y="404813"/>
            <a:ext cx="3095625" cy="6192837"/>
          </a:xfrm>
          <a:noFill/>
        </p:spPr>
      </p:pic>
      <p:pic>
        <p:nvPicPr>
          <p:cNvPr id="69635" name="Picture 8" descr="utamaro_hanadsuma_beauty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lum contrast="24000"/>
          </a:blip>
          <a:srcRect/>
          <a:stretch>
            <a:fillRect/>
          </a:stretch>
        </p:blipFill>
        <p:spPr>
          <a:xfrm>
            <a:off x="3635375" y="404813"/>
            <a:ext cx="4000500" cy="6192837"/>
          </a:xfr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Садово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- парковое искусство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2227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Композиции из деревьев, мхов, песка, камней (духовный подтекст, тайны жизни, смерти, вечные проблемы бытия)</a:t>
            </a:r>
          </a:p>
        </p:txBody>
      </p:sp>
    </p:spTree>
  </p:cSld>
  <p:clrMapOvr>
    <a:masterClrMapping/>
  </p:clrMapOvr>
  <p:transition>
    <p:comb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7" descr="utamaro_beauty_ahead_mirror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lum contrast="30000"/>
          </a:blip>
          <a:srcRect/>
          <a:stretch>
            <a:fillRect/>
          </a:stretch>
        </p:blipFill>
        <p:spPr>
          <a:xfrm>
            <a:off x="80963" y="620713"/>
            <a:ext cx="3571875" cy="5688012"/>
          </a:xfrm>
          <a:noFill/>
        </p:spPr>
      </p:pic>
      <p:pic>
        <p:nvPicPr>
          <p:cNvPr id="70659" name="Picture 8" descr="utamaro_geisha_with_scroll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lum contrast="30000"/>
          </a:blip>
          <a:srcRect/>
          <a:stretch>
            <a:fillRect/>
          </a:stretch>
        </p:blipFill>
        <p:spPr>
          <a:xfrm>
            <a:off x="3851275" y="620713"/>
            <a:ext cx="3629025" cy="5688012"/>
          </a:xfr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7" descr="utamaro_love_thinking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lum contrast="30000"/>
          </a:blip>
          <a:srcRect/>
          <a:stretch>
            <a:fillRect/>
          </a:stretch>
        </p:blipFill>
        <p:spPr>
          <a:xfrm>
            <a:off x="179388" y="476250"/>
            <a:ext cx="3870325" cy="5689600"/>
          </a:xfrm>
          <a:noFill/>
        </p:spPr>
      </p:pic>
      <p:pic>
        <p:nvPicPr>
          <p:cNvPr id="71683" name="Picture 8" descr="utamaro_mosquito_setka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lum contrast="18000"/>
          </a:blip>
          <a:srcRect/>
          <a:stretch>
            <a:fillRect/>
          </a:stretch>
        </p:blipFill>
        <p:spPr>
          <a:xfrm>
            <a:off x="4284663" y="476250"/>
            <a:ext cx="3754437" cy="5761038"/>
          </a:xfr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Нэцкэ</a:t>
            </a:r>
            <a:r>
              <a:rPr lang="ru-RU" sz="3600" dirty="0" smtClean="0"/>
              <a:t> – миниатюрная японская скульптура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98613"/>
            <a:ext cx="7386638" cy="44973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 </a:t>
            </a:r>
          </a:p>
        </p:txBody>
      </p:sp>
      <p:pic>
        <p:nvPicPr>
          <p:cNvPr id="39940" name="Picture 6" descr="netske_fun_goddess_udzume_mask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lum contrast="12000"/>
          </a:blip>
          <a:srcRect/>
          <a:stretch>
            <a:fillRect/>
          </a:stretch>
        </p:blipFill>
        <p:spPr>
          <a:xfrm>
            <a:off x="468313" y="3141663"/>
            <a:ext cx="3457575" cy="3095625"/>
          </a:xfrm>
          <a:noFill/>
        </p:spPr>
      </p:pic>
      <p:pic>
        <p:nvPicPr>
          <p:cNvPr id="39941" name="Picture 7" descr="netske_horse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067175" y="1484313"/>
            <a:ext cx="3384550" cy="3095625"/>
          </a:xfr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993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5" descr="netske_by_dorakusai_poet_gosisa"/>
          <p:cNvPicPr>
            <a:picLocks noChangeAspect="1" noChangeArrowheads="1"/>
          </p:cNvPicPr>
          <p:nvPr>
            <p:ph/>
          </p:nvPr>
        </p:nvPicPr>
        <p:blipFill>
          <a:blip r:embed="rId2">
            <a:lum contrast="12000"/>
          </a:blip>
          <a:srcRect/>
          <a:stretch>
            <a:fillRect/>
          </a:stretch>
        </p:blipFill>
        <p:spPr>
          <a:xfrm>
            <a:off x="0" y="0"/>
            <a:ext cx="4394200" cy="5013325"/>
          </a:xfrm>
          <a:noFill/>
        </p:spPr>
      </p:pic>
      <p:pic>
        <p:nvPicPr>
          <p:cNvPr id="73731" name="Picture 6" descr="нэцке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4000" y="0"/>
            <a:ext cx="508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2" name="Picture 7" descr="нэцке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67175" y="3492500"/>
            <a:ext cx="5076825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4" descr="нэцке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752850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5" name="Picture 5" descr="нэцке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0"/>
            <a:ext cx="3048000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6" name="Picture 6" descr="нэцке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59113" y="3224213"/>
            <a:ext cx="3744912" cy="363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4" descr="нэцке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/>
          <a:stretch>
            <a:fillRect/>
          </a:stretch>
        </p:blipFill>
        <p:spPr bwMode="auto">
          <a:xfrm>
            <a:off x="0" y="476250"/>
            <a:ext cx="9144000" cy="606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4" descr="нэцке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60350"/>
            <a:ext cx="3810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3" name="Picture 5" descr="нэцке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1700213"/>
            <a:ext cx="345757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ВОПРОСЫ И ЗАДАНИЯ</a:t>
            </a:r>
            <a:br>
              <a:rPr lang="ru-RU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dirty="0" smtClean="0"/>
          </a:p>
        </p:txBody>
      </p:sp>
      <p:sp>
        <p:nvSpPr>
          <p:cNvPr id="88067" name="Содержимое 2"/>
          <p:cNvSpPr>
            <a:spLocks noGrp="1"/>
          </p:cNvSpPr>
          <p:nvPr>
            <p:ph idx="1"/>
          </p:nvPr>
        </p:nvSpPr>
        <p:spPr>
          <a:xfrm>
            <a:off x="263525" y="857250"/>
            <a:ext cx="7386638" cy="5715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1400" b="1" smtClean="0">
                <a:latin typeface="Comic Sans MS" pitchFamily="66" charset="0"/>
              </a:rPr>
              <a:t>1. Какие этапы в развитии японской художественной культуры можно выделить?</a:t>
            </a:r>
          </a:p>
          <a:p>
            <a:pPr eaLnBrk="1" hangingPunct="1">
              <a:buFontTx/>
              <a:buNone/>
            </a:pPr>
            <a:r>
              <a:rPr lang="ru-RU" sz="1400" b="1" smtClean="0">
                <a:latin typeface="Comic Sans MS" pitchFamily="66" charset="0"/>
              </a:rPr>
              <a:t>2. На каком языке созданы памятники письменности Японии?</a:t>
            </a:r>
          </a:p>
          <a:p>
            <a:pPr eaLnBrk="1" hangingPunct="1">
              <a:buFontTx/>
              <a:buNone/>
            </a:pPr>
            <a:r>
              <a:rPr lang="ru-RU" sz="1400" b="1" smtClean="0">
                <a:latin typeface="Comic Sans MS" pitchFamily="66" charset="0"/>
              </a:rPr>
              <a:t>Расскажите о поэзии танка.</a:t>
            </a:r>
          </a:p>
          <a:p>
            <a:pPr eaLnBrk="1" hangingPunct="1">
              <a:buFontTx/>
              <a:buNone/>
            </a:pPr>
            <a:r>
              <a:rPr lang="ru-RU" sz="1400" b="1" smtClean="0">
                <a:latin typeface="Comic Sans MS" pitchFamily="66" charset="0"/>
              </a:rPr>
              <a:t>3. Что такое синтоизм? Какую роль играл буддизм в развитии японской</a:t>
            </a:r>
          </a:p>
          <a:p>
            <a:pPr eaLnBrk="1" hangingPunct="1">
              <a:buFontTx/>
              <a:buNone/>
            </a:pPr>
            <a:r>
              <a:rPr lang="ru-RU" sz="1400" b="1" smtClean="0">
                <a:latin typeface="Comic Sans MS" pitchFamily="66" charset="0"/>
              </a:rPr>
              <a:t>художественной культуры Средневековья?</a:t>
            </a:r>
          </a:p>
          <a:p>
            <a:pPr eaLnBrk="1" hangingPunct="1">
              <a:buFontTx/>
              <a:buNone/>
            </a:pPr>
            <a:r>
              <a:rPr lang="ru-RU" sz="1400" b="1" smtClean="0">
                <a:latin typeface="Comic Sans MS" pitchFamily="66" charset="0"/>
              </a:rPr>
              <a:t>4. Как влияло мироощущение японцев на формирование художественных</a:t>
            </a:r>
          </a:p>
          <a:p>
            <a:pPr eaLnBrk="1" hangingPunct="1">
              <a:buFontTx/>
              <a:buNone/>
            </a:pPr>
            <a:r>
              <a:rPr lang="ru-RU" sz="1400" b="1" smtClean="0">
                <a:latin typeface="Comic Sans MS" pitchFamily="66" charset="0"/>
              </a:rPr>
              <a:t>традиций? В чем видели японские мастера идеал красоты?</a:t>
            </a:r>
          </a:p>
          <a:p>
            <a:pPr eaLnBrk="1" hangingPunct="1">
              <a:buFontTx/>
              <a:buNone/>
            </a:pPr>
            <a:r>
              <a:rPr lang="ru-RU" sz="1400" b="1" smtClean="0">
                <a:latin typeface="Comic Sans MS" pitchFamily="66" charset="0"/>
              </a:rPr>
              <a:t>5 . Как воплотилась эстетика «печального очарования вещей» в поэзии</a:t>
            </a:r>
          </a:p>
          <a:p>
            <a:pPr eaLnBrk="1" hangingPunct="1">
              <a:buFontTx/>
              <a:buNone/>
            </a:pPr>
            <a:r>
              <a:rPr lang="ru-RU" sz="1400" b="1" smtClean="0">
                <a:latin typeface="Comic Sans MS" pitchFamily="66" charset="0"/>
              </a:rPr>
              <a:t>и живописи? Как создавалась «яматоэ»?</a:t>
            </a:r>
          </a:p>
          <a:p>
            <a:pPr eaLnBrk="1" hangingPunct="1">
              <a:buFontTx/>
              <a:buNone/>
            </a:pPr>
            <a:r>
              <a:rPr lang="ru-RU" sz="1400" b="1" smtClean="0">
                <a:latin typeface="Comic Sans MS" pitchFamily="66" charset="0"/>
              </a:rPr>
              <a:t>6. Сравните традиционный театр ноо с театром кабуки. Когда возникло</a:t>
            </a:r>
          </a:p>
          <a:p>
            <a:pPr eaLnBrk="1" hangingPunct="1">
              <a:buFontTx/>
              <a:buNone/>
            </a:pPr>
            <a:r>
              <a:rPr lang="ru-RU" sz="1400" b="1" smtClean="0">
                <a:latin typeface="Comic Sans MS" pitchFamily="66" charset="0"/>
              </a:rPr>
              <a:t>это искусство? О чем говорит символика театра?</a:t>
            </a:r>
          </a:p>
          <a:p>
            <a:pPr eaLnBrk="1" hangingPunct="1">
              <a:buFontTx/>
              <a:buNone/>
            </a:pPr>
            <a:r>
              <a:rPr lang="ru-RU" sz="1400" b="1" smtClean="0">
                <a:latin typeface="Comic Sans MS" pitchFamily="66" charset="0"/>
              </a:rPr>
              <a:t>7. Что такое икэбана? Можно ли считать икэбаной простое сочетание</a:t>
            </a:r>
          </a:p>
          <a:p>
            <a:pPr eaLnBrk="1" hangingPunct="1">
              <a:buFontTx/>
              <a:buNone/>
            </a:pPr>
            <a:r>
              <a:rPr lang="ru-RU" sz="1400" b="1" smtClean="0">
                <a:latin typeface="Comic Sans MS" pitchFamily="66" charset="0"/>
              </a:rPr>
              <a:t>цветов и веток, лишенное подтекста?</a:t>
            </a:r>
          </a:p>
          <a:p>
            <a:pPr eaLnBrk="1" hangingPunct="1">
              <a:buFontTx/>
              <a:buNone/>
            </a:pPr>
            <a:r>
              <a:rPr lang="ru-RU" sz="1400" b="1" smtClean="0">
                <a:latin typeface="Comic Sans MS" pitchFamily="66" charset="0"/>
              </a:rPr>
              <a:t>8. Расскажите о японской чайной церемонии (домашнее задание).</a:t>
            </a:r>
          </a:p>
          <a:p>
            <a:pPr eaLnBrk="1" hangingPunct="1">
              <a:buFontTx/>
              <a:buNone/>
            </a:pPr>
            <a:r>
              <a:rPr lang="ru-RU" sz="1400" b="1" smtClean="0">
                <a:latin typeface="Comic Sans MS" pitchFamily="66" charset="0"/>
              </a:rPr>
              <a:t>9. Как устроен традиционный японский дом? Как в нем передана связь</a:t>
            </a:r>
          </a:p>
          <a:p>
            <a:pPr eaLnBrk="1" hangingPunct="1">
              <a:buFontTx/>
              <a:buNone/>
            </a:pPr>
            <a:r>
              <a:rPr lang="ru-RU" sz="1400" b="1" smtClean="0">
                <a:latin typeface="Comic Sans MS" pitchFamily="66" charset="0"/>
              </a:rPr>
              <a:t>повседневной жизни японцев с миром природы (домашнее задание)?</a:t>
            </a:r>
          </a:p>
          <a:p>
            <a:pPr eaLnBrk="1" hangingPunct="1">
              <a:buFontTx/>
              <a:buNone/>
            </a:pPr>
            <a:r>
              <a:rPr lang="ru-RU" sz="1400" b="1" smtClean="0">
                <a:latin typeface="Comic Sans MS" pitchFamily="66" charset="0"/>
              </a:rPr>
              <a:t>10. Каковы особенности японской художественной культуры позднего</a:t>
            </a:r>
          </a:p>
          <a:p>
            <a:pPr eaLnBrk="1" hangingPunct="1">
              <a:buFontTx/>
              <a:buNone/>
            </a:pPr>
            <a:r>
              <a:rPr lang="ru-RU" sz="1400" b="1" smtClean="0">
                <a:latin typeface="Comic Sans MS" pitchFamily="66" charset="0"/>
              </a:rPr>
              <a:t>Средневековья? Расскажите о замках Японии.</a:t>
            </a:r>
          </a:p>
          <a:p>
            <a:pPr eaLnBrk="1" hangingPunct="1">
              <a:buFontTx/>
              <a:buNone/>
            </a:pPr>
            <a:r>
              <a:rPr lang="ru-RU" sz="1400" b="1" smtClean="0">
                <a:latin typeface="Comic Sans MS" pitchFamily="66" charset="0"/>
              </a:rPr>
              <a:t>11. Какова символика японского сада. Что вам известно о пейзажном са</a:t>
            </a:r>
          </a:p>
          <a:p>
            <a:pPr eaLnBrk="1" hangingPunct="1">
              <a:buFontTx/>
              <a:buNone/>
            </a:pPr>
            <a:r>
              <a:rPr lang="ru-RU" sz="1400" b="1" smtClean="0">
                <a:latin typeface="Comic Sans MS" pitchFamily="66" charset="0"/>
              </a:rPr>
              <a:t>де и плоском саде; значении в нем камней, мхов, воды?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052513"/>
            <a:ext cx="7477125" cy="1143000"/>
          </a:xfrm>
        </p:spPr>
        <p:txBody>
          <a:bodyPr/>
          <a:lstStyle/>
          <a:p>
            <a:pPr algn="ctr" eaLnBrk="1" hangingPunct="1"/>
            <a:r>
              <a:rPr lang="ru-RU" sz="3600" b="1" smtClean="0"/>
              <a:t>Садово-парковое искусство Японии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3525" y="2636838"/>
            <a:ext cx="7386638" cy="3459162"/>
          </a:xfrm>
        </p:spPr>
        <p:txBody>
          <a:bodyPr/>
          <a:lstStyle/>
          <a:p>
            <a:pPr eaLnBrk="1" hangingPunct="1"/>
            <a:r>
              <a:rPr lang="ru-RU" b="1" smtClean="0"/>
              <a:t>Камни – вестники вечного, навевают думы о прошлом</a:t>
            </a:r>
          </a:p>
          <a:p>
            <a:pPr eaLnBrk="1" hangingPunct="1"/>
            <a:r>
              <a:rPr lang="ru-RU" b="1" smtClean="0"/>
              <a:t>Вода – воплощение текучести, изменений и превращений жизни</a:t>
            </a:r>
          </a:p>
          <a:p>
            <a:pPr eaLnBrk="1" hangingPunct="1"/>
            <a:r>
              <a:rPr lang="ru-RU" b="1" smtClean="0"/>
              <a:t>Вода – это зеркало мира, воплощение покоя. 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5" descr="japan_daisen_in_garden_detail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lum contrast="24000"/>
          </a:blip>
          <a:srcRect/>
          <a:stretch>
            <a:fillRect/>
          </a:stretch>
        </p:blipFill>
        <p:spPr>
          <a:xfrm>
            <a:off x="179388" y="692150"/>
            <a:ext cx="3779837" cy="5761038"/>
          </a:xfrm>
          <a:noFill/>
        </p:spPr>
      </p:pic>
      <p:pic>
        <p:nvPicPr>
          <p:cNvPr id="54275" name="Picture 9" descr="japan_ginkakudzi_moon_garden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lum contrast="30000"/>
          </a:blip>
          <a:srcRect/>
          <a:stretch>
            <a:fillRect/>
          </a:stretch>
        </p:blipFill>
        <p:spPr>
          <a:xfrm>
            <a:off x="3995738" y="692150"/>
            <a:ext cx="3870325" cy="5761038"/>
          </a:xfrm>
          <a:noFill/>
        </p:spPr>
      </p:pic>
      <p:sp>
        <p:nvSpPr>
          <p:cNvPr id="54276" name="Прямоугольник 5"/>
          <p:cNvSpPr>
            <a:spLocks noChangeArrowheads="1"/>
          </p:cNvSpPr>
          <p:nvPr/>
        </p:nvSpPr>
        <p:spPr bwMode="auto">
          <a:xfrm>
            <a:off x="5214938" y="285750"/>
            <a:ext cx="13192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/>
              <a:t>Сад Луны</a:t>
            </a:r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5" descr="japan_reandzi_garden_fragment"/>
          <p:cNvPicPr>
            <a:picLocks noChangeAspect="1" noChangeArrowheads="1"/>
          </p:cNvPicPr>
          <p:nvPr>
            <p:ph/>
          </p:nvPr>
        </p:nvPicPr>
        <p:blipFill>
          <a:blip r:embed="rId2">
            <a:lum contrast="30000"/>
          </a:blip>
          <a:srcRect/>
          <a:stretch>
            <a:fillRect/>
          </a:stretch>
        </p:blipFill>
        <p:spPr>
          <a:xfrm>
            <a:off x="179388" y="692150"/>
            <a:ext cx="7704137" cy="5778500"/>
          </a:xfrm>
          <a:noFill/>
        </p:spPr>
      </p:pic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4211638" y="4292600"/>
            <a:ext cx="3816350" cy="1441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/>
              <a:t>Сад камней Рёандзи в Киото </a:t>
            </a:r>
          </a:p>
          <a:p>
            <a:pPr algn="ctr"/>
            <a:r>
              <a:rPr lang="ru-RU" sz="2000" b="1"/>
              <a:t>«Плоский сад»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5" descr="japan_reandzi_garden_fragment1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lum contrast="24000"/>
          </a:blip>
          <a:srcRect/>
          <a:stretch>
            <a:fillRect/>
          </a:stretch>
        </p:blipFill>
        <p:spPr>
          <a:xfrm>
            <a:off x="0" y="981075"/>
            <a:ext cx="3868738" cy="4895850"/>
          </a:xfrm>
          <a:noFill/>
        </p:spPr>
      </p:pic>
      <p:pic>
        <p:nvPicPr>
          <p:cNvPr id="56323" name="Picture 8" descr="sambo_in_monastery_garden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lum contrast="18000"/>
          </a:blip>
          <a:srcRect/>
          <a:stretch>
            <a:fillRect/>
          </a:stretch>
        </p:blipFill>
        <p:spPr>
          <a:xfrm>
            <a:off x="4067175" y="908050"/>
            <a:ext cx="3803650" cy="5329238"/>
          </a:xfr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5" descr="сад камней схема"/>
          <p:cNvPicPr>
            <a:picLocks noChangeAspect="1" noChangeArrowheads="1"/>
          </p:cNvPicPr>
          <p:nvPr>
            <p:ph/>
          </p:nvPr>
        </p:nvPicPr>
        <p:blipFill>
          <a:blip r:embed="rId2">
            <a:lum contrast="30000"/>
          </a:blip>
          <a:srcRect/>
          <a:stretch>
            <a:fillRect/>
          </a:stretch>
        </p:blipFill>
        <p:spPr>
          <a:xfrm>
            <a:off x="0" y="0"/>
            <a:ext cx="9144000" cy="6877050"/>
          </a:xfr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4" descr="парк 1"/>
          <p:cNvPicPr>
            <a:picLocks noChangeAspect="1" noChangeArrowheads="1"/>
          </p:cNvPicPr>
          <p:nvPr/>
        </p:nvPicPr>
        <p:blipFill>
          <a:blip r:embed="rId2">
            <a:lum contrast="18000"/>
          </a:blip>
          <a:srcRect/>
          <a:stretch>
            <a:fillRect/>
          </a:stretch>
        </p:blipFill>
        <p:spPr bwMode="auto">
          <a:xfrm>
            <a:off x="0" y="47625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4" descr="парк япон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011863" cy="451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5" name="Picture 5" descr="пар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175" y="3049588"/>
            <a:ext cx="5076825" cy="380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</p:sld>
</file>

<file path=ppt/theme/theme1.xml><?xml version="1.0" encoding="utf-8"?>
<a:theme xmlns:a="http://schemas.openxmlformats.org/drawingml/2006/main" name="Кимоно">
  <a:themeElements>
    <a:clrScheme name="Кимоно 8">
      <a:dk1>
        <a:srgbClr val="000000"/>
      </a:dk1>
      <a:lt1>
        <a:srgbClr val="F0EED8"/>
      </a:lt1>
      <a:dk2>
        <a:srgbClr val="666729"/>
      </a:dk2>
      <a:lt2>
        <a:srgbClr val="3F3B19"/>
      </a:lt2>
      <a:accent1>
        <a:srgbClr val="E9D47D"/>
      </a:accent1>
      <a:accent2>
        <a:srgbClr val="D4DD91"/>
      </a:accent2>
      <a:accent3>
        <a:srgbClr val="F6F5E9"/>
      </a:accent3>
      <a:accent4>
        <a:srgbClr val="000000"/>
      </a:accent4>
      <a:accent5>
        <a:srgbClr val="F2E6BF"/>
      </a:accent5>
      <a:accent6>
        <a:srgbClr val="C0C883"/>
      </a:accent6>
      <a:hlink>
        <a:srgbClr val="9D943F"/>
      </a:hlink>
      <a:folHlink>
        <a:srgbClr val="C9C177"/>
      </a:folHlink>
    </a:clrScheme>
    <a:fontScheme name="Кимоно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имоно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Kimono</Template>
  <TotalTime>249</TotalTime>
  <Words>358</Words>
  <Application>Microsoft PowerPoint</Application>
  <PresentationFormat>Экран (4:3)</PresentationFormat>
  <Paragraphs>45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Arial</vt:lpstr>
      <vt:lpstr>Calibri</vt:lpstr>
      <vt:lpstr>Comic Sans MS</vt:lpstr>
      <vt:lpstr>ＭＳ Ｐゴシック</vt:lpstr>
      <vt:lpstr>Кимоно</vt:lpstr>
      <vt:lpstr>Художественная культура Японии: постижение гармонии с природой ЧАСТЬ 3</vt:lpstr>
      <vt:lpstr>Садово - парковое искусство</vt:lpstr>
      <vt:lpstr>Садово-парковое искусство Японии</vt:lpstr>
      <vt:lpstr>Слайд 4</vt:lpstr>
      <vt:lpstr>Слайд 5</vt:lpstr>
      <vt:lpstr>Слайд 6</vt:lpstr>
      <vt:lpstr>Слайд 7</vt:lpstr>
      <vt:lpstr>Слайд 8</vt:lpstr>
      <vt:lpstr>Слайд 9</vt:lpstr>
      <vt:lpstr>Живопись Японии (ямато - э) 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Нэцкэ – миниатюрная японская скульптура</vt:lpstr>
      <vt:lpstr>Слайд 23</vt:lpstr>
      <vt:lpstr>Слайд 24</vt:lpstr>
      <vt:lpstr>Слайд 25</vt:lpstr>
      <vt:lpstr>Слайд 26</vt:lpstr>
      <vt:lpstr>ВОПРОСЫ И ЗАДАНИЯ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Искусство страны восходящего солнца </dc:title>
  <dc:creator>Al</dc:creator>
  <cp:lastModifiedBy>asu</cp:lastModifiedBy>
  <cp:revision>26</cp:revision>
  <dcterms:created xsi:type="dcterms:W3CDTF">2001-01-16T11:02:26Z</dcterms:created>
  <dcterms:modified xsi:type="dcterms:W3CDTF">2015-02-12T08:29:15Z</dcterms:modified>
</cp:coreProperties>
</file>