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68" r:id="rId5"/>
    <p:sldId id="258" r:id="rId6"/>
    <p:sldId id="259" r:id="rId7"/>
    <p:sldId id="271" r:id="rId8"/>
    <p:sldId id="260" r:id="rId9"/>
    <p:sldId id="261" r:id="rId10"/>
    <p:sldId id="262" r:id="rId11"/>
    <p:sldId id="263" r:id="rId12"/>
    <p:sldId id="264" r:id="rId13"/>
    <p:sldId id="266" r:id="rId14"/>
    <p:sldId id="267" r:id="rId15"/>
    <p:sldId id="272" r:id="rId16"/>
    <p:sldId id="273" r:id="rId17"/>
    <p:sldId id="265"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Лист1!$A$2:$A$11</c:f>
              <c:strCache>
                <c:ptCount val="10"/>
                <c:pt idx="0">
                  <c:v>певец (певица)</c:v>
                </c:pt>
                <c:pt idx="1">
                  <c:v>врач</c:v>
                </c:pt>
                <c:pt idx="2">
                  <c:v>повар(кондитер)</c:v>
                </c:pt>
                <c:pt idx="3">
                  <c:v>президент</c:v>
                </c:pt>
                <c:pt idx="4">
                  <c:v>военные(полиция)</c:v>
                </c:pt>
                <c:pt idx="5">
                  <c:v>космонавт</c:v>
                </c:pt>
                <c:pt idx="6">
                  <c:v>юрист</c:v>
                </c:pt>
                <c:pt idx="7">
                  <c:v>учитель</c:v>
                </c:pt>
                <c:pt idx="8">
                  <c:v>дизайнер</c:v>
                </c:pt>
                <c:pt idx="9">
                  <c:v>спортсмен</c:v>
                </c:pt>
              </c:strCache>
            </c:strRef>
          </c:cat>
          <c:val>
            <c:numRef>
              <c:f>Лист1!$B$2:$B$11</c:f>
              <c:numCache>
                <c:formatCode>General</c:formatCode>
                <c:ptCount val="10"/>
                <c:pt idx="0">
                  <c:v>8</c:v>
                </c:pt>
                <c:pt idx="1">
                  <c:v>7</c:v>
                </c:pt>
                <c:pt idx="2">
                  <c:v>7</c:v>
                </c:pt>
                <c:pt idx="3">
                  <c:v>5</c:v>
                </c:pt>
                <c:pt idx="4">
                  <c:v>10</c:v>
                </c:pt>
                <c:pt idx="5">
                  <c:v>9</c:v>
                </c:pt>
                <c:pt idx="6">
                  <c:v>5</c:v>
                </c:pt>
                <c:pt idx="7">
                  <c:v>3</c:v>
                </c:pt>
                <c:pt idx="8">
                  <c:v>7</c:v>
                </c:pt>
                <c:pt idx="9">
                  <c:v>3</c:v>
                </c:pt>
              </c:numCache>
            </c:numRef>
          </c:val>
        </c:ser>
        <c:ser>
          <c:idx val="1"/>
          <c:order val="1"/>
          <c:tx>
            <c:strRef>
              <c:f>Лист1!$C$1</c:f>
              <c:strCache>
                <c:ptCount val="1"/>
                <c:pt idx="0">
                  <c:v>Ряд 2</c:v>
                </c:pt>
              </c:strCache>
            </c:strRef>
          </c:tx>
          <c:invertIfNegative val="0"/>
          <c:cat>
            <c:strRef>
              <c:f>Лист1!$A$2:$A$11</c:f>
              <c:strCache>
                <c:ptCount val="10"/>
                <c:pt idx="0">
                  <c:v>певец (певица)</c:v>
                </c:pt>
                <c:pt idx="1">
                  <c:v>врач</c:v>
                </c:pt>
                <c:pt idx="2">
                  <c:v>повар(кондитер)</c:v>
                </c:pt>
                <c:pt idx="3">
                  <c:v>президент</c:v>
                </c:pt>
                <c:pt idx="4">
                  <c:v>военные(полиция)</c:v>
                </c:pt>
                <c:pt idx="5">
                  <c:v>космонавт</c:v>
                </c:pt>
                <c:pt idx="6">
                  <c:v>юрист</c:v>
                </c:pt>
                <c:pt idx="7">
                  <c:v>учитель</c:v>
                </c:pt>
                <c:pt idx="8">
                  <c:v>дизайнер</c:v>
                </c:pt>
                <c:pt idx="9">
                  <c:v>спортсмен</c:v>
                </c:pt>
              </c:strCache>
            </c:strRef>
          </c:cat>
          <c:val>
            <c:numRef>
              <c:f>Лист1!$C$2:$C$11</c:f>
              <c:numCache>
                <c:formatCode>General</c:formatCode>
                <c:ptCount val="10"/>
              </c:numCache>
            </c:numRef>
          </c:val>
        </c:ser>
        <c:ser>
          <c:idx val="2"/>
          <c:order val="2"/>
          <c:tx>
            <c:strRef>
              <c:f>Лист1!$D$1</c:f>
              <c:strCache>
                <c:ptCount val="1"/>
                <c:pt idx="0">
                  <c:v>Ряд 3</c:v>
                </c:pt>
              </c:strCache>
            </c:strRef>
          </c:tx>
          <c:invertIfNegative val="0"/>
          <c:cat>
            <c:strRef>
              <c:f>Лист1!$A$2:$A$11</c:f>
              <c:strCache>
                <c:ptCount val="10"/>
                <c:pt idx="0">
                  <c:v>певец (певица)</c:v>
                </c:pt>
                <c:pt idx="1">
                  <c:v>врач</c:v>
                </c:pt>
                <c:pt idx="2">
                  <c:v>повар(кондитер)</c:v>
                </c:pt>
                <c:pt idx="3">
                  <c:v>президент</c:v>
                </c:pt>
                <c:pt idx="4">
                  <c:v>военные(полиция)</c:v>
                </c:pt>
                <c:pt idx="5">
                  <c:v>космонавт</c:v>
                </c:pt>
                <c:pt idx="6">
                  <c:v>юрист</c:v>
                </c:pt>
                <c:pt idx="7">
                  <c:v>учитель</c:v>
                </c:pt>
                <c:pt idx="8">
                  <c:v>дизайнер</c:v>
                </c:pt>
                <c:pt idx="9">
                  <c:v>спортсмен</c:v>
                </c:pt>
              </c:strCache>
            </c:strRef>
          </c:cat>
          <c:val>
            <c:numRef>
              <c:f>Лист1!$D$2:$D$11</c:f>
              <c:numCache>
                <c:formatCode>General</c:formatCode>
                <c:ptCount val="10"/>
              </c:numCache>
            </c:numRef>
          </c:val>
        </c:ser>
        <c:dLbls>
          <c:showLegendKey val="0"/>
          <c:showVal val="0"/>
          <c:showCatName val="0"/>
          <c:showSerName val="0"/>
          <c:showPercent val="0"/>
          <c:showBubbleSize val="0"/>
        </c:dLbls>
        <c:gapWidth val="150"/>
        <c:axId val="33341440"/>
        <c:axId val="33342976"/>
      </c:barChart>
      <c:catAx>
        <c:axId val="33341440"/>
        <c:scaling>
          <c:orientation val="minMax"/>
        </c:scaling>
        <c:delete val="0"/>
        <c:axPos val="b"/>
        <c:majorTickMark val="out"/>
        <c:minorTickMark val="none"/>
        <c:tickLblPos val="nextTo"/>
        <c:crossAx val="33342976"/>
        <c:crosses val="autoZero"/>
        <c:auto val="1"/>
        <c:lblAlgn val="ctr"/>
        <c:lblOffset val="100"/>
        <c:noMultiLvlLbl val="0"/>
      </c:catAx>
      <c:valAx>
        <c:axId val="33342976"/>
        <c:scaling>
          <c:orientation val="minMax"/>
        </c:scaling>
        <c:delete val="0"/>
        <c:axPos val="l"/>
        <c:majorGridlines/>
        <c:numFmt formatCode="General" sourceLinked="1"/>
        <c:majorTickMark val="out"/>
        <c:minorTickMark val="none"/>
        <c:tickLblPos val="nextTo"/>
        <c:crossAx val="333414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C3C5F4-3F19-4153-9BDF-4C0DEA09BD93}"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C3C5F4-3F19-4153-9BDF-4C0DEA09BD9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C3C5F4-3F19-4153-9BDF-4C0DEA09BD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672B20D-17E8-473B-B8E0-8DE7E98BCBAA}" type="datetimeFigureOut">
              <a:rPr lang="ru-RU" smtClean="0"/>
              <a:pPr/>
              <a:t>12.02.2015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C3C5F4-3F19-4153-9BDF-4C0DEA09BD93}"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7672B20D-17E8-473B-B8E0-8DE7E98BCBAA}" type="datetimeFigureOut">
              <a:rPr lang="ru-RU" smtClean="0"/>
              <a:pPr/>
              <a:t>12.02.2015</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29C3C5F4-3F19-4153-9BDF-4C0DEA09BD9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672B20D-17E8-473B-B8E0-8DE7E98BCBAA}" type="datetimeFigureOut">
              <a:rPr lang="ru-RU" smtClean="0"/>
              <a:pPr/>
              <a:t>12.02.2015</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9C3C5F4-3F19-4153-9BDF-4C0DEA09BD9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ctc.ru/print.php?id=1514" TargetMode="External"/><Relationship Id="rId2" Type="http://schemas.openxmlformats.org/officeDocument/2006/relationships/hyperlink" Target="http://www.novostioede.ru/article/eda-kosmonavtov/" TargetMode="External"/><Relationship Id="rId1" Type="http://schemas.openxmlformats.org/officeDocument/2006/relationships/slideLayout" Target="../slideLayouts/slideLayout2.xml"/><Relationship Id="rId4" Type="http://schemas.openxmlformats.org/officeDocument/2006/relationships/hyperlink" Target="http://murzim.ru/jenciklopedii/zemlja-i-kosmo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lvl="0">
              <a:spcBef>
                <a:spcPts val="0"/>
              </a:spcBef>
            </a:pPr>
            <a:r>
              <a:rPr lang="ru-RU" sz="3200" b="0" dirty="0">
                <a:solidFill>
                  <a:srgbClr val="FFFFFF"/>
                </a:solidFill>
                <a:ea typeface="+mn-ea"/>
                <a:cs typeface="+mn-cs"/>
              </a:rPr>
              <a:t>Работа 2  группы . </a:t>
            </a:r>
            <a:br>
              <a:rPr lang="ru-RU" sz="3200" b="0" dirty="0">
                <a:solidFill>
                  <a:srgbClr val="FFFFFF"/>
                </a:solidFill>
                <a:ea typeface="+mn-ea"/>
                <a:cs typeface="+mn-cs"/>
              </a:rPr>
            </a:br>
            <a:r>
              <a:rPr lang="ru-RU" sz="3200" b="0" dirty="0">
                <a:solidFill>
                  <a:srgbClr val="FFFFFF"/>
                </a:solidFill>
                <a:ea typeface="+mn-ea"/>
                <a:cs typeface="+mn-cs"/>
              </a:rPr>
              <a:t>Учитель: </a:t>
            </a:r>
            <a:r>
              <a:rPr lang="ru-RU" sz="3200" b="0" dirty="0" err="1">
                <a:solidFill>
                  <a:srgbClr val="FFFFFF"/>
                </a:solidFill>
                <a:ea typeface="+mn-ea"/>
                <a:cs typeface="+mn-cs"/>
              </a:rPr>
              <a:t>Клёнова</a:t>
            </a:r>
            <a:r>
              <a:rPr lang="ru-RU" sz="3200" b="0" dirty="0">
                <a:solidFill>
                  <a:srgbClr val="FFFFFF"/>
                </a:solidFill>
                <a:ea typeface="+mn-ea"/>
                <a:cs typeface="+mn-cs"/>
              </a:rPr>
              <a:t> Е. В. МБОУ СОШ № 1 г. Лакинска</a:t>
            </a:r>
            <a:br>
              <a:rPr lang="ru-RU" sz="3200" b="0" dirty="0">
                <a:solidFill>
                  <a:srgbClr val="FFFFFF"/>
                </a:solidFill>
                <a:ea typeface="+mn-ea"/>
                <a:cs typeface="+mn-cs"/>
              </a:rPr>
            </a:br>
            <a:endParaRPr lang="ru-RU" dirty="0"/>
          </a:p>
        </p:txBody>
      </p:sp>
      <p:sp>
        <p:nvSpPr>
          <p:cNvPr id="3" name="Подзаголовок 2"/>
          <p:cNvSpPr>
            <a:spLocks noGrp="1"/>
          </p:cNvSpPr>
          <p:nvPr>
            <p:ph type="subTitle" idx="1"/>
          </p:nvPr>
        </p:nvSpPr>
        <p:spPr/>
        <p:txBody>
          <a:bodyPr>
            <a:normAutofit/>
          </a:bodyPr>
          <a:lstStyle/>
          <a:p>
            <a:r>
              <a:rPr lang="ru-RU" sz="4800" dirty="0" smtClean="0"/>
              <a:t>Профессия – космонавт.</a:t>
            </a:r>
            <a:endParaRPr lang="ru-RU" sz="4800" dirty="0"/>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космонавты ходят в туалет</a:t>
            </a:r>
            <a:endParaRPr lang="ru-RU" dirty="0"/>
          </a:p>
        </p:txBody>
      </p:sp>
      <p:sp>
        <p:nvSpPr>
          <p:cNvPr id="3" name="Содержимое 2"/>
          <p:cNvSpPr>
            <a:spLocks noGrp="1"/>
          </p:cNvSpPr>
          <p:nvPr>
            <p:ph idx="1"/>
          </p:nvPr>
        </p:nvSpPr>
        <p:spPr/>
        <p:txBody>
          <a:bodyPr>
            <a:normAutofit/>
          </a:bodyPr>
          <a:lstStyle/>
          <a:p>
            <a:r>
              <a:rPr lang="ru-RU" sz="2000" dirty="0" smtClean="0"/>
              <a:t>Приемник продуктов жизнедеятельности человека-космонавта состоит в виде воронки и с принудительным потоком воздуха, чтоб продукты не разлетались по кабине корабля, а втягивались в воронку.</a:t>
            </a:r>
          </a:p>
          <a:p>
            <a:endParaRPr lang="ru-RU" sz="2000" dirty="0" smtClean="0"/>
          </a:p>
          <a:p>
            <a:endParaRPr lang="ru-RU" dirty="0"/>
          </a:p>
        </p:txBody>
      </p:sp>
      <p:pic>
        <p:nvPicPr>
          <p:cNvPr id="1026" name="Picture 2" descr="C:\Users\User\Desktop\tualet3.jpg"/>
          <p:cNvPicPr>
            <a:picLocks noChangeAspect="1" noChangeArrowheads="1"/>
          </p:cNvPicPr>
          <p:nvPr/>
        </p:nvPicPr>
        <p:blipFill>
          <a:blip r:embed="rId2"/>
          <a:srcRect/>
          <a:stretch>
            <a:fillRect/>
          </a:stretch>
        </p:blipFill>
        <p:spPr bwMode="auto">
          <a:xfrm>
            <a:off x="4214810" y="3357562"/>
            <a:ext cx="4143404" cy="2882966"/>
          </a:xfrm>
          <a:prstGeom prst="rect">
            <a:avLst/>
          </a:prstGeom>
          <a:noFill/>
        </p:spPr>
      </p:pic>
      <p:pic>
        <p:nvPicPr>
          <p:cNvPr id="1027" name="Picture 3" descr="C:\Users\User\Desktop\39189.jpg"/>
          <p:cNvPicPr>
            <a:picLocks noChangeAspect="1" noChangeArrowheads="1"/>
          </p:cNvPicPr>
          <p:nvPr/>
        </p:nvPicPr>
        <p:blipFill>
          <a:blip r:embed="rId3"/>
          <a:srcRect/>
          <a:stretch>
            <a:fillRect/>
          </a:stretch>
        </p:blipFill>
        <p:spPr bwMode="auto">
          <a:xfrm>
            <a:off x="466416" y="3357562"/>
            <a:ext cx="3248328" cy="2857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космонавтов</a:t>
            </a:r>
            <a:endParaRPr lang="ru-RU" dirty="0"/>
          </a:p>
        </p:txBody>
      </p:sp>
      <p:sp>
        <p:nvSpPr>
          <p:cNvPr id="3" name="Содержимое 2"/>
          <p:cNvSpPr>
            <a:spLocks noGrp="1"/>
          </p:cNvSpPr>
          <p:nvPr>
            <p:ph idx="1"/>
          </p:nvPr>
        </p:nvSpPr>
        <p:spPr>
          <a:xfrm>
            <a:off x="457200" y="1500174"/>
            <a:ext cx="8472518" cy="5357826"/>
          </a:xfrm>
        </p:spPr>
        <p:txBody>
          <a:bodyPr>
            <a:normAutofit/>
          </a:bodyPr>
          <a:lstStyle/>
          <a:p>
            <a:r>
              <a:rPr lang="ru-RU" sz="2000" dirty="0" smtClean="0"/>
              <a:t>Космонавт — это исследователь. Каждый день на орбите — это экспериментальная работа в научно-исследовательской космической лаборатории, решение задач науки и техники. Глаз человека с борта космического корабля способен увидеть на поверхности Земли, океана, атмосферы такие оттенки явлений, которые не фиксируются даже чувствительной фотопленкой. Космонавт выполняет роль биолога, проводя систематические наблюдения за живыми организмами, космонавт—медик, когда. участвует в медицинских обследованиях здоровья членов экипажа. Космонавт—строитель, монтажник, когда приходится к базовой орбитальной станции пристраивать антенну радиотелескопа или рефлектор солнечной электростанции.</a:t>
            </a:r>
            <a:endParaRPr lang="ru-RU" sz="2000" dirty="0"/>
          </a:p>
        </p:txBody>
      </p:sp>
      <p:pic>
        <p:nvPicPr>
          <p:cNvPr id="2050" name="Picture 2" descr="C:\Users\User\Desktop\Thumb005.jpg"/>
          <p:cNvPicPr>
            <a:picLocks noChangeAspect="1" noChangeArrowheads="1"/>
          </p:cNvPicPr>
          <p:nvPr/>
        </p:nvPicPr>
        <p:blipFill>
          <a:blip r:embed="rId2"/>
          <a:srcRect/>
          <a:stretch>
            <a:fillRect/>
          </a:stretch>
        </p:blipFill>
        <p:spPr bwMode="auto">
          <a:xfrm>
            <a:off x="1785918" y="5204809"/>
            <a:ext cx="2357454" cy="1653192"/>
          </a:xfrm>
          <a:prstGeom prst="rect">
            <a:avLst/>
          </a:prstGeom>
          <a:noFill/>
        </p:spPr>
      </p:pic>
      <p:pic>
        <p:nvPicPr>
          <p:cNvPr id="2051" name="Picture 3" descr="C:\Users\User\Desktop\Thumb002.jpg"/>
          <p:cNvPicPr>
            <a:picLocks noChangeAspect="1" noChangeArrowheads="1"/>
          </p:cNvPicPr>
          <p:nvPr/>
        </p:nvPicPr>
        <p:blipFill>
          <a:blip r:embed="rId3"/>
          <a:srcRect/>
          <a:stretch>
            <a:fillRect/>
          </a:stretch>
        </p:blipFill>
        <p:spPr bwMode="auto">
          <a:xfrm>
            <a:off x="5072066" y="5000636"/>
            <a:ext cx="2253327" cy="18573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Досуг космонавтов</a:t>
            </a:r>
            <a:endParaRPr lang="ru-RU" dirty="0"/>
          </a:p>
        </p:txBody>
      </p:sp>
      <p:sp>
        <p:nvSpPr>
          <p:cNvPr id="3" name="Содержимое 2"/>
          <p:cNvSpPr>
            <a:spLocks noGrp="1"/>
          </p:cNvSpPr>
          <p:nvPr>
            <p:ph idx="1"/>
          </p:nvPr>
        </p:nvSpPr>
        <p:spPr>
          <a:xfrm>
            <a:off x="457200" y="1775191"/>
            <a:ext cx="7901014" cy="4654205"/>
          </a:xfrm>
        </p:spPr>
        <p:txBody>
          <a:bodyPr>
            <a:normAutofit/>
          </a:bodyPr>
          <a:lstStyle/>
          <a:p>
            <a:r>
              <a:rPr lang="ru-RU" sz="2000" dirty="0" smtClean="0"/>
              <a:t> "Окружающая среда" на корабле не располагает к полноценному отдыху. На борту холодно, и хотя космонавты, сняв полетные скафандры, натягивают на себя теплое белье и шерстяные костюмы, все равно прилетают на станцию замерзшими и уставшими. Во время отдыха космонавты слушают музыку, занимаются на тренажёрах, занимаются фото и видеосъёмкой, могут поговорить по телефону. Иногда космонавты устраивают «субботники» и занимаются уборкой корабля.</a:t>
            </a:r>
            <a:endParaRPr lang="ru-RU" dirty="0"/>
          </a:p>
        </p:txBody>
      </p:sp>
      <p:pic>
        <p:nvPicPr>
          <p:cNvPr id="1026" name="Picture 2" descr="C:\Users\User\Desktop\4.jpg"/>
          <p:cNvPicPr>
            <a:picLocks noChangeAspect="1" noChangeArrowheads="1"/>
          </p:cNvPicPr>
          <p:nvPr/>
        </p:nvPicPr>
        <p:blipFill>
          <a:blip r:embed="rId2"/>
          <a:srcRect/>
          <a:stretch>
            <a:fillRect/>
          </a:stretch>
        </p:blipFill>
        <p:spPr bwMode="auto">
          <a:xfrm>
            <a:off x="6143636" y="4143380"/>
            <a:ext cx="2702719" cy="23574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космонавт спускается на землю.</a:t>
            </a:r>
            <a:endParaRPr lang="ru-RU" dirty="0"/>
          </a:p>
        </p:txBody>
      </p:sp>
      <p:sp>
        <p:nvSpPr>
          <p:cNvPr id="3" name="Содержимое 2"/>
          <p:cNvSpPr>
            <a:spLocks noGrp="1"/>
          </p:cNvSpPr>
          <p:nvPr>
            <p:ph idx="1"/>
          </p:nvPr>
        </p:nvSpPr>
        <p:spPr>
          <a:xfrm>
            <a:off x="500034" y="1785926"/>
            <a:ext cx="8229600" cy="4625609"/>
          </a:xfrm>
        </p:spPr>
        <p:txBody>
          <a:bodyPr>
            <a:normAutofit/>
          </a:bodyPr>
          <a:lstStyle/>
          <a:p>
            <a:r>
              <a:rPr lang="ru-RU" sz="1800" dirty="0" smtClean="0"/>
              <a:t>Первая стадия спуска — включение на короткое время тормозного двигателя. Скорость уменьшается на 0,2 км/с и сразу начинается спуск. Первым делом необходимо </a:t>
            </a:r>
            <a:r>
              <a:rPr lang="ru-RU" sz="1800" dirty="0" err="1" smtClean="0"/>
              <a:t>отстыковать</a:t>
            </a:r>
            <a:r>
              <a:rPr lang="ru-RU" sz="1800" dirty="0" smtClean="0"/>
              <a:t> орбитальный отсек и тормозную двигательную установку. И сделать это очень быстро. Еще до входа в плотные слои атмосферы нужно повернуть спускаемый аппарат так, чтобы он вошел в воздушный океан под строго определенным углом. Траектория спуска должна быть такой, чтобы члены экипажа испытали тяжесть, превышающую массу их собственного тела в 4 раз. </a:t>
            </a:r>
          </a:p>
          <a:p>
            <a:r>
              <a:rPr lang="ru-RU" sz="1800" dirty="0" smtClean="0"/>
              <a:t> Когда она снизится до 250 м/с, включается парашютная система из двух основных и одного вспомогательного парашютов. Один из основных парашютов называется тормозным, он выбрасывается с помощью малого взрыва — пиропатрона. Второй основной больше первого, он обеспечивает плавность посадки. Для мягкого приземления используют еще одно средство: двигательную установку мягкой посадки, она создает </a:t>
            </a:r>
            <a:r>
              <a:rPr lang="ru-RU" sz="1800" dirty="0" err="1" smtClean="0"/>
              <a:t>противотягу</a:t>
            </a:r>
            <a:r>
              <a:rPr lang="ru-RU" sz="1800" dirty="0" smtClean="0"/>
              <a:t> и аппарат приземляется с необходимой скоростью — не более 2 м/с.</a:t>
            </a:r>
            <a:endParaRPr lang="ru-RU"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Спуск на землю:</a:t>
            </a:r>
            <a:endParaRPr lang="ru-RU" dirty="0"/>
          </a:p>
        </p:txBody>
      </p:sp>
      <p:pic>
        <p:nvPicPr>
          <p:cNvPr id="2050" name="Picture 2" descr="C:\Users\User\Desktop\IMG_3985.jpg"/>
          <p:cNvPicPr>
            <a:picLocks noGrp="1" noChangeAspect="1" noChangeArrowheads="1"/>
          </p:cNvPicPr>
          <p:nvPr>
            <p:ph idx="1"/>
          </p:nvPr>
        </p:nvPicPr>
        <p:blipFill>
          <a:blip r:embed="rId2" cstate="print"/>
          <a:srcRect/>
          <a:stretch>
            <a:fillRect/>
          </a:stretch>
        </p:blipFill>
        <p:spPr bwMode="auto">
          <a:xfrm>
            <a:off x="85058" y="1785926"/>
            <a:ext cx="3534414" cy="2357454"/>
          </a:xfrm>
          <a:prstGeom prst="rect">
            <a:avLst/>
          </a:prstGeom>
          <a:noFill/>
        </p:spPr>
      </p:pic>
      <p:sp>
        <p:nvSpPr>
          <p:cNvPr id="4" name="Прямоугольник 3"/>
          <p:cNvSpPr/>
          <p:nvPr/>
        </p:nvSpPr>
        <p:spPr>
          <a:xfrm>
            <a:off x="3571868" y="1428736"/>
            <a:ext cx="4572000" cy="4308872"/>
          </a:xfrm>
          <a:prstGeom prst="rect">
            <a:avLst/>
          </a:prstGeom>
        </p:spPr>
        <p:txBody>
          <a:bodyPr>
            <a:spAutoFit/>
          </a:bodyPr>
          <a:lstStyle/>
          <a:p>
            <a:r>
              <a:rPr lang="ru-RU" sz="1600" dirty="0" smtClean="0"/>
              <a:t>Одной из главных проблем, возникших при запуске человека в космос, была проблема возвращения его на Землю живым и здоровым. Над этим ученые очень долго работали, чтобы полёт человека в космос получился удачным.</a:t>
            </a:r>
          </a:p>
          <a:p>
            <a:r>
              <a:rPr lang="ru-RU" sz="1600" b="1" dirty="0" smtClean="0"/>
              <a:t>Первый спускаемый аппарат</a:t>
            </a:r>
            <a:br>
              <a:rPr lang="ru-RU" sz="1600" b="1" dirty="0" smtClean="0"/>
            </a:br>
            <a:r>
              <a:rPr lang="ru-RU" sz="1600" dirty="0" smtClean="0"/>
              <a:t>Для успешного возвращения капсулы, в которой находился космонавт, необходимо было точно рассчитать место её падения и нагрузки, которые возникнут на человеческий организм при вхождении в плотные слои атмосферы. Прошло несколько десятков опытов по сбрасыванию кабины с самолётов и приземлению беспилотных модулей с манекенами человека и с животными. Только после этого создатели космических аппаратов решились на старт космического корабля с человеком на борту</a:t>
            </a:r>
            <a:r>
              <a:rPr lang="ru-RU" dirty="0" smtClean="0"/>
              <a:t>.</a:t>
            </a:r>
            <a:endParaRPr lang="ru-RU" dirty="0"/>
          </a:p>
        </p:txBody>
      </p:sp>
      <p:pic>
        <p:nvPicPr>
          <p:cNvPr id="1026" name="Picture 2" descr="C:\Users\User\Desktop\проект профессия космонавт\640b0974fbf24a48adb53e3d207b3e77.jpg"/>
          <p:cNvPicPr>
            <a:picLocks noChangeAspect="1" noChangeArrowheads="1"/>
          </p:cNvPicPr>
          <p:nvPr/>
        </p:nvPicPr>
        <p:blipFill>
          <a:blip r:embed="rId3"/>
          <a:srcRect/>
          <a:stretch>
            <a:fillRect/>
          </a:stretch>
        </p:blipFill>
        <p:spPr bwMode="auto">
          <a:xfrm>
            <a:off x="214282" y="4357694"/>
            <a:ext cx="3000396" cy="22860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Фото спуска на землю</a:t>
            </a:r>
            <a:endParaRPr lang="ru-RU" dirty="0"/>
          </a:p>
        </p:txBody>
      </p:sp>
      <p:pic>
        <p:nvPicPr>
          <p:cNvPr id="2055" name="Picture 7" descr="C:\Users\User\Desktop\проект профессия космонавт\800px-Soyuz_TMA-2_after_landing.jpg"/>
          <p:cNvPicPr>
            <a:picLocks noGrp="1" noChangeAspect="1" noChangeArrowheads="1"/>
          </p:cNvPicPr>
          <p:nvPr>
            <p:ph idx="1"/>
          </p:nvPr>
        </p:nvPicPr>
        <p:blipFill>
          <a:blip r:embed="rId2"/>
          <a:srcRect/>
          <a:stretch>
            <a:fillRect/>
          </a:stretch>
        </p:blipFill>
        <p:spPr bwMode="auto">
          <a:xfrm>
            <a:off x="4643438" y="1595455"/>
            <a:ext cx="3500462" cy="2262173"/>
          </a:xfrm>
          <a:prstGeom prst="rect">
            <a:avLst/>
          </a:prstGeom>
          <a:noFill/>
        </p:spPr>
      </p:pic>
      <p:pic>
        <p:nvPicPr>
          <p:cNvPr id="2056" name="Picture 8" descr="C:\Users\User\Desktop\проект профессия космонавт\doc64mfpry0uwyz3sgj35v_800_480.jpg"/>
          <p:cNvPicPr>
            <a:picLocks noChangeAspect="1" noChangeArrowheads="1"/>
          </p:cNvPicPr>
          <p:nvPr/>
        </p:nvPicPr>
        <p:blipFill>
          <a:blip r:embed="rId3"/>
          <a:srcRect/>
          <a:stretch>
            <a:fillRect/>
          </a:stretch>
        </p:blipFill>
        <p:spPr bwMode="auto">
          <a:xfrm>
            <a:off x="357158" y="1587989"/>
            <a:ext cx="3286148" cy="2198201"/>
          </a:xfrm>
          <a:prstGeom prst="rect">
            <a:avLst/>
          </a:prstGeom>
          <a:noFill/>
        </p:spPr>
      </p:pic>
      <p:pic>
        <p:nvPicPr>
          <p:cNvPr id="2057" name="Picture 9" descr="C:\Users\User\Desktop\проект профессия космонавт\0kosmonavt-0005.jpg"/>
          <p:cNvPicPr>
            <a:picLocks noChangeAspect="1" noChangeArrowheads="1"/>
          </p:cNvPicPr>
          <p:nvPr/>
        </p:nvPicPr>
        <p:blipFill>
          <a:blip r:embed="rId4"/>
          <a:srcRect/>
          <a:stretch>
            <a:fillRect/>
          </a:stretch>
        </p:blipFill>
        <p:spPr bwMode="auto">
          <a:xfrm>
            <a:off x="2714612" y="4000503"/>
            <a:ext cx="3214710" cy="252802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Популярность профессии в нашей школе</a:t>
            </a:r>
            <a:endParaRPr lang="ru-RU" dirty="0"/>
          </a:p>
        </p:txBody>
      </p:sp>
      <p:graphicFrame>
        <p:nvGraphicFramePr>
          <p:cNvPr id="4" name="Содержимое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информации:</a:t>
            </a:r>
            <a:endParaRPr lang="ru-RU" dirty="0"/>
          </a:p>
        </p:txBody>
      </p:sp>
      <p:sp>
        <p:nvSpPr>
          <p:cNvPr id="3" name="Содержимое 2"/>
          <p:cNvSpPr>
            <a:spLocks noGrp="1"/>
          </p:cNvSpPr>
          <p:nvPr>
            <p:ph idx="1"/>
          </p:nvPr>
        </p:nvSpPr>
        <p:spPr/>
        <p:txBody>
          <a:bodyPr/>
          <a:lstStyle/>
          <a:p>
            <a:r>
              <a:rPr lang="en-US" dirty="0" smtClean="0">
                <a:hlinkClick r:id="rId2"/>
              </a:rPr>
              <a:t>http://www.novostioede.ru/article/eda-kosmonavtov/</a:t>
            </a:r>
            <a:endParaRPr lang="ru-RU" dirty="0" smtClean="0"/>
          </a:p>
          <a:p>
            <a:r>
              <a:rPr lang="en-US" dirty="0" smtClean="0">
                <a:hlinkClick r:id="rId3"/>
              </a:rPr>
              <a:t>http://www.gctc.ru/print.php?id=1514</a:t>
            </a:r>
            <a:endParaRPr lang="ru-RU" dirty="0" smtClean="0"/>
          </a:p>
          <a:p>
            <a:r>
              <a:rPr lang="en-US" dirty="0" smtClean="0">
                <a:hlinkClick r:id="rId4"/>
              </a:rPr>
              <a:t>http://murzim.ru/jenciklopedii/zemlja-i-kosmos/</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Вывод:</a:t>
            </a:r>
            <a:endParaRPr lang="ru-RU" dirty="0"/>
          </a:p>
        </p:txBody>
      </p:sp>
      <p:sp>
        <p:nvSpPr>
          <p:cNvPr id="3" name="Содержимое 2"/>
          <p:cNvSpPr>
            <a:spLocks noGrp="1"/>
          </p:cNvSpPr>
          <p:nvPr>
            <p:ph idx="1"/>
          </p:nvPr>
        </p:nvSpPr>
        <p:spPr/>
        <p:txBody>
          <a:bodyPr>
            <a:normAutofit/>
          </a:bodyPr>
          <a:lstStyle/>
          <a:p>
            <a:r>
              <a:rPr lang="ru-RU" sz="2400" dirty="0" smtClean="0"/>
              <a:t>Чтобы стать космонавтом, надо хорошо учиться и получить высшее образование в одной из смежных с космонавтикой наук. Надо быть в отличной физической форме.</a:t>
            </a:r>
          </a:p>
          <a:p>
            <a:r>
              <a:rPr lang="ru-RU" sz="2400" dirty="0" smtClean="0"/>
              <a:t>Во время полёта космонавты живут на МКС и работают: проводят опыты, наблюдения, занимаются ремонтом о выходами в открытый космос, отдыхают.</a:t>
            </a:r>
          </a:p>
          <a:p>
            <a:r>
              <a:rPr lang="ru-RU" sz="2400" dirty="0" smtClean="0"/>
              <a:t>На МКС созданы все условия для жизни, но только в условиях невесомости.</a:t>
            </a:r>
          </a:p>
          <a:p>
            <a:r>
              <a:rPr lang="ru-RU" sz="2400" dirty="0" smtClean="0"/>
              <a:t>На землю космонавты спускаются в специальном спусковом отсеке – капсуле, а корабль сгорает в толстых слоях космического пространства.</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Поиск информации:</a:t>
            </a:r>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C:\Users\User\Desktop\SAM_1558.JPG"/>
          <p:cNvPicPr>
            <a:picLocks noChangeAspect="1" noChangeArrowheads="1"/>
          </p:cNvPicPr>
          <p:nvPr/>
        </p:nvPicPr>
        <p:blipFill>
          <a:blip r:embed="rId2" cstate="print"/>
          <a:srcRect/>
          <a:stretch>
            <a:fillRect/>
          </a:stretch>
        </p:blipFill>
        <p:spPr bwMode="auto">
          <a:xfrm>
            <a:off x="857224" y="1916832"/>
            <a:ext cx="6379072" cy="4536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нашей работы: узнать</a:t>
            </a:r>
            <a:endParaRPr lang="ru-RU" dirty="0"/>
          </a:p>
        </p:txBody>
      </p:sp>
      <p:sp>
        <p:nvSpPr>
          <p:cNvPr id="3" name="Содержимое 2"/>
          <p:cNvSpPr>
            <a:spLocks noGrp="1"/>
          </p:cNvSpPr>
          <p:nvPr>
            <p:ph idx="1"/>
          </p:nvPr>
        </p:nvSpPr>
        <p:spPr/>
        <p:txBody>
          <a:bodyPr/>
          <a:lstStyle/>
          <a:p>
            <a:r>
              <a:rPr lang="ru-RU" dirty="0" smtClean="0"/>
              <a:t>Какая профессия самая трудная и даётся не каждому?</a:t>
            </a:r>
          </a:p>
          <a:p>
            <a:r>
              <a:rPr lang="ru-RU" dirty="0" smtClean="0"/>
              <a:t>Как и где подготавливают космонавтов</a:t>
            </a:r>
            <a:r>
              <a:rPr lang="en-US" dirty="0" smtClean="0"/>
              <a:t>?</a:t>
            </a:r>
            <a:endParaRPr lang="ru-RU" dirty="0" smtClean="0"/>
          </a:p>
          <a:p>
            <a:r>
              <a:rPr lang="ru-RU" dirty="0" smtClean="0"/>
              <a:t>Где и как учат этой профессии?</a:t>
            </a:r>
          </a:p>
          <a:p>
            <a:r>
              <a:rPr lang="ru-RU" dirty="0" smtClean="0"/>
              <a:t>Как люди живут и работают  в космосе?</a:t>
            </a:r>
          </a:p>
          <a:p>
            <a:r>
              <a:rPr lang="ru-RU" dirty="0" smtClean="0"/>
              <a:t>Как космонавт возвращается на землю?</a:t>
            </a:r>
          </a:p>
          <a:p>
            <a:r>
              <a:rPr lang="ru-RU" dirty="0" smtClean="0"/>
              <a:t>Сделать презентацию найденного материала.</a:t>
            </a:r>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Мы предположили:</a:t>
            </a:r>
            <a:endParaRPr lang="ru-RU" dirty="0"/>
          </a:p>
        </p:txBody>
      </p:sp>
      <p:sp>
        <p:nvSpPr>
          <p:cNvPr id="3" name="Содержимое 2"/>
          <p:cNvSpPr>
            <a:spLocks noGrp="1"/>
          </p:cNvSpPr>
          <p:nvPr>
            <p:ph idx="1"/>
          </p:nvPr>
        </p:nvSpPr>
        <p:spPr/>
        <p:txBody>
          <a:bodyPr/>
          <a:lstStyle/>
          <a:p>
            <a:r>
              <a:rPr lang="ru-RU" dirty="0" smtClean="0"/>
              <a:t>Самая трудная и необычная профессия – космонавт. Стать им может не каждый. Для этого надо быть физически здоровым, сильным. Смелым и образованным.</a:t>
            </a:r>
          </a:p>
          <a:p>
            <a:r>
              <a:rPr lang="ru-RU" dirty="0" smtClean="0"/>
              <a:t>Наверное, есть специальные учебные заведения, где учат на космонавтов.</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В ходе исследования мы узнали</a:t>
            </a:r>
            <a:r>
              <a:rPr lang="en-US" sz="3600" dirty="0" smtClean="0"/>
              <a:t>:</a:t>
            </a:r>
            <a:r>
              <a:rPr lang="ru-RU" sz="3600" dirty="0" smtClean="0"/>
              <a:t/>
            </a:r>
            <a:br>
              <a:rPr lang="ru-RU" sz="3600" dirty="0" smtClean="0"/>
            </a:br>
            <a:r>
              <a:rPr lang="ru-RU" sz="3600" dirty="0" smtClean="0"/>
              <a:t>где подготавливают космонавтов</a:t>
            </a:r>
            <a:endParaRPr lang="ru-RU" sz="3600" dirty="0"/>
          </a:p>
        </p:txBody>
      </p:sp>
      <p:sp>
        <p:nvSpPr>
          <p:cNvPr id="3" name="Содержимое 2"/>
          <p:cNvSpPr>
            <a:spLocks noGrp="1"/>
          </p:cNvSpPr>
          <p:nvPr>
            <p:ph idx="1"/>
          </p:nvPr>
        </p:nvSpPr>
        <p:spPr/>
        <p:txBody>
          <a:bodyPr>
            <a:normAutofit lnSpcReduction="10000"/>
          </a:bodyPr>
          <a:lstStyle/>
          <a:p>
            <a:r>
              <a:rPr lang="ru-RU" sz="2000" dirty="0" smtClean="0"/>
              <a:t>Института, где учат на «космонавта» нет. На орбите нужны люди самых разных специальностей: инженеры, ученые, медики и летчики. Поэтому первым шагом к мечте будет учеба по подходящей специальности, например, военного летчика, что совсем не просто. «Космических» специалистов готовят и в гражданских вузах, например в МАИ, МГТУ им. Баумана, МФТИ, МИФИ – то есть в технических вузах, входящих в число известнейших в России. А это не так просто: конкурс большой, и учиться в школе надо не просто хорошо, а блестяще…</a:t>
            </a:r>
          </a:p>
          <a:p>
            <a:r>
              <a:rPr lang="ru-RU" sz="2000" dirty="0" smtClean="0">
                <a:solidFill>
                  <a:srgbClr val="FF0000"/>
                </a:solidFill>
              </a:rPr>
              <a:t>Кроме блестящих академических данных нужно обладать еще и превосходным здоровьем, которое надо беречь с детства. Зрение, слух, сердце, желудок, легкие, вестибулярный аппарат – проверять будут все, и очень тщательно</a:t>
            </a:r>
            <a:r>
              <a:rPr lang="ru-RU" sz="2000" dirty="0" smtClean="0"/>
              <a:t>. Необходима хорошая физическая форма – слетать на МКС это не кросс по школьному двору пробежать. Иностранный язык, лучше английский, – обязателен.</a:t>
            </a:r>
            <a:endParaRPr lang="ru-RU" sz="2000" dirty="0"/>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ведётся подготовка космонавтов</a:t>
            </a:r>
            <a:endParaRPr lang="ru-RU" dirty="0"/>
          </a:p>
        </p:txBody>
      </p:sp>
      <p:sp>
        <p:nvSpPr>
          <p:cNvPr id="3" name="Содержимое 2"/>
          <p:cNvSpPr>
            <a:spLocks noGrp="1"/>
          </p:cNvSpPr>
          <p:nvPr>
            <p:ph idx="1"/>
          </p:nvPr>
        </p:nvSpPr>
        <p:spPr>
          <a:xfrm>
            <a:off x="642910" y="1785926"/>
            <a:ext cx="8072494" cy="4625609"/>
          </a:xfrm>
        </p:spPr>
        <p:txBody>
          <a:bodyPr>
            <a:normAutofit/>
          </a:bodyPr>
          <a:lstStyle/>
          <a:p>
            <a:r>
              <a:rPr lang="ru-RU" sz="2000" dirty="0" smtClean="0"/>
              <a:t>Космонавтами не становятся сразу после зачисления в отряд. Будущие покорители космоса еще проходят курс общей космической подготовки. Он занимает около двух лет и включает в себя около 90 специальных дисциплин и курсов по самым различным наукам.</a:t>
            </a:r>
          </a:p>
          <a:p>
            <a:r>
              <a:rPr lang="ru-RU" sz="2000" dirty="0" smtClean="0">
                <a:solidFill>
                  <a:srgbClr val="FF0000"/>
                </a:solidFill>
              </a:rPr>
              <a:t>И после этого мечта исполнится: ты полетишь в космос!</a:t>
            </a:r>
            <a:r>
              <a:rPr lang="ru-RU" sz="2000" dirty="0" smtClean="0"/>
              <a:t> Добавим, что при зачислении в отряд пол не имеет значения, так что у девочек тоже есть шанс работать в космосе.</a:t>
            </a:r>
          </a:p>
          <a:p>
            <a:pPr>
              <a:buNone/>
            </a:pPr>
            <a:r>
              <a:rPr lang="ru-RU" sz="2000" dirty="0" smtClean="0"/>
              <a:t> </a:t>
            </a:r>
            <a:endParaRPr lang="ru-RU" sz="2000" dirty="0"/>
          </a:p>
        </p:txBody>
      </p:sp>
      <p:pic>
        <p:nvPicPr>
          <p:cNvPr id="1026" name="Picture 2" descr="C:\Users\User\Desktop\0012-012-Kak-gotovjatsja-kosmonavty-k-poletam.png"/>
          <p:cNvPicPr>
            <a:picLocks noChangeAspect="1" noChangeArrowheads="1"/>
          </p:cNvPicPr>
          <p:nvPr/>
        </p:nvPicPr>
        <p:blipFill>
          <a:blip r:embed="rId2"/>
          <a:srcRect/>
          <a:stretch>
            <a:fillRect/>
          </a:stretch>
        </p:blipFill>
        <p:spPr bwMode="auto">
          <a:xfrm>
            <a:off x="670896" y="4357694"/>
            <a:ext cx="3829666" cy="1857388"/>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5214942" y="4357694"/>
            <a:ext cx="3071834" cy="2190752"/>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903964" cy="978408"/>
          </a:xfrm>
        </p:spPr>
        <p:txBody>
          <a:bodyPr>
            <a:normAutofit/>
          </a:bodyPr>
          <a:lstStyle/>
          <a:p>
            <a:r>
              <a:rPr lang="ru-RU" sz="2800" b="1" dirty="0" smtClean="0"/>
              <a:t>Как космонавты спят</a:t>
            </a:r>
            <a:endParaRPr lang="ru-RU" sz="2800" b="1" dirty="0"/>
          </a:p>
        </p:txBody>
      </p:sp>
      <p:sp>
        <p:nvSpPr>
          <p:cNvPr id="4" name="Текст 3"/>
          <p:cNvSpPr>
            <a:spLocks noGrp="1"/>
          </p:cNvSpPr>
          <p:nvPr>
            <p:ph type="body" sz="half" idx="2"/>
          </p:nvPr>
        </p:nvSpPr>
        <p:spPr/>
        <p:txBody>
          <a:bodyPr>
            <a:normAutofit fontScale="70000" lnSpcReduction="20000"/>
          </a:bodyPr>
          <a:lstStyle/>
          <a:p>
            <a:r>
              <a:rPr lang="ru-RU" sz="2800" dirty="0" smtClean="0"/>
              <a:t>Как люди спят в космическом доме? Там нет кроватей, они не нужны. Спят в спальном мешке, привязывая себя ремнями. Некоторые предпочитают укладываться на потолке - там просторнее. В «Мире» лучше спать в каютах - там совершенно тихо и не мешает мерцание приборов станции. </a:t>
            </a:r>
            <a:endParaRPr lang="ru-RU" sz="2800" dirty="0"/>
          </a:p>
        </p:txBody>
      </p:sp>
      <p:pic>
        <p:nvPicPr>
          <p:cNvPr id="2050" name="Picture 2" descr="C:\Users\Public\Pictures\Sample Pictures\son_v_kosmoe.jpg"/>
          <p:cNvPicPr>
            <a:picLocks noGrp="1" noChangeAspect="1" noChangeArrowheads="1"/>
          </p:cNvPicPr>
          <p:nvPr>
            <p:ph idx="1"/>
          </p:nvPr>
        </p:nvPicPr>
        <p:blipFill>
          <a:blip r:embed="rId2"/>
          <a:srcRect/>
          <a:stretch>
            <a:fillRect/>
          </a:stretch>
        </p:blipFill>
        <p:spPr bwMode="auto">
          <a:xfrm>
            <a:off x="3357554" y="1643050"/>
            <a:ext cx="5286412" cy="50117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 вот космонавт в космосе!</a:t>
            </a:r>
            <a:br>
              <a:rPr lang="ru-RU" dirty="0" smtClean="0"/>
            </a:br>
            <a:r>
              <a:rPr lang="ru-RU" dirty="0" smtClean="0"/>
              <a:t>Жизнь на космическом корабле:</a:t>
            </a:r>
            <a:endParaRPr lang="ru-RU" dirty="0"/>
          </a:p>
        </p:txBody>
      </p:sp>
      <p:sp>
        <p:nvSpPr>
          <p:cNvPr id="3" name="Содержимое 2"/>
          <p:cNvSpPr>
            <a:spLocks noGrp="1"/>
          </p:cNvSpPr>
          <p:nvPr>
            <p:ph idx="1"/>
          </p:nvPr>
        </p:nvSpPr>
        <p:spPr>
          <a:xfrm>
            <a:off x="457200" y="1571613"/>
            <a:ext cx="8472518" cy="5286388"/>
          </a:xfrm>
        </p:spPr>
        <p:txBody>
          <a:bodyPr>
            <a:normAutofit/>
          </a:bodyPr>
          <a:lstStyle/>
          <a:p>
            <a:r>
              <a:rPr lang="ru-RU" sz="2000" dirty="0" smtClean="0">
                <a:solidFill>
                  <a:srgbClr val="FF0000"/>
                </a:solidFill>
              </a:rPr>
              <a:t>Как моются на орбите.</a:t>
            </a:r>
          </a:p>
          <a:p>
            <a:r>
              <a:rPr lang="ru-RU" sz="2000" dirty="0" smtClean="0"/>
              <a:t> Обычный душ (не говоря уже о ванне) для невесомости не подходит: вода из него не лилась бы вниз, а разлеталась каплями по пространству. На некоторых станциях оборудуют складную водонепроницаемую кабину. Забравшись в нее, космонавт поливает себя из шланга, растирая воду по телу. Использованная жидкость всасывается в герметичную емкость для очистки и повторного использования. Но чаще всего космонавты лишь обтирают тело влажным полотенцем, иногда пропитанным дезинфицирующим составом. Для чистки зубов используют щетки и не пенящуюся зубную пасту. Для бритья разработаны электробритвы, всасывающие сбритые волоски.</a:t>
            </a:r>
            <a:endParaRPr lang="ru-RU" sz="2000" dirty="0"/>
          </a:p>
        </p:txBody>
      </p:sp>
      <p:pic>
        <p:nvPicPr>
          <p:cNvPr id="2050" name="Picture 2" descr="C:\Users\User\Desktop\a099ceaedf83043925b0bb2ac5e975dc.jpg"/>
          <p:cNvPicPr>
            <a:picLocks noChangeAspect="1" noChangeArrowheads="1"/>
          </p:cNvPicPr>
          <p:nvPr/>
        </p:nvPicPr>
        <p:blipFill>
          <a:blip r:embed="rId2"/>
          <a:srcRect/>
          <a:stretch>
            <a:fillRect/>
          </a:stretch>
        </p:blipFill>
        <p:spPr bwMode="auto">
          <a:xfrm>
            <a:off x="5857884" y="5048800"/>
            <a:ext cx="2571736" cy="1809200"/>
          </a:xfrm>
          <a:prstGeom prst="rect">
            <a:avLst/>
          </a:prstGeom>
          <a:noFill/>
        </p:spPr>
      </p:pic>
      <p:pic>
        <p:nvPicPr>
          <p:cNvPr id="6146" name="Picture 2" descr="http://virt--muz.ucoz.ru/byt/dush.jpg"/>
          <p:cNvPicPr>
            <a:picLocks noChangeAspect="1" noChangeArrowheads="1"/>
          </p:cNvPicPr>
          <p:nvPr/>
        </p:nvPicPr>
        <p:blipFill>
          <a:blip r:embed="rId3"/>
          <a:srcRect/>
          <a:stretch>
            <a:fillRect/>
          </a:stretch>
        </p:blipFill>
        <p:spPr bwMode="auto">
          <a:xfrm>
            <a:off x="2643174" y="5000636"/>
            <a:ext cx="2428892" cy="1686436"/>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космонавты питаются</a:t>
            </a:r>
            <a:endParaRPr lang="ru-RU" dirty="0"/>
          </a:p>
        </p:txBody>
      </p:sp>
      <p:sp>
        <p:nvSpPr>
          <p:cNvPr id="3" name="Содержимое 2"/>
          <p:cNvSpPr>
            <a:spLocks noGrp="1"/>
          </p:cNvSpPr>
          <p:nvPr>
            <p:ph idx="1"/>
          </p:nvPr>
        </p:nvSpPr>
        <p:spPr>
          <a:xfrm>
            <a:off x="457200" y="1775191"/>
            <a:ext cx="8686800" cy="4939957"/>
          </a:xfrm>
        </p:spPr>
        <p:txBody>
          <a:bodyPr>
            <a:normAutofit/>
          </a:bodyPr>
          <a:lstStyle/>
          <a:p>
            <a:r>
              <a:rPr lang="ru-RU" sz="2000" dirty="0" smtClean="0"/>
              <a:t>Продукты должны занимать как можно меньший вес</a:t>
            </a:r>
          </a:p>
          <a:p>
            <a:r>
              <a:rPr lang="ru-RU" sz="2000" dirty="0" smtClean="0"/>
              <a:t>Продукты упакованы в тюбики, вакуум, жестяные банки, а также пакеты из полимерных материалов. Первое правило обеда космонавтов – чтобы не было крошек, поэтому хлеб для космонавтов делают маленькими упакованными кусочками. Ведь крошки могут улететь, ловить их невозможно, также они могут попасть в дыхательные пути.  Кстати, хлеб космонавты перед употреблением подогревают, как и продукты в жестяных упаковках. Разогреваются продукты на специальном устройстве, находящемся на рабочем столе космонавтов.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dirty="0"/>
          </a:p>
        </p:txBody>
      </p:sp>
      <p:pic>
        <p:nvPicPr>
          <p:cNvPr id="3074" name="Picture 2" descr="C:\Users\User\Desktop\kosmo_eat.jpg"/>
          <p:cNvPicPr>
            <a:picLocks noChangeAspect="1" noChangeArrowheads="1"/>
          </p:cNvPicPr>
          <p:nvPr/>
        </p:nvPicPr>
        <p:blipFill>
          <a:blip r:embed="rId2"/>
          <a:srcRect/>
          <a:stretch>
            <a:fillRect/>
          </a:stretch>
        </p:blipFill>
        <p:spPr bwMode="auto">
          <a:xfrm>
            <a:off x="500034" y="5000636"/>
            <a:ext cx="2786082" cy="1588580"/>
          </a:xfrm>
          <a:prstGeom prst="rect">
            <a:avLst/>
          </a:prstGeom>
          <a:noFill/>
        </p:spPr>
      </p:pic>
      <p:pic>
        <p:nvPicPr>
          <p:cNvPr id="3075" name="Picture 3" descr="C:\Users\User\Desktop\kosmo_eat_2_main.jpg"/>
          <p:cNvPicPr>
            <a:picLocks noChangeAspect="1" noChangeArrowheads="1"/>
          </p:cNvPicPr>
          <p:nvPr/>
        </p:nvPicPr>
        <p:blipFill>
          <a:blip r:embed="rId3" cstate="print"/>
          <a:srcRect/>
          <a:stretch>
            <a:fillRect/>
          </a:stretch>
        </p:blipFill>
        <p:spPr bwMode="auto">
          <a:xfrm>
            <a:off x="3643306" y="4786322"/>
            <a:ext cx="2623872" cy="1763220"/>
          </a:xfrm>
          <a:prstGeom prst="rect">
            <a:avLst/>
          </a:prstGeom>
          <a:noFill/>
        </p:spPr>
      </p:pic>
      <p:pic>
        <p:nvPicPr>
          <p:cNvPr id="5122" name="Picture 2" descr="http://virt--muz.ucoz.ru/byt/6.jpg"/>
          <p:cNvPicPr>
            <a:picLocks noChangeAspect="1" noChangeArrowheads="1"/>
          </p:cNvPicPr>
          <p:nvPr/>
        </p:nvPicPr>
        <p:blipFill>
          <a:blip r:embed="rId4"/>
          <a:srcRect/>
          <a:stretch>
            <a:fillRect/>
          </a:stretch>
        </p:blipFill>
        <p:spPr bwMode="auto">
          <a:xfrm>
            <a:off x="6500826" y="4786322"/>
            <a:ext cx="2333641" cy="1750231"/>
          </a:xfrm>
          <a:prstGeom prst="rect">
            <a:avLst/>
          </a:prstGeom>
          <a:noFill/>
        </p:spPr>
      </p:pic>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383</TotalTime>
  <Words>912</Words>
  <Application>Microsoft Office PowerPoint</Application>
  <PresentationFormat>Экран (4:3)</PresentationFormat>
  <Paragraphs>51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Модульная</vt:lpstr>
      <vt:lpstr>Работа 2  группы .  Учитель: Клёнова Е. В. МБОУ СОШ № 1 г. Лакинска </vt:lpstr>
      <vt:lpstr>Поиск информации:</vt:lpstr>
      <vt:lpstr>Цель нашей работы: узнать</vt:lpstr>
      <vt:lpstr>Мы предположили:</vt:lpstr>
      <vt:lpstr>В ходе исследования мы узнали: где подготавливают космонавтов</vt:lpstr>
      <vt:lpstr>Как ведётся подготовка космонавтов</vt:lpstr>
      <vt:lpstr>Как космонавты спят</vt:lpstr>
      <vt:lpstr>И вот космонавт в космосе! Жизнь на космическом корабле:</vt:lpstr>
      <vt:lpstr>Как космонавты питаются</vt:lpstr>
      <vt:lpstr>Как космонавты ходят в туалет</vt:lpstr>
      <vt:lpstr>Работа космонавтов</vt:lpstr>
      <vt:lpstr>Досуг космонавтов</vt:lpstr>
      <vt:lpstr>Как космонавт спускается на землю.</vt:lpstr>
      <vt:lpstr>Спуск на землю:</vt:lpstr>
      <vt:lpstr>Фото спуска на землю</vt:lpstr>
      <vt:lpstr>Популярность профессии в нашей школе</vt:lpstr>
      <vt:lpstr>Источники информации:</vt:lpstr>
      <vt:lpstr>Вывод: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4 В Класса  Профессия космонавта</dc:title>
  <dc:creator>User</dc:creator>
  <cp:lastModifiedBy>Samsung</cp:lastModifiedBy>
  <cp:revision>14</cp:revision>
  <dcterms:created xsi:type="dcterms:W3CDTF">2013-10-12T06:38:24Z</dcterms:created>
  <dcterms:modified xsi:type="dcterms:W3CDTF">2015-02-12T15:45:41Z</dcterms:modified>
</cp:coreProperties>
</file>